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notesSlides/notesSlide4.xml" ContentType="application/vnd.openxmlformats-officedocument.presentationml.notesSl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2" r:id="rId1"/>
  </p:sldMasterIdLst>
  <p:notesMasterIdLst>
    <p:notesMasterId r:id="rId15"/>
  </p:notesMasterIdLst>
  <p:sldIdLst>
    <p:sldId id="263" r:id="rId2"/>
    <p:sldId id="259" r:id="rId3"/>
    <p:sldId id="268" r:id="rId4"/>
    <p:sldId id="256" r:id="rId5"/>
    <p:sldId id="269" r:id="rId6"/>
    <p:sldId id="257" r:id="rId7"/>
    <p:sldId id="270" r:id="rId8"/>
    <p:sldId id="258" r:id="rId9"/>
    <p:sldId id="271" r:id="rId10"/>
    <p:sldId id="264" r:id="rId11"/>
    <p:sldId id="265" r:id="rId12"/>
    <p:sldId id="266" r:id="rId13"/>
    <p:sldId id="267" r:id="rId14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9999"/>
    <a:srgbClr val="66FF3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719" autoAdjust="0"/>
  </p:normalViewPr>
  <p:slideViewPr>
    <p:cSldViewPr>
      <p:cViewPr>
        <p:scale>
          <a:sx n="117" d="100"/>
          <a:sy n="117" d="100"/>
        </p:scale>
        <p:origin x="-14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6153967826550345E-2"/>
          <c:y val="8.3821638865522866E-2"/>
          <c:w val="0.90740482695896307"/>
          <c:h val="0.666636432757471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Всего!$B$4:$B$5</c:f>
              <c:strCache>
                <c:ptCount val="1"/>
                <c:pt idx="0">
                  <c:v>факт 2017 года</c:v>
                </c:pt>
              </c:strCache>
            </c:strRef>
          </c:tx>
          <c:invertIfNegative val="0"/>
          <c:cat>
            <c:strRef>
              <c:f>Всего!$A$6:$A$22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Всего!$B$6:$B$22</c:f>
              <c:numCache>
                <c:formatCode>#,##0.0</c:formatCode>
                <c:ptCount val="17"/>
                <c:pt idx="0">
                  <c:v>7201.66</c:v>
                </c:pt>
                <c:pt idx="1">
                  <c:v>10783.32</c:v>
                </c:pt>
                <c:pt idx="2">
                  <c:v>29399.79</c:v>
                </c:pt>
                <c:pt idx="3">
                  <c:v>8291.1</c:v>
                </c:pt>
                <c:pt idx="4">
                  <c:v>30463.58</c:v>
                </c:pt>
                <c:pt idx="5">
                  <c:v>14997.45</c:v>
                </c:pt>
                <c:pt idx="6">
                  <c:v>54722.31</c:v>
                </c:pt>
                <c:pt idx="7">
                  <c:v>22613.73</c:v>
                </c:pt>
                <c:pt idx="8">
                  <c:v>2117.96</c:v>
                </c:pt>
                <c:pt idx="9">
                  <c:v>2519.2800000000002</c:v>
                </c:pt>
                <c:pt idx="10">
                  <c:v>28083.83</c:v>
                </c:pt>
                <c:pt idx="11">
                  <c:v>22512.92</c:v>
                </c:pt>
                <c:pt idx="12">
                  <c:v>22975.8</c:v>
                </c:pt>
                <c:pt idx="13">
                  <c:v>21233.040000000001</c:v>
                </c:pt>
                <c:pt idx="14">
                  <c:v>6666.53</c:v>
                </c:pt>
                <c:pt idx="15">
                  <c:v>14707.27</c:v>
                </c:pt>
                <c:pt idx="16">
                  <c:v>6078.39</c:v>
                </c:pt>
              </c:numCache>
            </c:numRef>
          </c:val>
        </c:ser>
        <c:ser>
          <c:idx val="1"/>
          <c:order val="1"/>
          <c:tx>
            <c:strRef>
              <c:f>Всего!$C$4:$C$5</c:f>
              <c:strCache>
                <c:ptCount val="1"/>
                <c:pt idx="0">
                  <c:v>план 2018 года</c:v>
                </c:pt>
              </c:strCache>
            </c:strRef>
          </c:tx>
          <c:invertIfNegative val="0"/>
          <c:cat>
            <c:strRef>
              <c:f>Всего!$A$6:$A$22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Всего!$C$6:$C$22</c:f>
              <c:numCache>
                <c:formatCode>#,##0.0</c:formatCode>
                <c:ptCount val="17"/>
                <c:pt idx="0">
                  <c:v>6394.6</c:v>
                </c:pt>
                <c:pt idx="1">
                  <c:v>11147.5</c:v>
                </c:pt>
                <c:pt idx="2">
                  <c:v>38582.699999999997</c:v>
                </c:pt>
                <c:pt idx="3">
                  <c:v>10356.6</c:v>
                </c:pt>
                <c:pt idx="4">
                  <c:v>36423.46</c:v>
                </c:pt>
                <c:pt idx="5">
                  <c:v>11978.7</c:v>
                </c:pt>
                <c:pt idx="6">
                  <c:v>56853.4</c:v>
                </c:pt>
                <c:pt idx="7">
                  <c:v>20814.599999999999</c:v>
                </c:pt>
                <c:pt idx="8">
                  <c:v>1835.2</c:v>
                </c:pt>
                <c:pt idx="9">
                  <c:v>3163.63</c:v>
                </c:pt>
                <c:pt idx="10">
                  <c:v>25786.69</c:v>
                </c:pt>
                <c:pt idx="11">
                  <c:v>21180.97</c:v>
                </c:pt>
                <c:pt idx="12">
                  <c:v>23893.8</c:v>
                </c:pt>
                <c:pt idx="13">
                  <c:v>26539.3</c:v>
                </c:pt>
                <c:pt idx="14">
                  <c:v>6911.2</c:v>
                </c:pt>
                <c:pt idx="15">
                  <c:v>15674.68</c:v>
                </c:pt>
                <c:pt idx="16">
                  <c:v>9218.2999999999993</c:v>
                </c:pt>
              </c:numCache>
            </c:numRef>
          </c:val>
        </c:ser>
        <c:ser>
          <c:idx val="2"/>
          <c:order val="2"/>
          <c:tx>
            <c:strRef>
              <c:f>Всего!$D$4:$D$5</c:f>
              <c:strCache>
                <c:ptCount val="1"/>
                <c:pt idx="0">
                  <c:v>факт на 26.10.2018</c:v>
                </c:pt>
              </c:strCache>
            </c:strRef>
          </c:tx>
          <c:invertIfNegative val="0"/>
          <c:cat>
            <c:strRef>
              <c:f>Всего!$A$6:$A$22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Всего!$D$6:$D$22</c:f>
              <c:numCache>
                <c:formatCode>#,##0.0</c:formatCode>
                <c:ptCount val="17"/>
                <c:pt idx="0">
                  <c:v>4719.84</c:v>
                </c:pt>
                <c:pt idx="1">
                  <c:v>6562.81</c:v>
                </c:pt>
                <c:pt idx="2">
                  <c:v>18239.82</c:v>
                </c:pt>
                <c:pt idx="3">
                  <c:v>5500.73</c:v>
                </c:pt>
                <c:pt idx="4">
                  <c:v>17948.97</c:v>
                </c:pt>
                <c:pt idx="5">
                  <c:v>7948.42</c:v>
                </c:pt>
                <c:pt idx="6">
                  <c:v>31648.14</c:v>
                </c:pt>
                <c:pt idx="7">
                  <c:v>12806.46</c:v>
                </c:pt>
                <c:pt idx="8">
                  <c:v>1160.3</c:v>
                </c:pt>
                <c:pt idx="9">
                  <c:v>1371.47</c:v>
                </c:pt>
                <c:pt idx="10">
                  <c:v>15666.01</c:v>
                </c:pt>
                <c:pt idx="11">
                  <c:v>14856.13</c:v>
                </c:pt>
                <c:pt idx="12">
                  <c:v>13885.4</c:v>
                </c:pt>
                <c:pt idx="13">
                  <c:v>10502.16</c:v>
                </c:pt>
                <c:pt idx="14">
                  <c:v>4245.7</c:v>
                </c:pt>
                <c:pt idx="15">
                  <c:v>7901.55</c:v>
                </c:pt>
                <c:pt idx="16">
                  <c:v>2813.47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9016832"/>
        <c:axId val="29018368"/>
      </c:barChart>
      <c:catAx>
        <c:axId val="2901683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9018368"/>
        <c:crosses val="autoZero"/>
        <c:auto val="1"/>
        <c:lblAlgn val="ctr"/>
        <c:lblOffset val="100"/>
        <c:noMultiLvlLbl val="0"/>
      </c:catAx>
      <c:valAx>
        <c:axId val="29018368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901683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5354839191537071E-2"/>
          <c:y val="0.11479632153547885"/>
          <c:w val="0.88735393249842276"/>
          <c:h val="0.605206033445423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'налог на имущество'!$B$4:$B$5</c:f>
              <c:strCache>
                <c:ptCount val="1"/>
                <c:pt idx="0">
                  <c:v>факт 2017 года</c:v>
                </c:pt>
              </c:strCache>
            </c:strRef>
          </c:tx>
          <c:invertIfNegative val="0"/>
          <c:cat>
            <c:strRef>
              <c:f>'налог на имущество'!$A$6:$A$22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'налог на имущество'!$B$6:$B$22</c:f>
              <c:numCache>
                <c:formatCode>#,##0.0</c:formatCode>
                <c:ptCount val="17"/>
                <c:pt idx="0">
                  <c:v>758.21</c:v>
                </c:pt>
                <c:pt idx="1">
                  <c:v>1041.1099999999999</c:v>
                </c:pt>
                <c:pt idx="2">
                  <c:v>1888.91</c:v>
                </c:pt>
                <c:pt idx="3">
                  <c:v>958.59</c:v>
                </c:pt>
                <c:pt idx="4">
                  <c:v>5486.4</c:v>
                </c:pt>
                <c:pt idx="5">
                  <c:v>2349.16</c:v>
                </c:pt>
                <c:pt idx="6">
                  <c:v>6087.97</c:v>
                </c:pt>
                <c:pt idx="7">
                  <c:v>3262.96</c:v>
                </c:pt>
                <c:pt idx="8">
                  <c:v>141.06</c:v>
                </c:pt>
                <c:pt idx="9">
                  <c:v>332.52</c:v>
                </c:pt>
                <c:pt idx="10">
                  <c:v>1835.84</c:v>
                </c:pt>
                <c:pt idx="11">
                  <c:v>2650.78</c:v>
                </c:pt>
                <c:pt idx="12">
                  <c:v>1317.19</c:v>
                </c:pt>
                <c:pt idx="13">
                  <c:v>650.74</c:v>
                </c:pt>
                <c:pt idx="14">
                  <c:v>1025.26</c:v>
                </c:pt>
                <c:pt idx="15">
                  <c:v>862.09</c:v>
                </c:pt>
                <c:pt idx="16">
                  <c:v>362.96</c:v>
                </c:pt>
              </c:numCache>
            </c:numRef>
          </c:val>
        </c:ser>
        <c:ser>
          <c:idx val="1"/>
          <c:order val="1"/>
          <c:tx>
            <c:strRef>
              <c:f>'налог на имущество'!$C$4:$C$5</c:f>
              <c:strCache>
                <c:ptCount val="1"/>
                <c:pt idx="0">
                  <c:v>план 2018 года</c:v>
                </c:pt>
              </c:strCache>
            </c:strRef>
          </c:tx>
          <c:invertIfNegative val="0"/>
          <c:cat>
            <c:strRef>
              <c:f>'налог на имущество'!$A$6:$A$22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'налог на имущество'!$C$6:$C$22</c:f>
              <c:numCache>
                <c:formatCode>#,##0.0</c:formatCode>
                <c:ptCount val="17"/>
                <c:pt idx="0">
                  <c:v>676</c:v>
                </c:pt>
                <c:pt idx="1">
                  <c:v>1055</c:v>
                </c:pt>
                <c:pt idx="2">
                  <c:v>1827.1</c:v>
                </c:pt>
                <c:pt idx="3">
                  <c:v>1124.5999999999999</c:v>
                </c:pt>
                <c:pt idx="4">
                  <c:v>4980.71</c:v>
                </c:pt>
                <c:pt idx="5">
                  <c:v>1305.7</c:v>
                </c:pt>
                <c:pt idx="6">
                  <c:v>6006.1</c:v>
                </c:pt>
                <c:pt idx="7">
                  <c:v>3672.6</c:v>
                </c:pt>
                <c:pt idx="8">
                  <c:v>145.19999999999999</c:v>
                </c:pt>
                <c:pt idx="9">
                  <c:v>608.33000000000004</c:v>
                </c:pt>
                <c:pt idx="10">
                  <c:v>2600</c:v>
                </c:pt>
                <c:pt idx="11">
                  <c:v>3128.17</c:v>
                </c:pt>
                <c:pt idx="12">
                  <c:v>1310</c:v>
                </c:pt>
                <c:pt idx="13">
                  <c:v>4237</c:v>
                </c:pt>
                <c:pt idx="14">
                  <c:v>1066</c:v>
                </c:pt>
                <c:pt idx="15">
                  <c:v>2047</c:v>
                </c:pt>
                <c:pt idx="16">
                  <c:v>421</c:v>
                </c:pt>
              </c:numCache>
            </c:numRef>
          </c:val>
        </c:ser>
        <c:ser>
          <c:idx val="2"/>
          <c:order val="2"/>
          <c:tx>
            <c:strRef>
              <c:f>'налог на имущество'!$D$4:$D$5</c:f>
              <c:strCache>
                <c:ptCount val="1"/>
                <c:pt idx="0">
                  <c:v>факт на 26.10.2018</c:v>
                </c:pt>
              </c:strCache>
            </c:strRef>
          </c:tx>
          <c:invertIfNegative val="0"/>
          <c:cat>
            <c:strRef>
              <c:f>'налог на имущество'!$A$6:$A$22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'налог на имущество'!$D$6:$D$22</c:f>
              <c:numCache>
                <c:formatCode>#,##0.0</c:formatCode>
                <c:ptCount val="17"/>
                <c:pt idx="0">
                  <c:v>280.92</c:v>
                </c:pt>
                <c:pt idx="1">
                  <c:v>689.91</c:v>
                </c:pt>
                <c:pt idx="2">
                  <c:v>971.19</c:v>
                </c:pt>
                <c:pt idx="3">
                  <c:v>732.92</c:v>
                </c:pt>
                <c:pt idx="4">
                  <c:v>2874.3</c:v>
                </c:pt>
                <c:pt idx="5">
                  <c:v>1068.05</c:v>
                </c:pt>
                <c:pt idx="6">
                  <c:v>2075.42</c:v>
                </c:pt>
                <c:pt idx="7">
                  <c:v>1901.01</c:v>
                </c:pt>
                <c:pt idx="8">
                  <c:v>78.5</c:v>
                </c:pt>
                <c:pt idx="9">
                  <c:v>138.54</c:v>
                </c:pt>
                <c:pt idx="10">
                  <c:v>683.48</c:v>
                </c:pt>
                <c:pt idx="11">
                  <c:v>1964.93</c:v>
                </c:pt>
                <c:pt idx="12">
                  <c:v>676.31</c:v>
                </c:pt>
                <c:pt idx="13">
                  <c:v>456.12</c:v>
                </c:pt>
                <c:pt idx="14">
                  <c:v>581.52</c:v>
                </c:pt>
                <c:pt idx="15">
                  <c:v>654.69000000000005</c:v>
                </c:pt>
                <c:pt idx="16">
                  <c:v>189.28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29475584"/>
        <c:axId val="29477120"/>
      </c:barChart>
      <c:catAx>
        <c:axId val="294755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9477120"/>
        <c:crosses val="autoZero"/>
        <c:auto val="1"/>
        <c:lblAlgn val="ctr"/>
        <c:lblOffset val="100"/>
        <c:noMultiLvlLbl val="0"/>
      </c:catAx>
      <c:valAx>
        <c:axId val="29477120"/>
        <c:scaling>
          <c:orientation val="minMax"/>
          <c:max val="7000"/>
          <c:min val="0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 b="1"/>
            </a:pPr>
            <a:endParaRPr lang="ru-RU"/>
          </a:p>
        </c:txPr>
        <c:crossAx val="294755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6333697247707527E-2"/>
          <c:y val="8.1011369107136244E-2"/>
          <c:w val="0.90532819497307226"/>
          <c:h val="0.59808317594341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'транспортный налог'!$B$4:$B$5</c:f>
              <c:strCache>
                <c:ptCount val="1"/>
                <c:pt idx="0">
                  <c:v>факт 2017 года</c:v>
                </c:pt>
              </c:strCache>
            </c:strRef>
          </c:tx>
          <c:invertIfNegative val="0"/>
          <c:cat>
            <c:strRef>
              <c:f>'транспортный налог'!$A$6:$A$22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'транспортный налог'!$B$6:$B$22</c:f>
              <c:numCache>
                <c:formatCode>#,##0.0</c:formatCode>
                <c:ptCount val="17"/>
                <c:pt idx="0">
                  <c:v>1564.81</c:v>
                </c:pt>
                <c:pt idx="1">
                  <c:v>3201.24</c:v>
                </c:pt>
                <c:pt idx="2">
                  <c:v>5358.54</c:v>
                </c:pt>
                <c:pt idx="3">
                  <c:v>647.12</c:v>
                </c:pt>
                <c:pt idx="4">
                  <c:v>9448.7000000000007</c:v>
                </c:pt>
                <c:pt idx="5">
                  <c:v>3154.84</c:v>
                </c:pt>
                <c:pt idx="6">
                  <c:v>8753.0400000000009</c:v>
                </c:pt>
                <c:pt idx="7">
                  <c:v>5563.37</c:v>
                </c:pt>
                <c:pt idx="8">
                  <c:v>674.96</c:v>
                </c:pt>
                <c:pt idx="9">
                  <c:v>1051.51</c:v>
                </c:pt>
                <c:pt idx="10">
                  <c:v>6874.64</c:v>
                </c:pt>
                <c:pt idx="11">
                  <c:v>4869.03</c:v>
                </c:pt>
                <c:pt idx="12">
                  <c:v>3401.19</c:v>
                </c:pt>
                <c:pt idx="13">
                  <c:v>3979.74</c:v>
                </c:pt>
                <c:pt idx="14">
                  <c:v>827.23</c:v>
                </c:pt>
                <c:pt idx="15">
                  <c:v>3573.07</c:v>
                </c:pt>
                <c:pt idx="16">
                  <c:v>1404.11</c:v>
                </c:pt>
              </c:numCache>
            </c:numRef>
          </c:val>
        </c:ser>
        <c:ser>
          <c:idx val="1"/>
          <c:order val="1"/>
          <c:tx>
            <c:strRef>
              <c:f>'транспортный налог'!$C$4:$C$5</c:f>
              <c:strCache>
                <c:ptCount val="1"/>
                <c:pt idx="0">
                  <c:v>план 2018 года</c:v>
                </c:pt>
              </c:strCache>
            </c:strRef>
          </c:tx>
          <c:invertIfNegative val="0"/>
          <c:cat>
            <c:strRef>
              <c:f>'транспортный налог'!$A$6:$A$22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'транспортный налог'!$C$6:$C$22</c:f>
              <c:numCache>
                <c:formatCode>#,##0.0</c:formatCode>
                <c:ptCount val="17"/>
                <c:pt idx="0">
                  <c:v>1461.6</c:v>
                </c:pt>
                <c:pt idx="1">
                  <c:v>3075.2</c:v>
                </c:pt>
                <c:pt idx="2">
                  <c:v>5459.6</c:v>
                </c:pt>
                <c:pt idx="3">
                  <c:v>728</c:v>
                </c:pt>
                <c:pt idx="4">
                  <c:v>9514.85</c:v>
                </c:pt>
                <c:pt idx="5">
                  <c:v>2840.7</c:v>
                </c:pt>
                <c:pt idx="6">
                  <c:v>8225.1</c:v>
                </c:pt>
                <c:pt idx="7">
                  <c:v>5224.8999999999996</c:v>
                </c:pt>
                <c:pt idx="8">
                  <c:v>624</c:v>
                </c:pt>
                <c:pt idx="9">
                  <c:v>913.3</c:v>
                </c:pt>
                <c:pt idx="10">
                  <c:v>5500</c:v>
                </c:pt>
                <c:pt idx="11">
                  <c:v>3682.8</c:v>
                </c:pt>
                <c:pt idx="12">
                  <c:v>3848</c:v>
                </c:pt>
                <c:pt idx="13">
                  <c:v>4149.5</c:v>
                </c:pt>
                <c:pt idx="14">
                  <c:v>1015.2</c:v>
                </c:pt>
                <c:pt idx="15">
                  <c:v>3264.56</c:v>
                </c:pt>
                <c:pt idx="16">
                  <c:v>1634.3</c:v>
                </c:pt>
              </c:numCache>
            </c:numRef>
          </c:val>
        </c:ser>
        <c:ser>
          <c:idx val="2"/>
          <c:order val="2"/>
          <c:tx>
            <c:strRef>
              <c:f>'транспортный налог'!$D$4:$D$5</c:f>
              <c:strCache>
                <c:ptCount val="1"/>
                <c:pt idx="0">
                  <c:v>факт на 26.10.2018</c:v>
                </c:pt>
              </c:strCache>
            </c:strRef>
          </c:tx>
          <c:invertIfNegative val="0"/>
          <c:cat>
            <c:strRef>
              <c:f>'транспортный налог'!$A$6:$A$22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'транспортный налог'!$D$6:$D$22</c:f>
              <c:numCache>
                <c:formatCode>#,##0.0</c:formatCode>
                <c:ptCount val="17"/>
                <c:pt idx="0">
                  <c:v>809.78</c:v>
                </c:pt>
                <c:pt idx="1">
                  <c:v>1648.88</c:v>
                </c:pt>
                <c:pt idx="2">
                  <c:v>3185.14</c:v>
                </c:pt>
                <c:pt idx="3">
                  <c:v>343.27</c:v>
                </c:pt>
                <c:pt idx="4">
                  <c:v>5046.45</c:v>
                </c:pt>
                <c:pt idx="5">
                  <c:v>1755.39</c:v>
                </c:pt>
                <c:pt idx="6">
                  <c:v>4879.75</c:v>
                </c:pt>
                <c:pt idx="7">
                  <c:v>3213.03</c:v>
                </c:pt>
                <c:pt idx="8">
                  <c:v>362.53</c:v>
                </c:pt>
                <c:pt idx="9">
                  <c:v>548.92999999999995</c:v>
                </c:pt>
                <c:pt idx="10">
                  <c:v>5212.04</c:v>
                </c:pt>
                <c:pt idx="11">
                  <c:v>2593.58</c:v>
                </c:pt>
                <c:pt idx="12">
                  <c:v>1534.3</c:v>
                </c:pt>
                <c:pt idx="13">
                  <c:v>2256.1</c:v>
                </c:pt>
                <c:pt idx="14">
                  <c:v>595.66</c:v>
                </c:pt>
                <c:pt idx="15">
                  <c:v>1698.43</c:v>
                </c:pt>
                <c:pt idx="16">
                  <c:v>837.55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1073024"/>
        <c:axId val="31074560"/>
      </c:barChart>
      <c:catAx>
        <c:axId val="3107302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31074560"/>
        <c:crosses val="autoZero"/>
        <c:auto val="1"/>
        <c:lblAlgn val="ctr"/>
        <c:lblOffset val="100"/>
        <c:noMultiLvlLbl val="0"/>
      </c:catAx>
      <c:valAx>
        <c:axId val="31074560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 b="1"/>
            </a:pPr>
            <a:endParaRPr lang="ru-RU"/>
          </a:p>
        </c:txPr>
        <c:crossAx val="310730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144292390298948"/>
          <c:y val="0.92121338369810757"/>
          <c:w val="0.53711415219402103"/>
          <c:h val="4.8215938969744104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3707303956137657E-2"/>
          <c:y val="8.7252599119546928E-2"/>
          <c:w val="0.90671806893398788"/>
          <c:h val="0.629716993325261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'земельный налог'!$B$4:$B$5</c:f>
              <c:strCache>
                <c:ptCount val="1"/>
                <c:pt idx="0">
                  <c:v>факт 2017 года</c:v>
                </c:pt>
              </c:strCache>
            </c:strRef>
          </c:tx>
          <c:invertIfNegative val="0"/>
          <c:cat>
            <c:strRef>
              <c:f>'земельный налог'!$A$6:$A$22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'земельный налог'!$B$6:$B$22</c:f>
              <c:numCache>
                <c:formatCode>#,##0.0</c:formatCode>
                <c:ptCount val="17"/>
                <c:pt idx="0">
                  <c:v>4878.6499999999996</c:v>
                </c:pt>
                <c:pt idx="1">
                  <c:v>6540.98</c:v>
                </c:pt>
                <c:pt idx="2">
                  <c:v>22152.34</c:v>
                </c:pt>
                <c:pt idx="3">
                  <c:v>6685.38</c:v>
                </c:pt>
                <c:pt idx="4">
                  <c:v>15528.48</c:v>
                </c:pt>
                <c:pt idx="5">
                  <c:v>9493.4500000000007</c:v>
                </c:pt>
                <c:pt idx="6">
                  <c:v>39881.29</c:v>
                </c:pt>
                <c:pt idx="7">
                  <c:v>13787.4</c:v>
                </c:pt>
                <c:pt idx="8">
                  <c:v>1301.93</c:v>
                </c:pt>
                <c:pt idx="9">
                  <c:v>1135.26</c:v>
                </c:pt>
                <c:pt idx="10">
                  <c:v>19373.36</c:v>
                </c:pt>
                <c:pt idx="11">
                  <c:v>14993.11</c:v>
                </c:pt>
                <c:pt idx="12">
                  <c:v>18257.41</c:v>
                </c:pt>
                <c:pt idx="13">
                  <c:v>16602.57</c:v>
                </c:pt>
                <c:pt idx="14">
                  <c:v>4814.04</c:v>
                </c:pt>
                <c:pt idx="15">
                  <c:v>10272.1</c:v>
                </c:pt>
                <c:pt idx="16">
                  <c:v>4311.32</c:v>
                </c:pt>
              </c:numCache>
            </c:numRef>
          </c:val>
        </c:ser>
        <c:ser>
          <c:idx val="1"/>
          <c:order val="1"/>
          <c:tx>
            <c:strRef>
              <c:f>'земельный налог'!$C$4:$C$5</c:f>
              <c:strCache>
                <c:ptCount val="1"/>
                <c:pt idx="0">
                  <c:v>план 2018 года</c:v>
                </c:pt>
              </c:strCache>
            </c:strRef>
          </c:tx>
          <c:invertIfNegative val="0"/>
          <c:cat>
            <c:strRef>
              <c:f>'земельный налог'!$A$6:$A$22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'земельный налог'!$C$6:$C$22</c:f>
              <c:numCache>
                <c:formatCode>#,##0.0</c:formatCode>
                <c:ptCount val="17"/>
                <c:pt idx="0">
                  <c:v>4257</c:v>
                </c:pt>
                <c:pt idx="1">
                  <c:v>7017.3</c:v>
                </c:pt>
                <c:pt idx="2">
                  <c:v>31296</c:v>
                </c:pt>
                <c:pt idx="3">
                  <c:v>8504</c:v>
                </c:pt>
                <c:pt idx="4">
                  <c:v>21927.9</c:v>
                </c:pt>
                <c:pt idx="5">
                  <c:v>7832.3</c:v>
                </c:pt>
                <c:pt idx="6">
                  <c:v>42622.2</c:v>
                </c:pt>
                <c:pt idx="7">
                  <c:v>11917.1</c:v>
                </c:pt>
                <c:pt idx="8">
                  <c:v>1066</c:v>
                </c:pt>
                <c:pt idx="9">
                  <c:v>1642</c:v>
                </c:pt>
                <c:pt idx="10">
                  <c:v>17686.689999999999</c:v>
                </c:pt>
                <c:pt idx="11">
                  <c:v>14370</c:v>
                </c:pt>
                <c:pt idx="12">
                  <c:v>18735.8</c:v>
                </c:pt>
                <c:pt idx="13">
                  <c:v>18152.8</c:v>
                </c:pt>
                <c:pt idx="14">
                  <c:v>4830</c:v>
                </c:pt>
                <c:pt idx="15">
                  <c:v>10363.120000000001</c:v>
                </c:pt>
                <c:pt idx="16">
                  <c:v>7163</c:v>
                </c:pt>
              </c:numCache>
            </c:numRef>
          </c:val>
        </c:ser>
        <c:ser>
          <c:idx val="2"/>
          <c:order val="2"/>
          <c:tx>
            <c:strRef>
              <c:f>'земельный налог'!$D$4:$D$5</c:f>
              <c:strCache>
                <c:ptCount val="1"/>
                <c:pt idx="0">
                  <c:v>факт на 26.10.2018</c:v>
                </c:pt>
              </c:strCache>
            </c:strRef>
          </c:tx>
          <c:invertIfNegative val="0"/>
          <c:cat>
            <c:strRef>
              <c:f>'земельный налог'!$A$6:$A$22</c:f>
              <c:strCache>
                <c:ptCount val="17"/>
                <c:pt idx="0">
                  <c:v>Бершетское</c:v>
                </c:pt>
                <c:pt idx="1">
                  <c:v>Гамовское</c:v>
                </c:pt>
                <c:pt idx="2">
                  <c:v>Двуреченское</c:v>
                </c:pt>
                <c:pt idx="3">
                  <c:v>Заболотское</c:v>
                </c:pt>
                <c:pt idx="4">
                  <c:v>Кондратовское</c:v>
                </c:pt>
                <c:pt idx="5">
                  <c:v>Кукуштанское</c:v>
                </c:pt>
                <c:pt idx="6">
                  <c:v>Култаевское</c:v>
                </c:pt>
                <c:pt idx="7">
                  <c:v>Лобановское</c:v>
                </c:pt>
                <c:pt idx="8">
                  <c:v>Пальниковское</c:v>
                </c:pt>
                <c:pt idx="9">
                  <c:v>Платошинское</c:v>
                </c:pt>
                <c:pt idx="10">
                  <c:v>Савинское</c:v>
                </c:pt>
                <c:pt idx="11">
                  <c:v>Сылвенское</c:v>
                </c:pt>
                <c:pt idx="12">
                  <c:v>Усть-Качкинское</c:v>
                </c:pt>
                <c:pt idx="13">
                  <c:v>Фроловское</c:v>
                </c:pt>
                <c:pt idx="14">
                  <c:v>Хохловское</c:v>
                </c:pt>
                <c:pt idx="15">
                  <c:v>Юго-Камское</c:v>
                </c:pt>
                <c:pt idx="16">
                  <c:v>Юговское</c:v>
                </c:pt>
              </c:strCache>
            </c:strRef>
          </c:cat>
          <c:val>
            <c:numRef>
              <c:f>'земельный налог'!$D$6:$D$22</c:f>
              <c:numCache>
                <c:formatCode>#,##0.0</c:formatCode>
                <c:ptCount val="17"/>
                <c:pt idx="0">
                  <c:v>3629.14</c:v>
                </c:pt>
                <c:pt idx="1">
                  <c:v>4224.0200000000004</c:v>
                </c:pt>
                <c:pt idx="2">
                  <c:v>14083.49</c:v>
                </c:pt>
                <c:pt idx="3">
                  <c:v>4424.54</c:v>
                </c:pt>
                <c:pt idx="4">
                  <c:v>10028.23</c:v>
                </c:pt>
                <c:pt idx="5">
                  <c:v>5124.9799999999996</c:v>
                </c:pt>
                <c:pt idx="6">
                  <c:v>24692.97</c:v>
                </c:pt>
                <c:pt idx="7">
                  <c:v>7692.42</c:v>
                </c:pt>
                <c:pt idx="8">
                  <c:v>719.28</c:v>
                </c:pt>
                <c:pt idx="9">
                  <c:v>684.01</c:v>
                </c:pt>
                <c:pt idx="10">
                  <c:v>9770.5</c:v>
                </c:pt>
                <c:pt idx="11">
                  <c:v>10297.620000000001</c:v>
                </c:pt>
                <c:pt idx="12">
                  <c:v>11674.79</c:v>
                </c:pt>
                <c:pt idx="13">
                  <c:v>7789.94</c:v>
                </c:pt>
                <c:pt idx="14">
                  <c:v>3068.51</c:v>
                </c:pt>
                <c:pt idx="15">
                  <c:v>5548.43</c:v>
                </c:pt>
                <c:pt idx="16">
                  <c:v>1786.64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74269440"/>
        <c:axId val="74270976"/>
      </c:barChart>
      <c:catAx>
        <c:axId val="74269440"/>
        <c:scaling>
          <c:orientation val="minMax"/>
        </c:scaling>
        <c:delete val="0"/>
        <c:axPos val="b"/>
        <c:majorTickMark val="none"/>
        <c:minorTickMark val="none"/>
        <c:tickLblPos val="nextTo"/>
        <c:crossAx val="74270976"/>
        <c:crosses val="autoZero"/>
        <c:auto val="1"/>
        <c:lblAlgn val="ctr"/>
        <c:lblOffset val="100"/>
        <c:noMultiLvlLbl val="0"/>
      </c:catAx>
      <c:valAx>
        <c:axId val="74270976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spPr>
          <a:ln w="9525">
            <a:noFill/>
          </a:ln>
        </c:spPr>
        <c:crossAx val="742694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438376797462957"/>
          <c:y val="0.93657227621800709"/>
          <c:w val="0.51293383704899509"/>
          <c:h val="6.0995950810785661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/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91442617486946"/>
          <c:w val="0.91624786788396062"/>
          <c:h val="0.59506453417320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3934</c:v>
                </c:pt>
                <c:pt idx="1">
                  <c:v>4502</c:v>
                </c:pt>
                <c:pt idx="2">
                  <c:v>12929</c:v>
                </c:pt>
                <c:pt idx="3">
                  <c:v>7314</c:v>
                </c:pt>
                <c:pt idx="4">
                  <c:v>30381</c:v>
                </c:pt>
                <c:pt idx="5">
                  <c:v>10892</c:v>
                </c:pt>
                <c:pt idx="6">
                  <c:v>39210</c:v>
                </c:pt>
                <c:pt idx="7">
                  <c:v>11913</c:v>
                </c:pt>
                <c:pt idx="8">
                  <c:v>1392</c:v>
                </c:pt>
                <c:pt idx="9">
                  <c:v>1241</c:v>
                </c:pt>
                <c:pt idx="10">
                  <c:v>15464</c:v>
                </c:pt>
                <c:pt idx="11">
                  <c:v>10637</c:v>
                </c:pt>
                <c:pt idx="12">
                  <c:v>12963</c:v>
                </c:pt>
                <c:pt idx="13">
                  <c:v>9646</c:v>
                </c:pt>
                <c:pt idx="14">
                  <c:v>2767</c:v>
                </c:pt>
                <c:pt idx="15">
                  <c:v>11437</c:v>
                </c:pt>
                <c:pt idx="16">
                  <c:v>13708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01.10.2018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2965</c:v>
                </c:pt>
                <c:pt idx="1">
                  <c:v>2658</c:v>
                </c:pt>
                <c:pt idx="2">
                  <c:v>9480</c:v>
                </c:pt>
                <c:pt idx="3">
                  <c:v>4592</c:v>
                </c:pt>
                <c:pt idx="4">
                  <c:v>28570</c:v>
                </c:pt>
                <c:pt idx="5">
                  <c:v>8861</c:v>
                </c:pt>
                <c:pt idx="6">
                  <c:v>36574</c:v>
                </c:pt>
                <c:pt idx="7">
                  <c:v>7876</c:v>
                </c:pt>
                <c:pt idx="8">
                  <c:v>935</c:v>
                </c:pt>
                <c:pt idx="9">
                  <c:v>845</c:v>
                </c:pt>
                <c:pt idx="10">
                  <c:v>14480</c:v>
                </c:pt>
                <c:pt idx="11">
                  <c:v>6601</c:v>
                </c:pt>
                <c:pt idx="12">
                  <c:v>10931</c:v>
                </c:pt>
                <c:pt idx="13">
                  <c:v>6914</c:v>
                </c:pt>
                <c:pt idx="14">
                  <c:v>1716</c:v>
                </c:pt>
                <c:pt idx="15">
                  <c:v>8875</c:v>
                </c:pt>
                <c:pt idx="16">
                  <c:v>15657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74531584"/>
        <c:axId val="74533120"/>
      </c:barChart>
      <c:catAx>
        <c:axId val="74531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74533120"/>
        <c:crosses val="autoZero"/>
        <c:auto val="1"/>
        <c:lblAlgn val="ctr"/>
        <c:lblOffset val="100"/>
        <c:noMultiLvlLbl val="0"/>
      </c:catAx>
      <c:valAx>
        <c:axId val="74533120"/>
        <c:scaling>
          <c:orientation val="minMax"/>
          <c:max val="40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4531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6573353408761031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74915869562875E-2"/>
          <c:y val="0.15825403869267052"/>
          <c:w val="0.9281883106178167"/>
          <c:h val="0.601175626950540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2089</c:v>
                </c:pt>
                <c:pt idx="1">
                  <c:v>2745</c:v>
                </c:pt>
                <c:pt idx="2">
                  <c:v>5775</c:v>
                </c:pt>
                <c:pt idx="3">
                  <c:v>977</c:v>
                </c:pt>
                <c:pt idx="4">
                  <c:v>7347</c:v>
                </c:pt>
                <c:pt idx="5">
                  <c:v>3815</c:v>
                </c:pt>
                <c:pt idx="6">
                  <c:v>7168</c:v>
                </c:pt>
                <c:pt idx="7">
                  <c:v>5140</c:v>
                </c:pt>
                <c:pt idx="8">
                  <c:v>916</c:v>
                </c:pt>
                <c:pt idx="9">
                  <c:v>861</c:v>
                </c:pt>
                <c:pt idx="10">
                  <c:v>8451</c:v>
                </c:pt>
                <c:pt idx="11">
                  <c:v>4539</c:v>
                </c:pt>
                <c:pt idx="12">
                  <c:v>2665</c:v>
                </c:pt>
                <c:pt idx="13">
                  <c:v>3755</c:v>
                </c:pt>
                <c:pt idx="14">
                  <c:v>796</c:v>
                </c:pt>
                <c:pt idx="15">
                  <c:v>3190</c:v>
                </c:pt>
                <c:pt idx="16">
                  <c:v>1330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01.10.2018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1440</c:v>
                </c:pt>
                <c:pt idx="1">
                  <c:v>1700</c:v>
                </c:pt>
                <c:pt idx="2">
                  <c:v>4040</c:v>
                </c:pt>
                <c:pt idx="3">
                  <c:v>735</c:v>
                </c:pt>
                <c:pt idx="4">
                  <c:v>4562</c:v>
                </c:pt>
                <c:pt idx="5">
                  <c:v>2549</c:v>
                </c:pt>
                <c:pt idx="6">
                  <c:v>5390</c:v>
                </c:pt>
                <c:pt idx="7">
                  <c:v>3534</c:v>
                </c:pt>
                <c:pt idx="8">
                  <c:v>644</c:v>
                </c:pt>
                <c:pt idx="9">
                  <c:v>602</c:v>
                </c:pt>
                <c:pt idx="10">
                  <c:v>6477</c:v>
                </c:pt>
                <c:pt idx="11">
                  <c:v>3243</c:v>
                </c:pt>
                <c:pt idx="12">
                  <c:v>1760</c:v>
                </c:pt>
                <c:pt idx="13">
                  <c:v>3084</c:v>
                </c:pt>
                <c:pt idx="14">
                  <c:v>496</c:v>
                </c:pt>
                <c:pt idx="15">
                  <c:v>2163</c:v>
                </c:pt>
                <c:pt idx="16">
                  <c:v>849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4385280"/>
        <c:axId val="74386816"/>
      </c:barChart>
      <c:catAx>
        <c:axId val="74385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74386816"/>
        <c:crosses val="autoZero"/>
        <c:auto val="1"/>
        <c:lblAlgn val="ctr"/>
        <c:lblOffset val="100"/>
        <c:noMultiLvlLbl val="0"/>
      </c:catAx>
      <c:valAx>
        <c:axId val="74386816"/>
        <c:scaling>
          <c:orientation val="minMax"/>
          <c:max val="9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4385280"/>
        <c:crosses val="autoZero"/>
        <c:crossBetween val="between"/>
        <c:majorUnit val="1000"/>
        <c:minorUnit val="1000"/>
      </c:valAx>
    </c:plotArea>
    <c:legend>
      <c:legendPos val="b"/>
      <c:layout>
        <c:manualLayout>
          <c:xMode val="edge"/>
          <c:yMode val="edge"/>
          <c:x val="0.52206228877794936"/>
          <c:y val="6.942915433638687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5566424519139447E-2"/>
          <c:y val="0.13620787715506361"/>
          <c:w val="0.9281883106178167"/>
          <c:h val="0.635246967508660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1333</c:v>
                </c:pt>
                <c:pt idx="1">
                  <c:v>907</c:v>
                </c:pt>
                <c:pt idx="2">
                  <c:v>5967</c:v>
                </c:pt>
                <c:pt idx="3">
                  <c:v>5770</c:v>
                </c:pt>
                <c:pt idx="4">
                  <c:v>20542</c:v>
                </c:pt>
                <c:pt idx="5">
                  <c:v>5506</c:v>
                </c:pt>
                <c:pt idx="6">
                  <c:v>28406</c:v>
                </c:pt>
                <c:pt idx="7">
                  <c:v>4240</c:v>
                </c:pt>
                <c:pt idx="8">
                  <c:v>327</c:v>
                </c:pt>
                <c:pt idx="9">
                  <c:v>216</c:v>
                </c:pt>
                <c:pt idx="10">
                  <c:v>6048</c:v>
                </c:pt>
                <c:pt idx="11">
                  <c:v>4117</c:v>
                </c:pt>
                <c:pt idx="12">
                  <c:v>9303</c:v>
                </c:pt>
                <c:pt idx="13">
                  <c:v>4591</c:v>
                </c:pt>
                <c:pt idx="14">
                  <c:v>1379</c:v>
                </c:pt>
                <c:pt idx="15">
                  <c:v>7329</c:v>
                </c:pt>
                <c:pt idx="16">
                  <c:v>11507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01.10.2018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999</c:v>
                </c:pt>
                <c:pt idx="1">
                  <c:v>539</c:v>
                </c:pt>
                <c:pt idx="2">
                  <c:v>4734</c:v>
                </c:pt>
                <c:pt idx="3">
                  <c:v>3484</c:v>
                </c:pt>
                <c:pt idx="4">
                  <c:v>22667</c:v>
                </c:pt>
                <c:pt idx="5">
                  <c:v>5084</c:v>
                </c:pt>
                <c:pt idx="6">
                  <c:v>28946</c:v>
                </c:pt>
                <c:pt idx="7">
                  <c:v>2819</c:v>
                </c:pt>
                <c:pt idx="8">
                  <c:v>194</c:v>
                </c:pt>
                <c:pt idx="9">
                  <c:v>140</c:v>
                </c:pt>
                <c:pt idx="10">
                  <c:v>7455</c:v>
                </c:pt>
                <c:pt idx="11">
                  <c:v>2611</c:v>
                </c:pt>
                <c:pt idx="12">
                  <c:v>8588</c:v>
                </c:pt>
                <c:pt idx="13">
                  <c:v>3125</c:v>
                </c:pt>
                <c:pt idx="14">
                  <c:v>874</c:v>
                </c:pt>
                <c:pt idx="15">
                  <c:v>6108</c:v>
                </c:pt>
                <c:pt idx="16">
                  <c:v>14103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77802496"/>
        <c:axId val="77808384"/>
      </c:barChart>
      <c:catAx>
        <c:axId val="778024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i="0" baseline="0"/>
            </a:pPr>
            <a:endParaRPr lang="ru-RU"/>
          </a:p>
        </c:txPr>
        <c:crossAx val="77808384"/>
        <c:crosses val="autoZero"/>
        <c:auto val="1"/>
        <c:lblAlgn val="ctr"/>
        <c:lblOffset val="100"/>
        <c:noMultiLvlLbl val="0"/>
      </c:catAx>
      <c:valAx>
        <c:axId val="77808384"/>
        <c:scaling>
          <c:orientation val="minMax"/>
          <c:max val="2800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3263349526820252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7802496"/>
        <c:crosses val="autoZero"/>
        <c:crossBetween val="between"/>
        <c:majorUnit val="6000"/>
        <c:minorUnit val="1000"/>
      </c:valAx>
    </c:plotArea>
    <c:legend>
      <c:legendPos val="b"/>
      <c:layout>
        <c:manualLayout>
          <c:xMode val="edge"/>
          <c:yMode val="edge"/>
          <c:x val="0.49844719314341418"/>
          <c:y val="8.9471119370574989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718549479562976E-2"/>
          <c:y val="0.12889023312655182"/>
          <c:w val="0.91624786788396062"/>
          <c:h val="0.60305847799856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01.01.2018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512</c:v>
                </c:pt>
                <c:pt idx="1">
                  <c:v>850</c:v>
                </c:pt>
                <c:pt idx="2">
                  <c:v>1187</c:v>
                </c:pt>
                <c:pt idx="3">
                  <c:v>567</c:v>
                </c:pt>
                <c:pt idx="4">
                  <c:v>2492</c:v>
                </c:pt>
                <c:pt idx="5">
                  <c:v>1571</c:v>
                </c:pt>
                <c:pt idx="6">
                  <c:v>3636</c:v>
                </c:pt>
                <c:pt idx="7">
                  <c:v>2533</c:v>
                </c:pt>
                <c:pt idx="8">
                  <c:v>149</c:v>
                </c:pt>
                <c:pt idx="9">
                  <c:v>164</c:v>
                </c:pt>
                <c:pt idx="10">
                  <c:v>965</c:v>
                </c:pt>
                <c:pt idx="11">
                  <c:v>1981</c:v>
                </c:pt>
                <c:pt idx="12">
                  <c:v>995</c:v>
                </c:pt>
                <c:pt idx="13">
                  <c:v>1300</c:v>
                </c:pt>
                <c:pt idx="14">
                  <c:v>592</c:v>
                </c:pt>
                <c:pt idx="15">
                  <c:v>918</c:v>
                </c:pt>
                <c:pt idx="16">
                  <c:v>871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01.10.2018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txPr>
              <a:bodyPr rot="-5400000" vert="horz"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Бершетское </c:v>
                </c:pt>
                <c:pt idx="1">
                  <c:v>Гамовское </c:v>
                </c:pt>
                <c:pt idx="2">
                  <c:v>Двуреченское </c:v>
                </c:pt>
                <c:pt idx="3">
                  <c:v>Заболотское </c:v>
                </c:pt>
                <c:pt idx="4">
                  <c:v>Кондратовское </c:v>
                </c:pt>
                <c:pt idx="5">
                  <c:v>Кукуштанское </c:v>
                </c:pt>
                <c:pt idx="6">
                  <c:v>Култаевское </c:v>
                </c:pt>
                <c:pt idx="7">
                  <c:v>Лобановское </c:v>
                </c:pt>
                <c:pt idx="8">
                  <c:v>Пальниковское </c:v>
                </c:pt>
                <c:pt idx="9">
                  <c:v>Платошинское </c:v>
                </c:pt>
                <c:pt idx="10">
                  <c:v>Савинское </c:v>
                </c:pt>
                <c:pt idx="11">
                  <c:v>Сылвенское </c:v>
                </c:pt>
                <c:pt idx="12">
                  <c:v>Усть-Качкинское </c:v>
                </c:pt>
                <c:pt idx="13">
                  <c:v>Фроловское </c:v>
                </c:pt>
                <c:pt idx="14">
                  <c:v>Хохловское </c:v>
                </c:pt>
                <c:pt idx="15">
                  <c:v>Юго-Камское </c:v>
                </c:pt>
                <c:pt idx="16">
                  <c:v>Юговское 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526</c:v>
                </c:pt>
                <c:pt idx="1">
                  <c:v>419</c:v>
                </c:pt>
                <c:pt idx="2">
                  <c:v>706</c:v>
                </c:pt>
                <c:pt idx="3">
                  <c:v>373</c:v>
                </c:pt>
                <c:pt idx="4">
                  <c:v>1341</c:v>
                </c:pt>
                <c:pt idx="5">
                  <c:v>1228</c:v>
                </c:pt>
                <c:pt idx="6">
                  <c:v>2238</c:v>
                </c:pt>
                <c:pt idx="7">
                  <c:v>1523</c:v>
                </c:pt>
                <c:pt idx="8">
                  <c:v>97</c:v>
                </c:pt>
                <c:pt idx="9">
                  <c:v>103</c:v>
                </c:pt>
                <c:pt idx="10">
                  <c:v>548</c:v>
                </c:pt>
                <c:pt idx="11">
                  <c:v>747</c:v>
                </c:pt>
                <c:pt idx="12">
                  <c:v>583</c:v>
                </c:pt>
                <c:pt idx="13">
                  <c:v>705</c:v>
                </c:pt>
                <c:pt idx="14">
                  <c:v>346</c:v>
                </c:pt>
                <c:pt idx="15">
                  <c:v>604</c:v>
                </c:pt>
                <c:pt idx="16">
                  <c:v>705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2"/>
        <c:axId val="76427648"/>
        <c:axId val="76429184"/>
      </c:barChart>
      <c:catAx>
        <c:axId val="76427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400" b="1" baseline="0"/>
            </a:pPr>
            <a:endParaRPr lang="ru-RU"/>
          </a:p>
        </c:txPr>
        <c:crossAx val="76429184"/>
        <c:crosses val="autoZero"/>
        <c:auto val="1"/>
        <c:lblAlgn val="ctr"/>
        <c:lblOffset val="100"/>
        <c:noMultiLvlLbl val="0"/>
      </c:catAx>
      <c:valAx>
        <c:axId val="76429184"/>
        <c:scaling>
          <c:orientation val="minMax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тыс. руб.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"/>
              <c:y val="3.4009141103184919E-2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64276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0698119115797169"/>
          <c:y val="6.9941841087424392E-2"/>
          <c:w val="0.44522410675191088"/>
          <c:h val="6.9265186747490687E-2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0.00847</cdr:x>
      <cdr:y>0</cdr:y>
    </cdr:from>
    <cdr:to>
      <cdr:x>0.11864</cdr:x>
      <cdr:y>0.04286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" y="0"/>
          <a:ext cx="93610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Тыс. руб.</a:t>
          </a:r>
          <a:endParaRPr lang="ru-RU" sz="11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0.02817</cdr:y>
    </cdr:from>
    <cdr:to>
      <cdr:x>0.10084</cdr:x>
      <cdr:y>0.08451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144016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Тыс. руб.</a:t>
          </a:r>
          <a:endParaRPr lang="ru-RU" sz="11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0.01478</cdr:x>
      <cdr:y>0.01492</cdr:y>
    </cdr:from>
    <cdr:to>
      <cdr:x>0.15341</cdr:x>
      <cdr:y>0.05969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2834" y="72008"/>
          <a:ext cx="115212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Тыс. руб.</a:t>
          </a:r>
          <a:endParaRPr lang="ru-RU" sz="11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0.00854</cdr:x>
      <cdr:y>0.01379</cdr:y>
    </cdr:from>
    <cdr:to>
      <cdr:x>0.1366</cdr:x>
      <cdr:y>0.06894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" y="72008"/>
          <a:ext cx="10801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Тыс. руб.</a:t>
          </a:r>
          <a:endParaRPr lang="ru-RU" sz="11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10" y="0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45020-45D4-48E9-B78A-1936E0D6D12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5801" y="4723251"/>
            <a:ext cx="5409562" cy="44736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10" y="9443321"/>
            <a:ext cx="2930574" cy="49760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90FD1-A38A-41BB-9D77-F7A5C6AA7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437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858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26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152440"/>
              </p:ext>
            </p:extLst>
          </p:nvPr>
        </p:nvGraphicFramePr>
        <p:xfrm>
          <a:off x="395536" y="1196752"/>
          <a:ext cx="8280920" cy="509993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60241"/>
                <a:gridCol w="1584176"/>
                <a:gridCol w="1584176"/>
                <a:gridCol w="1584176"/>
                <a:gridCol w="1368151"/>
              </a:tblGrid>
              <a:tr h="134569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u="none" strike="noStrike" dirty="0">
                          <a:effectLst/>
                        </a:rPr>
                        <a:t>Наименование поселения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</a:rPr>
                        <a:t>Количество </a:t>
                      </a:r>
                      <a:r>
                        <a:rPr lang="ru-RU" sz="1400" u="none" strike="noStrike" dirty="0">
                          <a:effectLst/>
                        </a:rPr>
                        <a:t>поступивших налоговых уведомлений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 smtClean="0">
                          <a:effectLst/>
                        </a:rPr>
                        <a:t>Количество </a:t>
                      </a:r>
                      <a:r>
                        <a:rPr lang="ru-RU" sz="1400" u="none" strike="noStrike" dirty="0">
                          <a:effectLst/>
                        </a:rPr>
                        <a:t>врученных налоговых уведомлений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Остаток </a:t>
                      </a:r>
                      <a:r>
                        <a:rPr lang="ru-RU" sz="1400" u="none" strike="noStrike" dirty="0" smtClean="0">
                          <a:effectLst/>
                        </a:rPr>
                        <a:t>неврученных </a:t>
                      </a:r>
                      <a:r>
                        <a:rPr lang="ru-RU" sz="1400" u="none" strike="noStrike" dirty="0">
                          <a:effectLst/>
                        </a:rPr>
                        <a:t>налоговых уведомлений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u="none" strike="noStrike" dirty="0">
                          <a:effectLst/>
                        </a:rPr>
                        <a:t>Процент </a:t>
                      </a:r>
                      <a:r>
                        <a:rPr lang="ru-RU" sz="1400" u="none" strike="noStrike" dirty="0" smtClean="0">
                          <a:effectLst/>
                        </a:rPr>
                        <a:t>неврученных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уведомлений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Платошинское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2 000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smtClean="0">
                          <a:effectLst/>
                        </a:rPr>
                        <a:t>1 999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Двуреченское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5 430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5 418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</a:tr>
              <a:tr h="2774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Гамовское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2 000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1 983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0,9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Лобановское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7 670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7 507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163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Сылвенское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5 065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4 946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Хохловское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678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658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</a:tr>
              <a:tr h="2209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Фроловское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3 000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2 880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66FF66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Юго-Камское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4 310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4 061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Кондратовское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5 360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5 012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348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Култаевское</a:t>
                      </a:r>
                      <a:r>
                        <a:rPr lang="ru-RU" sz="1100" u="none" strike="noStrike" dirty="0">
                          <a:effectLst/>
                        </a:rPr>
                        <a:t>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8 250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7 680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570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Кукуштанское</a:t>
                      </a:r>
                      <a:r>
                        <a:rPr lang="ru-RU" sz="1100" u="none" strike="noStrike" dirty="0" smtClean="0">
                          <a:effectLst/>
                        </a:rPr>
                        <a:t> *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4 000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3 700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300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7,5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Бершетское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1 600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1 450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9,4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Заболотское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878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746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132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15,0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Усть-Качкинское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2 718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2 276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442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16,3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Савинское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3 748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3 012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736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</a:tr>
              <a:tr h="2325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Юговское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1 365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1 015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25,6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160955"/>
              </p:ext>
            </p:extLst>
          </p:nvPr>
        </p:nvGraphicFramePr>
        <p:xfrm>
          <a:off x="683568" y="188640"/>
          <a:ext cx="7848872" cy="936104"/>
        </p:xfrm>
        <a:graphic>
          <a:graphicData uri="http://schemas.openxmlformats.org/drawingml/2006/table">
            <a:tbl>
              <a:tblPr/>
              <a:tblGrid>
                <a:gridCol w="7848872"/>
              </a:tblGrid>
              <a:tr h="9361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Информация о неврученных налоговых уведомлениях </a:t>
                      </a: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 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состоянию на 30.10.2018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95536" y="6309320"/>
            <a:ext cx="570701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/>
              <a:t>* Информация предоставлена с учетом </a:t>
            </a:r>
            <a:r>
              <a:rPr lang="ru-RU" sz="1200" dirty="0" err="1" smtClean="0"/>
              <a:t>Пальниковского</a:t>
            </a:r>
            <a:r>
              <a:rPr lang="ru-RU" sz="1200" dirty="0" smtClean="0"/>
              <a:t> сельского поселения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34874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Общий анализ недоимки </a:t>
            </a:r>
            <a: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имущественным налогам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145035945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252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2880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Анализ недоимки по транспортному налогу 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31694803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46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2880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Анализ недоимки по земельному налогу 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32767160"/>
              </p:ext>
            </p:extLst>
          </p:nvPr>
        </p:nvGraphicFramePr>
        <p:xfrm>
          <a:off x="107504" y="404664"/>
          <a:ext cx="8928992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550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Анализ недоимки </a:t>
            </a:r>
            <a:r>
              <a:rPr lang="ru-RU" sz="2400" b="1" dirty="0">
                <a:effectLst/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налогу на имущество физических лиц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в разрезе сельских поселений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097575871"/>
              </p:ext>
            </p:extLst>
          </p:nvPr>
        </p:nvGraphicFramePr>
        <p:xfrm>
          <a:off x="107504" y="548680"/>
          <a:ext cx="8928992" cy="6192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423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6263" y="476250"/>
            <a:ext cx="8567737" cy="72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effectLst/>
                <a:latin typeface="+mn-lt"/>
              </a:rPr>
              <a:t>Исполнение годового плана по имущественным налогам бюджетов поселений по состоянию на 26.10.2018 г.</a:t>
            </a:r>
            <a:endParaRPr lang="ru-RU" sz="2000" dirty="0">
              <a:effectLst/>
              <a:latin typeface="+mn-lt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7025902"/>
              </p:ext>
            </p:extLst>
          </p:nvPr>
        </p:nvGraphicFramePr>
        <p:xfrm>
          <a:off x="395536" y="1196752"/>
          <a:ext cx="84969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6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6263" y="476250"/>
            <a:ext cx="8567737" cy="72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effectLst/>
                <a:latin typeface="+mn-lt"/>
              </a:rPr>
              <a:t>Анализ </a:t>
            </a:r>
            <a:r>
              <a:rPr lang="ru-RU" sz="2000" dirty="0" smtClean="0">
                <a:effectLst/>
                <a:latin typeface="+mn-lt"/>
              </a:rPr>
              <a:t>поступлений </a:t>
            </a:r>
            <a:r>
              <a:rPr lang="ru-RU" sz="2000" dirty="0">
                <a:effectLst/>
                <a:latin typeface="+mn-lt"/>
              </a:rPr>
              <a:t>имущественных налогов в разрезе сельских </a:t>
            </a:r>
            <a:r>
              <a:rPr lang="ru-RU" sz="2000" dirty="0" smtClean="0">
                <a:effectLst/>
                <a:latin typeface="+mn-lt"/>
              </a:rPr>
              <a:t>поселений по </a:t>
            </a:r>
            <a:r>
              <a:rPr lang="ru-RU" sz="2000" dirty="0">
                <a:effectLst/>
                <a:latin typeface="+mn-lt"/>
              </a:rPr>
              <a:t>состоянию на 26.10.2018 г.</a:t>
            </a:r>
            <a:endParaRPr lang="ru-RU" sz="2000" dirty="0">
              <a:effectLst/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329350"/>
              </p:ext>
            </p:extLst>
          </p:nvPr>
        </p:nvGraphicFramePr>
        <p:xfrm>
          <a:off x="395536" y="1484784"/>
          <a:ext cx="8352926" cy="4968557"/>
        </p:xfrm>
        <a:graphic>
          <a:graphicData uri="http://schemas.openxmlformats.org/drawingml/2006/table">
            <a:tbl>
              <a:tblPr/>
              <a:tblGrid>
                <a:gridCol w="1874411"/>
                <a:gridCol w="983083"/>
                <a:gridCol w="891328"/>
                <a:gridCol w="855282"/>
                <a:gridCol w="983083"/>
                <a:gridCol w="983083"/>
                <a:gridCol w="983083"/>
                <a:gridCol w="799573"/>
              </a:tblGrid>
              <a:tr h="5047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сельского поселения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2017 года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2018 года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на 26.10.2018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факта на 26.10.2018 к плану 2018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факта 26.10.2018 к факту 2017 г. 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3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7 201,7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6 394,6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4 719,8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-1 674,8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-2 481,8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10 783,3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11 147,5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6 562,8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-4 584,7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58,9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-4 220,5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60,9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29 399,8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38 582,7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18 239,8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-20 342,9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-11 160,0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8 291,1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10 356,6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5 500,7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-4 855,9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53,1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-2 790,4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30 463,6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36 423,5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17 949,0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-18 474,5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-12 514,6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58,9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14 997,5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11 978,7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7 948,4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-4 030,3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-7 049,0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54 722,3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56 853,4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31 648,1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-25 205,3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-23 074,2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22 613,7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20 814,6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12 806,5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-8 008,1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-9 807,3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2 118,0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1 835,2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1 160,3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-674,9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63,2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-957,7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2 519,3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3 163,6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1 371,5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-1 792,2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-1 147,8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28 083,8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25 786,7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15 666,0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-10 120,7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-12 417,8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22 512,9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21 181,0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14 856,1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-6 324,8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70,1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-7 656,8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22 975,8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23 893,8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13 885,4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-10 008,4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58,1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-9 090,4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21 233,0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26 539,3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10 502,2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-16 037,1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-10 730,9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6 666,5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6 911,2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4 245,7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-2 665,5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-2 420,8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14 707,3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15 674,7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7 901,6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-7 773,1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-6 805,7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53,7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6 078,4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9 218,3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2 813,5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-6 404,8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30,5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-3 264,9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46,3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3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7656" marR="7656" marT="76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305 368,0</a:t>
                      </a:r>
                    </a:p>
                  </a:txBody>
                  <a:tcPr marL="7656" marR="7656" marT="76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326 755,3</a:t>
                      </a:r>
                    </a:p>
                  </a:txBody>
                  <a:tcPr marL="7656" marR="7656" marT="76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177 777,4</a:t>
                      </a:r>
                    </a:p>
                  </a:txBody>
                  <a:tcPr marL="7656" marR="7656" marT="7656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-148 978,0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-127 590,6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58,2</a:t>
                      </a:r>
                    </a:p>
                  </a:txBody>
                  <a:tcPr marL="7656" marR="7656" marT="7656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57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6263" y="476250"/>
            <a:ext cx="8567737" cy="72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effectLst/>
                <a:latin typeface="+mn-lt"/>
              </a:rPr>
              <a:t>Исполнение годового плана по налогу на имущество физических лиц бюджетов поселений по состоянию на 26.10.2018 г.</a:t>
            </a:r>
            <a:endParaRPr lang="ru-RU" sz="2000" dirty="0">
              <a:effectLst/>
              <a:latin typeface="+mn-lt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073423"/>
              </p:ext>
            </p:extLst>
          </p:nvPr>
        </p:nvGraphicFramePr>
        <p:xfrm>
          <a:off x="251520" y="1412776"/>
          <a:ext cx="856895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178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6263" y="476250"/>
            <a:ext cx="8567737" cy="72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effectLst/>
                <a:latin typeface="+mn-lt"/>
              </a:rPr>
              <a:t>Анализ поступлений налога на имущество физических лиц в разрезе сельских поселений по состоянию на 26.10.2018 г.</a:t>
            </a:r>
            <a:endParaRPr lang="ru-RU" sz="2000" dirty="0">
              <a:effectLst/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247935"/>
              </p:ext>
            </p:extLst>
          </p:nvPr>
        </p:nvGraphicFramePr>
        <p:xfrm>
          <a:off x="395536" y="1268760"/>
          <a:ext cx="8424939" cy="5079331"/>
        </p:xfrm>
        <a:graphic>
          <a:graphicData uri="http://schemas.openxmlformats.org/drawingml/2006/table">
            <a:tbl>
              <a:tblPr/>
              <a:tblGrid>
                <a:gridCol w="1572000"/>
                <a:gridCol w="856179"/>
                <a:gridCol w="1000045"/>
                <a:gridCol w="1000045"/>
                <a:gridCol w="1000045"/>
                <a:gridCol w="996535"/>
                <a:gridCol w="1000045"/>
                <a:gridCol w="1000045"/>
              </a:tblGrid>
              <a:tr h="5040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сельского поселения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2017 года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2018 года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на 26.10.2018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факта на 26.10.2018 к плану 2018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факта 26.10.2018 к факту 2017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34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758,2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676,0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280,9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-395,1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41,6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-477,3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1 041,1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1 055,0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689,9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-365,1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65,4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-351,2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66,3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1 888,9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1 827,1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971,2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-855,9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53,2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-917,7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51,4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958,6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1 124,6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732,9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-391,7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65,2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-225,7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76,5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5 486,4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4 980,7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2 874,3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-2 106,4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-2 612,1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52,4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2 349,2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1 305,7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1 068,1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-237,7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81,8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-1 281,1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45,5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6 088,0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6 006,1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2 075,4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-3 930,7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34,6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-4 012,6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3 263,0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3 672,6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1 901,0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-1 771,6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51,8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-1 362,0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58,3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141,1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145,2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78,5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-66,7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-62,6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79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332,5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608,3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138,5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-469,8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22,8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-194,0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1 835,8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2 600,0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683,5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-1 916,5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26,3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-1 152,4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37,2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2 650,8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3 128,2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1 964,9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-1 163,2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62,8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-685,9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1 317,2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1 310,0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676,3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-633,7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51,6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-640,9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51,3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650,7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4 237,0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456,1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-3 780,9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10,8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-194,6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1 025,3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1 066,0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581,5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-484,5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-443,7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862,1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2 047,0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654,7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-1 392,3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-207,4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75,9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363,0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421,0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189,3</a:t>
                      </a:r>
                    </a:p>
                  </a:txBody>
                  <a:tcPr marL="7425" marR="7425" marT="74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-231,7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-173,7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4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31 011,8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36 210,5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16 017,1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-20 193,4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44,2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-14 994,7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51,6</a:t>
                      </a:r>
                    </a:p>
                  </a:txBody>
                  <a:tcPr marL="7425" marR="7425" marT="74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15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6263" y="476250"/>
            <a:ext cx="8567737" cy="72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effectLst/>
                <a:latin typeface="+mn-lt"/>
              </a:rPr>
              <a:t>Исполнение годового плана по транспортному налогу бюджетов поселений по состоянию на 26.10.2018 г.</a:t>
            </a:r>
            <a:endParaRPr lang="ru-RU" sz="2000" dirty="0">
              <a:effectLst/>
              <a:latin typeface="+mn-lt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96056"/>
              </p:ext>
            </p:extLst>
          </p:nvPr>
        </p:nvGraphicFramePr>
        <p:xfrm>
          <a:off x="416718" y="1340768"/>
          <a:ext cx="8310563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025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6263" y="476250"/>
            <a:ext cx="8567737" cy="72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effectLst/>
                <a:latin typeface="+mn-lt"/>
              </a:rPr>
              <a:t>Анализ поступлений транспортного налога  в разрезе сельских поселений по состоянию на 26.10.2018 г.</a:t>
            </a:r>
            <a:endParaRPr lang="ru-RU" sz="2000" dirty="0">
              <a:effectLst/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591862"/>
              </p:ext>
            </p:extLst>
          </p:nvPr>
        </p:nvGraphicFramePr>
        <p:xfrm>
          <a:off x="323528" y="1268760"/>
          <a:ext cx="8568955" cy="5030985"/>
        </p:xfrm>
        <a:graphic>
          <a:graphicData uri="http://schemas.openxmlformats.org/drawingml/2006/table">
            <a:tbl>
              <a:tblPr/>
              <a:tblGrid>
                <a:gridCol w="1732186"/>
                <a:gridCol w="1088365"/>
                <a:gridCol w="954235"/>
                <a:gridCol w="954235"/>
                <a:gridCol w="977229"/>
                <a:gridCol w="954235"/>
                <a:gridCol w="954235"/>
                <a:gridCol w="954235"/>
              </a:tblGrid>
              <a:tr h="5040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сельского поселения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2017 года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2018 года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на 26.10.2018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факта на 26.10.2018 к плану 2018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факта 26.10.2018 к факту 2017 г.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1 564,8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1 461,6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809,8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-651,8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-755,0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3 201,2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3 075,2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1 648,9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-1 426,3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-1 552,4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5 358,5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5 459,6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3 185,1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-2 274,5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-2 173,4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647,1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728,0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343,3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-384,7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-303,9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9 448,7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9 514,9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5 046,5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-4 468,4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-4 402,3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0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3 154,8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2 840,7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1 755,4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-1 085,3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-1 399,5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8 753,0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8 225,1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4 879,8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-3 345,4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-3 873,3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5 563,4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5 224,9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3 213,0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-2 011,9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-2 350,3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675,0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624,0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362,5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-261,5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-312,4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1 051,5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913,3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548,9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-364,4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-502,6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6 874,6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5 500,0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5 212,0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-288,0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-1 662,6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4 869,0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3 682,8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2 593,6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-1 089,2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-2 275,5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3 401,2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3 848,0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1 534,3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-2 313,7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39,9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-1 866,9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3 979,7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4 149,5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2 256,1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-1 893,4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-1 723,6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827,2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1 015,2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595,7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-419,5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-231,6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3 573,1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3 264,6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1 698,4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-1 566,1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-1 874,6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47,5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1 404,1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1 634,3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837,6</a:t>
                      </a:r>
                    </a:p>
                  </a:txBody>
                  <a:tcPr marL="7457" marR="7457" marT="7457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-796,8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51,2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-566,6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64 347,1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61 161,6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36 520,8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-24 640,8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59,7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-27 826,3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56,8</a:t>
                      </a:r>
                    </a:p>
                  </a:txBody>
                  <a:tcPr marL="7457" marR="7457" marT="7457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61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576263" y="476250"/>
            <a:ext cx="8567737" cy="72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 smtClean="0">
                <a:effectLst/>
                <a:latin typeface="+mn-lt"/>
              </a:rPr>
              <a:t>Исполнение годового плана по земельному налогу бюджетов поселений по состоянию на 26.10.2018 г.</a:t>
            </a:r>
            <a:endParaRPr lang="ru-RU" sz="2000" dirty="0">
              <a:effectLst/>
              <a:latin typeface="+mn-lt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9142145"/>
              </p:ext>
            </p:extLst>
          </p:nvPr>
        </p:nvGraphicFramePr>
        <p:xfrm>
          <a:off x="323528" y="1124744"/>
          <a:ext cx="8434388" cy="5222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08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67544" y="476672"/>
            <a:ext cx="8567737" cy="720725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dirty="0">
                <a:effectLst/>
                <a:latin typeface="+mn-lt"/>
              </a:rPr>
              <a:t>Анализ поступлений земельного налога в разрезе сельских поселений по состоянию на 26.10.2018 г.</a:t>
            </a:r>
            <a:endParaRPr lang="ru-RU" sz="2000" dirty="0">
              <a:effectLst/>
              <a:latin typeface="+mn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965141"/>
              </p:ext>
            </p:extLst>
          </p:nvPr>
        </p:nvGraphicFramePr>
        <p:xfrm>
          <a:off x="395536" y="1340768"/>
          <a:ext cx="8208912" cy="5040562"/>
        </p:xfrm>
        <a:graphic>
          <a:graphicData uri="http://schemas.openxmlformats.org/drawingml/2006/table">
            <a:tbl>
              <a:tblPr/>
              <a:tblGrid>
                <a:gridCol w="1738693"/>
                <a:gridCol w="926353"/>
                <a:gridCol w="926353"/>
                <a:gridCol w="926353"/>
                <a:gridCol w="919227"/>
                <a:gridCol w="926353"/>
                <a:gridCol w="926353"/>
                <a:gridCol w="919227"/>
              </a:tblGrid>
              <a:tr h="5863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сельского поселения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2017 года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план 2018 года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факт на 26.10.2018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факта на 26.10.2018 к плану 2018 </a:t>
                      </a:r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 факта 26.10.2018 к факту 2017 г. 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16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руб.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Бершетское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4 878,7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4 257,0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3 629,1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-627,9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85,3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-1 249,5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74,4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Гамовское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6 541,0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7 017,3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4 224,0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-2 793,3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60,2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-2 317,0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64,6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Двуреченское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22 152,3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31 296,0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14 083,5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-17 212,5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45,0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-8 068,9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63,6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Заболотское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6 685,4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8 504,0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4 424,5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-4 079,5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-2 260,8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66,2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Кондратовское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15 528,5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21 927,9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10 028,2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-11 899,7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-5 500,3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64,6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Кукуштанское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9 493,5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7 832,3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5 125,0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-2 707,3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65,4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-4 368,5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54,0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Култаевское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39 881,3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42 622,2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24 693,0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-17 929,2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57,9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-15 188,3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Лобановское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13 787,4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11 917,1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7 692,4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-4 224,7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-6 095,0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55,8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Пальниковское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1 301,9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1 066,0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719,3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-346,7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-582,7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55,2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Платошинское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1 135,3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1 642,0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684,0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-958,0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-451,3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60,3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Савинское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19 373,4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17 686,7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9 770,5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-7 916,2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55,2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-9 602,9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50,4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Сылвенское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14 993,1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14 370,0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10 297,6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-4 072,4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-4 695,5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Усть-Качкинское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18 257,4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18 735,8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11 674,8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-7 061,0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62,3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-6 582,6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Фроловское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16 602,6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18 152,8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7 789,9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-10 362,9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-8 812,6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Хохловское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4 814,0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4 830,0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3 068,5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-1 761,5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-1 745,5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Юго-Камское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10 272,1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10 363,1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5 548,4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-4 814,7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-4 723,7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54,0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Юговское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4 311,3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7 163,0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1 786,6</a:t>
                      </a:r>
                    </a:p>
                  </a:txBody>
                  <a:tcPr marL="7774" marR="7774" marT="777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-5 376,4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24,9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-2 524,7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41,4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80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Итого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210 009,1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229 383,2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125 239,5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-104 143,7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54,6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-84 769,6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59,6</a:t>
                      </a:r>
                    </a:p>
                  </a:txBody>
                  <a:tcPr marL="7774" marR="7774" marT="7774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86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106</TotalTime>
  <Words>1478</Words>
  <Application>Microsoft Office PowerPoint</Application>
  <PresentationFormat>Экран (4:3)</PresentationFormat>
  <Paragraphs>728</Paragraphs>
  <Slides>13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Исполнение годового плана по имущественным налогам бюджетов поселений по состоянию на 26.10.2018 г.</vt:lpstr>
      <vt:lpstr>Анализ поступлений имущественных налогов в разрезе сельских поселений по состоянию на 26.10.2018 г.</vt:lpstr>
      <vt:lpstr>Исполнение годового плана по налогу на имущество физических лиц бюджетов поселений по состоянию на 26.10.2018 г.</vt:lpstr>
      <vt:lpstr>Анализ поступлений налога на имущество физических лиц в разрезе сельских поселений по состоянию на 26.10.2018 г.</vt:lpstr>
      <vt:lpstr>Исполнение годового плана по транспортному налогу бюджетов поселений по состоянию на 26.10.2018 г.</vt:lpstr>
      <vt:lpstr>Анализ поступлений транспортного налога  в разрезе сельских поселений по состоянию на 26.10.2018 г.</vt:lpstr>
      <vt:lpstr>Исполнение годового плана по земельному налогу бюджетов поселений по состоянию на 26.10.2018 г.</vt:lpstr>
      <vt:lpstr>Анализ поступлений земельного налога в разрезе сельских поселений по состоянию на 26.10.2018 г.</vt:lpstr>
      <vt:lpstr>Общий анализ недоимки  по имущественным налогам в разрезе сельских поселений</vt:lpstr>
      <vt:lpstr>Анализ недоимки по транспортному налогу   в разрезе сельских поселений</vt:lpstr>
      <vt:lpstr>Анализ недоимки по земельному налогу   в разрезе сельских поселений</vt:lpstr>
      <vt:lpstr>Анализ недоимки  по налогу на имущество физических лиц  в разрезе сельских поселений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годового плана по налогу на доходы физических лиц</dc:title>
  <dc:creator>feu21-03</dc:creator>
  <cp:lastModifiedBy>feu21-03</cp:lastModifiedBy>
  <cp:revision>17</cp:revision>
  <cp:lastPrinted>2018-11-06T06:34:51Z</cp:lastPrinted>
  <dcterms:created xsi:type="dcterms:W3CDTF">2018-10-30T08:33:06Z</dcterms:created>
  <dcterms:modified xsi:type="dcterms:W3CDTF">2018-11-06T06:37:52Z</dcterms:modified>
</cp:coreProperties>
</file>