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61" r:id="rId5"/>
    <p:sldId id="263" r:id="rId6"/>
    <p:sldId id="265" r:id="rId7"/>
    <p:sldId id="266" r:id="rId8"/>
    <p:sldId id="267" r:id="rId9"/>
    <p:sldId id="268" r:id="rId10"/>
    <p:sldId id="269" r:id="rId11"/>
    <p:sldId id="270" r:id="rId12"/>
    <p:sldId id="271" r:id="rId13"/>
    <p:sldId id="272" r:id="rId14"/>
  </p:sldIdLst>
  <p:sldSz cx="9144000" cy="6858000" type="screen4x3"/>
  <p:notesSz cx="6761163" cy="99425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00"/>
    <a:srgbClr val="99FF99"/>
    <a:srgbClr val="B80000"/>
    <a:srgbClr val="B84C3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621" autoAdjust="0"/>
    <p:restoredTop sz="94660"/>
  </p:normalViewPr>
  <p:slideViewPr>
    <p:cSldViewPr>
      <p:cViewPr varScale="1">
        <p:scale>
          <a:sx n="61" d="100"/>
          <a:sy n="61" d="100"/>
        </p:scale>
        <p:origin x="-181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9"/>
    </mc:Choice>
    <mc:Fallback>
      <c:style val="29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523585502385085"/>
          <c:y val="8.0350460842209828E-2"/>
          <c:w val="0.82196562235096549"/>
          <c:h val="0.52112276247769374"/>
        </c:manualLayout>
      </c:layout>
      <c:barChart>
        <c:barDir val="col"/>
        <c:grouping val="stacked"/>
        <c:varyColors val="0"/>
        <c:ser>
          <c:idx val="1"/>
          <c:order val="0"/>
          <c:tx>
            <c:strRef>
              <c:f>Лист1!$C$1</c:f>
              <c:strCache>
                <c:ptCount val="1"/>
                <c:pt idx="0">
                  <c:v>Дотация из районного ФФПП, тыс. руб. по схеме до 01.01.2019</c:v>
                </c:pt>
              </c:strCache>
            </c:strRef>
          </c:tx>
          <c:spPr>
            <a:solidFill>
              <a:srgbClr val="00FF00"/>
            </a:solidFill>
          </c:spPr>
          <c:invertIfNegative val="0"/>
          <c:cat>
            <c:strRef>
              <c:f>Лист1!$A$2:$A$18</c:f>
              <c:strCache>
                <c:ptCount val="17"/>
                <c:pt idx="0">
                  <c:v>Савинское </c:v>
                </c:pt>
                <c:pt idx="1">
                  <c:v>Юговское </c:v>
                </c:pt>
                <c:pt idx="2">
                  <c:v>Култаевское </c:v>
                </c:pt>
                <c:pt idx="3">
                  <c:v>Усть-Качкинское </c:v>
                </c:pt>
                <c:pt idx="4">
                  <c:v>Двуреченское </c:v>
                </c:pt>
                <c:pt idx="5">
                  <c:v>Фроловское </c:v>
                </c:pt>
                <c:pt idx="6">
                  <c:v>Сылвенское </c:v>
                </c:pt>
                <c:pt idx="7">
                  <c:v>Заболотское</c:v>
                </c:pt>
                <c:pt idx="8">
                  <c:v>Кондратовское </c:v>
                </c:pt>
                <c:pt idx="9">
                  <c:v>Бершетское </c:v>
                </c:pt>
                <c:pt idx="10">
                  <c:v>Гамовское</c:v>
                </c:pt>
                <c:pt idx="11">
                  <c:v>Кукуштанское</c:v>
                </c:pt>
                <c:pt idx="12">
                  <c:v>Лобановское </c:v>
                </c:pt>
                <c:pt idx="13">
                  <c:v>Пальниковское </c:v>
                </c:pt>
                <c:pt idx="14">
                  <c:v>Платошинское </c:v>
                </c:pt>
                <c:pt idx="15">
                  <c:v>Хохловское</c:v>
                </c:pt>
                <c:pt idx="16">
                  <c:v>Юго-Камское </c:v>
                </c:pt>
              </c:strCache>
            </c:strRef>
          </c:cat>
          <c:val>
            <c:numRef>
              <c:f>Лист1!$C$2:$C$18</c:f>
              <c:numCache>
                <c:formatCode>General</c:formatCode>
                <c:ptCount val="17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484.8</c:v>
                </c:pt>
                <c:pt idx="7">
                  <c:v>196.9</c:v>
                </c:pt>
                <c:pt idx="8">
                  <c:v>1536.4</c:v>
                </c:pt>
                <c:pt idx="9">
                  <c:v>5323.6</c:v>
                </c:pt>
                <c:pt idx="10">
                  <c:v>7469.9</c:v>
                </c:pt>
                <c:pt idx="11">
                  <c:v>9294</c:v>
                </c:pt>
                <c:pt idx="12">
                  <c:v>9616.9</c:v>
                </c:pt>
                <c:pt idx="13">
                  <c:v>6401</c:v>
                </c:pt>
                <c:pt idx="14">
                  <c:v>6101.9</c:v>
                </c:pt>
                <c:pt idx="15">
                  <c:v>1646.2</c:v>
                </c:pt>
                <c:pt idx="16">
                  <c:v>13364.7</c:v>
                </c:pt>
              </c:numCache>
            </c:numRef>
          </c:val>
        </c:ser>
        <c:ser>
          <c:idx val="0"/>
          <c:order val="1"/>
          <c:tx>
            <c:strRef>
              <c:f>Лист1!$B$1</c:f>
              <c:strCache>
                <c:ptCount val="1"/>
                <c:pt idx="0">
                  <c:v>Дотация из регионального ФФПП, тыс. руб. по схеме до 01.01.2019</c:v>
                </c:pt>
              </c:strCache>
            </c:strRef>
          </c:tx>
          <c:spPr>
            <a:solidFill>
              <a:srgbClr val="0099FF"/>
            </a:solidFill>
          </c:spPr>
          <c:invertIfNegative val="0"/>
          <c:cat>
            <c:strRef>
              <c:f>Лист1!$A$2:$A$18</c:f>
              <c:strCache>
                <c:ptCount val="17"/>
                <c:pt idx="0">
                  <c:v>Савинское </c:v>
                </c:pt>
                <c:pt idx="1">
                  <c:v>Юговское </c:v>
                </c:pt>
                <c:pt idx="2">
                  <c:v>Култаевское </c:v>
                </c:pt>
                <c:pt idx="3">
                  <c:v>Усть-Качкинское </c:v>
                </c:pt>
                <c:pt idx="4">
                  <c:v>Двуреченское </c:v>
                </c:pt>
                <c:pt idx="5">
                  <c:v>Фроловское </c:v>
                </c:pt>
                <c:pt idx="6">
                  <c:v>Сылвенское </c:v>
                </c:pt>
                <c:pt idx="7">
                  <c:v>Заболотское</c:v>
                </c:pt>
                <c:pt idx="8">
                  <c:v>Кондратовское </c:v>
                </c:pt>
                <c:pt idx="9">
                  <c:v>Бершетское </c:v>
                </c:pt>
                <c:pt idx="10">
                  <c:v>Гамовское</c:v>
                </c:pt>
                <c:pt idx="11">
                  <c:v>Кукуштанское</c:v>
                </c:pt>
                <c:pt idx="12">
                  <c:v>Лобановское </c:v>
                </c:pt>
                <c:pt idx="13">
                  <c:v>Пальниковское </c:v>
                </c:pt>
                <c:pt idx="14">
                  <c:v>Платошинское </c:v>
                </c:pt>
                <c:pt idx="15">
                  <c:v>Хохловское</c:v>
                </c:pt>
                <c:pt idx="16">
                  <c:v>Юго-Камское </c:v>
                </c:pt>
              </c:strCache>
            </c:strRef>
          </c:cat>
          <c:val>
            <c:numRef>
              <c:f>Лист1!$B$2:$B$18</c:f>
              <c:numCache>
                <c:formatCode>0.0</c:formatCode>
                <c:ptCount val="17"/>
                <c:pt idx="0">
                  <c:v>0</c:v>
                </c:pt>
                <c:pt idx="1">
                  <c:v>0</c:v>
                </c:pt>
                <c:pt idx="2">
                  <c:v>4134.3999999999996</c:v>
                </c:pt>
                <c:pt idx="3">
                  <c:v>1918.5</c:v>
                </c:pt>
                <c:pt idx="4">
                  <c:v>3089.8</c:v>
                </c:pt>
                <c:pt idx="5">
                  <c:v>1825.3</c:v>
                </c:pt>
                <c:pt idx="6">
                  <c:v>3317.1</c:v>
                </c:pt>
                <c:pt idx="7">
                  <c:v>507.7</c:v>
                </c:pt>
                <c:pt idx="8">
                  <c:v>4145.6000000000004</c:v>
                </c:pt>
                <c:pt idx="9">
                  <c:v>1218.2</c:v>
                </c:pt>
                <c:pt idx="10">
                  <c:v>2141.5</c:v>
                </c:pt>
                <c:pt idx="11">
                  <c:v>2866.1</c:v>
                </c:pt>
                <c:pt idx="12">
                  <c:v>3363</c:v>
                </c:pt>
                <c:pt idx="13">
                  <c:v>494</c:v>
                </c:pt>
                <c:pt idx="14">
                  <c:v>768.8</c:v>
                </c:pt>
                <c:pt idx="15">
                  <c:v>430.3</c:v>
                </c:pt>
                <c:pt idx="16">
                  <c:v>3036.9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2025728"/>
        <c:axId val="22027264"/>
      </c:barChart>
      <c:lineChart>
        <c:grouping val="standard"/>
        <c:varyColors val="0"/>
        <c:ser>
          <c:idx val="2"/>
          <c:order val="2"/>
          <c:tx>
            <c:strRef>
              <c:f>Лист1!$D$1</c:f>
              <c:strCache>
                <c:ptCount val="1"/>
                <c:pt idx="0">
                  <c:v>Бюджетная обеспеченность после передачи дотации по схеме до 01.01.2019</c:v>
                </c:pt>
              </c:strCache>
            </c:strRef>
          </c:tx>
          <c:spPr>
            <a:ln w="28575">
              <a:solidFill>
                <a:srgbClr val="FF0000"/>
              </a:solidFill>
            </a:ln>
          </c:spPr>
          <c:marker>
            <c:symbol val="circle"/>
            <c:size val="6"/>
            <c:spPr>
              <a:solidFill>
                <a:srgbClr val="C00000"/>
              </a:solidFill>
              <a:ln>
                <a:noFill/>
              </a:ln>
            </c:spPr>
          </c:marker>
          <c:dLbls>
            <c:txPr>
              <a:bodyPr rot="-5400000" vert="horz"/>
              <a:lstStyle/>
              <a:p>
                <a:pPr>
                  <a:defRPr sz="1200" b="1"/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Лист1!$A$2:$A$18</c:f>
              <c:strCache>
                <c:ptCount val="17"/>
                <c:pt idx="0">
                  <c:v>Савинское </c:v>
                </c:pt>
                <c:pt idx="1">
                  <c:v>Юговское </c:v>
                </c:pt>
                <c:pt idx="2">
                  <c:v>Култаевское </c:v>
                </c:pt>
                <c:pt idx="3">
                  <c:v>Усть-Качкинское </c:v>
                </c:pt>
                <c:pt idx="4">
                  <c:v>Двуреченское </c:v>
                </c:pt>
                <c:pt idx="5">
                  <c:v>Фроловское </c:v>
                </c:pt>
                <c:pt idx="6">
                  <c:v>Сылвенское </c:v>
                </c:pt>
                <c:pt idx="7">
                  <c:v>Заболотское</c:v>
                </c:pt>
                <c:pt idx="8">
                  <c:v>Кондратовское </c:v>
                </c:pt>
                <c:pt idx="9">
                  <c:v>Бершетское </c:v>
                </c:pt>
                <c:pt idx="10">
                  <c:v>Гамовское</c:v>
                </c:pt>
                <c:pt idx="11">
                  <c:v>Кукуштанское</c:v>
                </c:pt>
                <c:pt idx="12">
                  <c:v>Лобановское </c:v>
                </c:pt>
                <c:pt idx="13">
                  <c:v>Пальниковское </c:v>
                </c:pt>
                <c:pt idx="14">
                  <c:v>Платошинское </c:v>
                </c:pt>
                <c:pt idx="15">
                  <c:v>Хохловское</c:v>
                </c:pt>
                <c:pt idx="16">
                  <c:v>Юго-Камское </c:v>
                </c:pt>
              </c:strCache>
            </c:strRef>
          </c:cat>
          <c:val>
            <c:numRef>
              <c:f>Лист1!$D$2:$D$18</c:f>
              <c:numCache>
                <c:formatCode>General</c:formatCode>
                <c:ptCount val="17"/>
                <c:pt idx="0">
                  <c:v>2.11</c:v>
                </c:pt>
                <c:pt idx="1">
                  <c:v>2.0499999999999998</c:v>
                </c:pt>
                <c:pt idx="2">
                  <c:v>1.42</c:v>
                </c:pt>
                <c:pt idx="3">
                  <c:v>1.26</c:v>
                </c:pt>
                <c:pt idx="4">
                  <c:v>1.23</c:v>
                </c:pt>
                <c:pt idx="5">
                  <c:v>1.04</c:v>
                </c:pt>
                <c:pt idx="6">
                  <c:v>0.98</c:v>
                </c:pt>
                <c:pt idx="7">
                  <c:v>0.97</c:v>
                </c:pt>
                <c:pt idx="8">
                  <c:v>0.94</c:v>
                </c:pt>
                <c:pt idx="9">
                  <c:v>0.87</c:v>
                </c:pt>
                <c:pt idx="10">
                  <c:v>0.87</c:v>
                </c:pt>
                <c:pt idx="11">
                  <c:v>0.87</c:v>
                </c:pt>
                <c:pt idx="12">
                  <c:v>0.87</c:v>
                </c:pt>
                <c:pt idx="13">
                  <c:v>0.87</c:v>
                </c:pt>
                <c:pt idx="14">
                  <c:v>0.87</c:v>
                </c:pt>
                <c:pt idx="15">
                  <c:v>0.87</c:v>
                </c:pt>
                <c:pt idx="16">
                  <c:v>0.87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2067840"/>
        <c:axId val="22066304"/>
      </c:lineChart>
      <c:catAx>
        <c:axId val="2202572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 rot="-5400000" vert="horz"/>
          <a:lstStyle/>
          <a:p>
            <a:pPr>
              <a:defRPr sz="1100" b="1"/>
            </a:pPr>
            <a:endParaRPr lang="ru-RU"/>
          </a:p>
        </c:txPr>
        <c:crossAx val="22027264"/>
        <c:crosses val="autoZero"/>
        <c:auto val="1"/>
        <c:lblAlgn val="ctr"/>
        <c:lblOffset val="100"/>
        <c:noMultiLvlLbl val="0"/>
      </c:catAx>
      <c:valAx>
        <c:axId val="22027264"/>
        <c:scaling>
          <c:orientation val="minMax"/>
          <c:max val="18000"/>
          <c:min val="0"/>
        </c:scaling>
        <c:delete val="0"/>
        <c:axPos val="l"/>
        <c:majorGridlines>
          <c:spPr>
            <a:ln w="6350">
              <a:solidFill>
                <a:schemeClr val="tx2">
                  <a:lumMod val="20000"/>
                  <a:lumOff val="80000"/>
                </a:schemeClr>
              </a:solidFill>
              <a:prstDash val="sysDot"/>
            </a:ln>
          </c:spPr>
        </c:majorGridlines>
        <c:title>
          <c:tx>
            <c:rich>
              <a:bodyPr rot="0" vert="horz"/>
              <a:lstStyle/>
              <a:p>
                <a:pPr>
                  <a:defRPr sz="1200" b="1"/>
                </a:pPr>
                <a:r>
                  <a:rPr lang="ru-RU" sz="1200" b="1" dirty="0" smtClean="0"/>
                  <a:t>тыс. руб.</a:t>
                </a:r>
                <a:endParaRPr lang="ru-RU" sz="1200" b="1" dirty="0"/>
              </a:p>
            </c:rich>
          </c:tx>
          <c:layout>
            <c:manualLayout>
              <c:xMode val="edge"/>
              <c:yMode val="edge"/>
              <c:x val="1.4820948932844997E-3"/>
              <c:y val="6.1955033410781794E-3"/>
            </c:manualLayout>
          </c:layout>
          <c:overlay val="0"/>
        </c:title>
        <c:numFmt formatCode="#,##0" sourceLinked="0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ru-RU"/>
          </a:p>
        </c:txPr>
        <c:crossAx val="22025728"/>
        <c:crosses val="autoZero"/>
        <c:crossBetween val="between"/>
      </c:valAx>
      <c:valAx>
        <c:axId val="22066304"/>
        <c:scaling>
          <c:orientation val="minMax"/>
          <c:max val="2.5"/>
          <c:min val="0"/>
        </c:scaling>
        <c:delete val="0"/>
        <c:axPos val="r"/>
        <c:numFmt formatCode="0.00" sourceLinked="0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ru-RU"/>
          </a:p>
        </c:txPr>
        <c:crossAx val="22067840"/>
        <c:crosses val="max"/>
        <c:crossBetween val="between"/>
      </c:valAx>
      <c:catAx>
        <c:axId val="22067840"/>
        <c:scaling>
          <c:orientation val="minMax"/>
        </c:scaling>
        <c:delete val="1"/>
        <c:axPos val="b"/>
        <c:majorTickMark val="out"/>
        <c:minorTickMark val="none"/>
        <c:tickLblPos val="none"/>
        <c:crossAx val="22066304"/>
        <c:crosses val="autoZero"/>
        <c:auto val="1"/>
        <c:lblAlgn val="ctr"/>
        <c:lblOffset val="100"/>
        <c:noMultiLvlLbl val="0"/>
      </c:catAx>
    </c:plotArea>
    <c:legend>
      <c:legendPos val="b"/>
      <c:layout>
        <c:manualLayout>
          <c:xMode val="edge"/>
          <c:yMode val="edge"/>
          <c:x val="2.5681436889832029E-2"/>
          <c:y val="0.8333482964363631"/>
          <c:w val="0.90565637431508528"/>
          <c:h val="0.15206507092989399"/>
        </c:manualLayout>
      </c:layout>
      <c:overlay val="0"/>
      <c:txPr>
        <a:bodyPr/>
        <a:lstStyle/>
        <a:p>
          <a:pPr>
            <a:defRPr sz="140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9"/>
    </mc:Choice>
    <mc:Fallback>
      <c:style val="29"/>
    </mc:Fallback>
  </mc:AlternateContent>
  <c:chart>
    <c:autoTitleDeleted val="1"/>
    <c:plotArea>
      <c:layout>
        <c:manualLayout>
          <c:layoutTarget val="inner"/>
          <c:xMode val="edge"/>
          <c:yMode val="edge"/>
          <c:x val="5.988533749192422E-2"/>
          <c:y val="6.1197058169988811E-4"/>
          <c:w val="0.84265279225927714"/>
          <c:h val="0.49460055176698225"/>
        </c:manualLayout>
      </c:layout>
      <c:barChart>
        <c:barDir val="col"/>
        <c:grouping val="clustered"/>
        <c:varyColors val="0"/>
        <c:ser>
          <c:idx val="3"/>
          <c:order val="0"/>
          <c:tx>
            <c:strRef>
              <c:f>Лист1!$E$1</c:f>
              <c:strCache>
                <c:ptCount val="1"/>
                <c:pt idx="0">
                  <c:v>Дотация из районного ФФПП, тыс. руб. по схеме с  01.01.2019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cat>
            <c:strRef>
              <c:f>Лист1!$A$2:$A$18</c:f>
              <c:strCache>
                <c:ptCount val="17"/>
                <c:pt idx="0">
                  <c:v>Савинское </c:v>
                </c:pt>
                <c:pt idx="1">
                  <c:v>Юговское </c:v>
                </c:pt>
                <c:pt idx="2">
                  <c:v>Култаевское </c:v>
                </c:pt>
                <c:pt idx="3">
                  <c:v>Усть-Качкинское </c:v>
                </c:pt>
                <c:pt idx="4">
                  <c:v>Двуреченское </c:v>
                </c:pt>
                <c:pt idx="5">
                  <c:v>Фроловское </c:v>
                </c:pt>
                <c:pt idx="6">
                  <c:v>Сылвенское </c:v>
                </c:pt>
                <c:pt idx="7">
                  <c:v>Заболотское</c:v>
                </c:pt>
                <c:pt idx="8">
                  <c:v>Кондратовское </c:v>
                </c:pt>
                <c:pt idx="9">
                  <c:v>Бершетское </c:v>
                </c:pt>
                <c:pt idx="10">
                  <c:v>Гамовское</c:v>
                </c:pt>
                <c:pt idx="11">
                  <c:v>Кукуштанское</c:v>
                </c:pt>
                <c:pt idx="12">
                  <c:v>Лобановское </c:v>
                </c:pt>
                <c:pt idx="13">
                  <c:v>Пальниковское </c:v>
                </c:pt>
                <c:pt idx="14">
                  <c:v>Платошинское </c:v>
                </c:pt>
                <c:pt idx="15">
                  <c:v>Хохловское</c:v>
                </c:pt>
                <c:pt idx="16">
                  <c:v>Юго-Камское </c:v>
                </c:pt>
              </c:strCache>
            </c:strRef>
          </c:cat>
          <c:val>
            <c:numRef>
              <c:f>Лист1!$E$2:$E$18</c:f>
              <c:numCache>
                <c:formatCode>General</c:formatCode>
                <c:ptCount val="17"/>
                <c:pt idx="0">
                  <c:v>0</c:v>
                </c:pt>
                <c:pt idx="1">
                  <c:v>0</c:v>
                </c:pt>
                <c:pt idx="2">
                  <c:v>586.29999999999995</c:v>
                </c:pt>
                <c:pt idx="3">
                  <c:v>1048.8</c:v>
                </c:pt>
                <c:pt idx="4">
                  <c:v>1810.4</c:v>
                </c:pt>
                <c:pt idx="5">
                  <c:v>2222.9</c:v>
                </c:pt>
                <c:pt idx="6">
                  <c:v>3855.9</c:v>
                </c:pt>
                <c:pt idx="7">
                  <c:v>1062.5999999999999</c:v>
                </c:pt>
                <c:pt idx="8">
                  <c:v>5173.1000000000004</c:v>
                </c:pt>
                <c:pt idx="9">
                  <c:v>7019.6</c:v>
                </c:pt>
                <c:pt idx="10">
                  <c:v>10388.6</c:v>
                </c:pt>
                <c:pt idx="11">
                  <c:v>13131.6</c:v>
                </c:pt>
                <c:pt idx="12">
                  <c:v>14165.1</c:v>
                </c:pt>
                <c:pt idx="13">
                  <c:v>7204.3</c:v>
                </c:pt>
                <c:pt idx="14">
                  <c:v>7218.5</c:v>
                </c:pt>
                <c:pt idx="15">
                  <c:v>2338.6999999999998</c:v>
                </c:pt>
                <c:pt idx="16">
                  <c:v>17467.099999999999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7464704"/>
        <c:axId val="17466880"/>
      </c:barChart>
      <c:catAx>
        <c:axId val="17464704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17466880"/>
        <c:crosses val="autoZero"/>
        <c:auto val="1"/>
        <c:lblAlgn val="ctr"/>
        <c:lblOffset val="100"/>
        <c:noMultiLvlLbl val="0"/>
      </c:catAx>
      <c:valAx>
        <c:axId val="17466880"/>
        <c:scaling>
          <c:orientation val="minMax"/>
          <c:max val="18000"/>
          <c:min val="0"/>
        </c:scaling>
        <c:delete val="1"/>
        <c:axPos val="l"/>
        <c:majorGridlines>
          <c:spPr>
            <a:ln w="6350">
              <a:solidFill>
                <a:schemeClr val="tx2">
                  <a:lumMod val="20000"/>
                  <a:lumOff val="80000"/>
                </a:schemeClr>
              </a:solidFill>
              <a:prstDash val="sysDot"/>
            </a:ln>
          </c:spPr>
        </c:majorGridlines>
        <c:numFmt formatCode="#,##0" sourceLinked="0"/>
        <c:majorTickMark val="out"/>
        <c:minorTickMark val="none"/>
        <c:tickLblPos val="nextTo"/>
        <c:crossAx val="17464704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46265921732349619"/>
          <c:y val="0.72610441979857288"/>
          <c:w val="0.49387961595044555"/>
          <c:h val="7.4127585931697076E-2"/>
        </c:manualLayout>
      </c:layout>
      <c:overlay val="0"/>
      <c:txPr>
        <a:bodyPr/>
        <a:lstStyle/>
        <a:p>
          <a:pPr>
            <a:defRPr sz="120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9"/>
    </mc:Choice>
    <mc:Fallback>
      <c:style val="29"/>
    </mc:Fallback>
  </mc:AlternateContent>
  <c:chart>
    <c:autoTitleDeleted val="0"/>
    <c:plotArea>
      <c:layout>
        <c:manualLayout>
          <c:layoutTarget val="inner"/>
          <c:xMode val="edge"/>
          <c:yMode val="edge"/>
          <c:x val="8.7560596257887535E-2"/>
          <c:y val="0.1204727671435379"/>
          <c:w val="0.84265279225927714"/>
          <c:h val="0.49460055176698225"/>
        </c:manualLayout>
      </c:layout>
      <c:barChart>
        <c:barDir val="col"/>
        <c:grouping val="stacked"/>
        <c:varyColors val="0"/>
        <c:ser>
          <c:idx val="1"/>
          <c:order val="0"/>
          <c:tx>
            <c:strRef>
              <c:f>Лист1!$C$1</c:f>
              <c:strCache>
                <c:ptCount val="1"/>
                <c:pt idx="0">
                  <c:v>Дотация из районного ФФПП, тыс. руб. по схеме до 01.01.2019</c:v>
                </c:pt>
              </c:strCache>
            </c:strRef>
          </c:tx>
          <c:spPr>
            <a:solidFill>
              <a:srgbClr val="00FF00"/>
            </a:solidFill>
          </c:spPr>
          <c:invertIfNegative val="0"/>
          <c:cat>
            <c:strRef>
              <c:f>Лист1!$A$2:$A$18</c:f>
              <c:strCache>
                <c:ptCount val="17"/>
                <c:pt idx="0">
                  <c:v>Савинское </c:v>
                </c:pt>
                <c:pt idx="1">
                  <c:v>Юговское </c:v>
                </c:pt>
                <c:pt idx="2">
                  <c:v>Култаевское </c:v>
                </c:pt>
                <c:pt idx="3">
                  <c:v>Усть-Качкинское </c:v>
                </c:pt>
                <c:pt idx="4">
                  <c:v>Двуреченское </c:v>
                </c:pt>
                <c:pt idx="5">
                  <c:v>Фроловское </c:v>
                </c:pt>
                <c:pt idx="6">
                  <c:v>Сылвенское </c:v>
                </c:pt>
                <c:pt idx="7">
                  <c:v>Заболотское</c:v>
                </c:pt>
                <c:pt idx="8">
                  <c:v>Кондратовское </c:v>
                </c:pt>
                <c:pt idx="9">
                  <c:v>Бершетское </c:v>
                </c:pt>
                <c:pt idx="10">
                  <c:v>Гамовское</c:v>
                </c:pt>
                <c:pt idx="11">
                  <c:v>Кукуштанское</c:v>
                </c:pt>
                <c:pt idx="12">
                  <c:v>Лобановское </c:v>
                </c:pt>
                <c:pt idx="13">
                  <c:v>Пальниковское </c:v>
                </c:pt>
                <c:pt idx="14">
                  <c:v>Платошинское </c:v>
                </c:pt>
                <c:pt idx="15">
                  <c:v>Хохловское</c:v>
                </c:pt>
                <c:pt idx="16">
                  <c:v>Юго-Камское </c:v>
                </c:pt>
              </c:strCache>
            </c:strRef>
          </c:cat>
          <c:val>
            <c:numRef>
              <c:f>Лист1!$C$2:$C$18</c:f>
              <c:numCache>
                <c:formatCode>General</c:formatCode>
                <c:ptCount val="17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484.8</c:v>
                </c:pt>
                <c:pt idx="7">
                  <c:v>196.9</c:v>
                </c:pt>
                <c:pt idx="8">
                  <c:v>1536.4</c:v>
                </c:pt>
                <c:pt idx="9">
                  <c:v>5323.6</c:v>
                </c:pt>
                <c:pt idx="10">
                  <c:v>7469.9</c:v>
                </c:pt>
                <c:pt idx="11">
                  <c:v>9294</c:v>
                </c:pt>
                <c:pt idx="12">
                  <c:v>9616.9</c:v>
                </c:pt>
                <c:pt idx="13">
                  <c:v>6401</c:v>
                </c:pt>
                <c:pt idx="14">
                  <c:v>6101.9</c:v>
                </c:pt>
                <c:pt idx="15">
                  <c:v>1646.2</c:v>
                </c:pt>
                <c:pt idx="16">
                  <c:v>13364.7</c:v>
                </c:pt>
              </c:numCache>
            </c:numRef>
          </c:val>
        </c:ser>
        <c:ser>
          <c:idx val="0"/>
          <c:order val="1"/>
          <c:tx>
            <c:strRef>
              <c:f>Лист1!$B$1</c:f>
              <c:strCache>
                <c:ptCount val="1"/>
                <c:pt idx="0">
                  <c:v>Дотация из регионального ФФПП, тыс. руб. по схеме до 01.01.2019</c:v>
                </c:pt>
              </c:strCache>
            </c:strRef>
          </c:tx>
          <c:spPr>
            <a:solidFill>
              <a:srgbClr val="0099FF"/>
            </a:solidFill>
          </c:spPr>
          <c:invertIfNegative val="0"/>
          <c:cat>
            <c:strRef>
              <c:f>Лист1!$A$2:$A$18</c:f>
              <c:strCache>
                <c:ptCount val="17"/>
                <c:pt idx="0">
                  <c:v>Савинское </c:v>
                </c:pt>
                <c:pt idx="1">
                  <c:v>Юговское </c:v>
                </c:pt>
                <c:pt idx="2">
                  <c:v>Култаевское </c:v>
                </c:pt>
                <c:pt idx="3">
                  <c:v>Усть-Качкинское </c:v>
                </c:pt>
                <c:pt idx="4">
                  <c:v>Двуреченское </c:v>
                </c:pt>
                <c:pt idx="5">
                  <c:v>Фроловское </c:v>
                </c:pt>
                <c:pt idx="6">
                  <c:v>Сылвенское </c:v>
                </c:pt>
                <c:pt idx="7">
                  <c:v>Заболотское</c:v>
                </c:pt>
                <c:pt idx="8">
                  <c:v>Кондратовское </c:v>
                </c:pt>
                <c:pt idx="9">
                  <c:v>Бершетское </c:v>
                </c:pt>
                <c:pt idx="10">
                  <c:v>Гамовское</c:v>
                </c:pt>
                <c:pt idx="11">
                  <c:v>Кукуштанское</c:v>
                </c:pt>
                <c:pt idx="12">
                  <c:v>Лобановское </c:v>
                </c:pt>
                <c:pt idx="13">
                  <c:v>Пальниковское </c:v>
                </c:pt>
                <c:pt idx="14">
                  <c:v>Платошинское </c:v>
                </c:pt>
                <c:pt idx="15">
                  <c:v>Хохловское</c:v>
                </c:pt>
                <c:pt idx="16">
                  <c:v>Юго-Камское </c:v>
                </c:pt>
              </c:strCache>
            </c:strRef>
          </c:cat>
          <c:val>
            <c:numRef>
              <c:f>Лист1!$B$2:$B$18</c:f>
              <c:numCache>
                <c:formatCode>0.0</c:formatCode>
                <c:ptCount val="17"/>
                <c:pt idx="0">
                  <c:v>0</c:v>
                </c:pt>
                <c:pt idx="1">
                  <c:v>0</c:v>
                </c:pt>
                <c:pt idx="2">
                  <c:v>4134.3999999999996</c:v>
                </c:pt>
                <c:pt idx="3">
                  <c:v>1918.5</c:v>
                </c:pt>
                <c:pt idx="4">
                  <c:v>3089.8</c:v>
                </c:pt>
                <c:pt idx="5">
                  <c:v>1825.3</c:v>
                </c:pt>
                <c:pt idx="6">
                  <c:v>3317.1</c:v>
                </c:pt>
                <c:pt idx="7">
                  <c:v>507.7</c:v>
                </c:pt>
                <c:pt idx="8">
                  <c:v>4145.6000000000004</c:v>
                </c:pt>
                <c:pt idx="9">
                  <c:v>1218.2</c:v>
                </c:pt>
                <c:pt idx="10">
                  <c:v>2141.5</c:v>
                </c:pt>
                <c:pt idx="11">
                  <c:v>2866.1</c:v>
                </c:pt>
                <c:pt idx="12">
                  <c:v>3363</c:v>
                </c:pt>
                <c:pt idx="13">
                  <c:v>494</c:v>
                </c:pt>
                <c:pt idx="14">
                  <c:v>768.8</c:v>
                </c:pt>
                <c:pt idx="15">
                  <c:v>430.3</c:v>
                </c:pt>
                <c:pt idx="16">
                  <c:v>3036.9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22"/>
        <c:overlap val="100"/>
        <c:axId val="14985856"/>
        <c:axId val="14991744"/>
      </c:barChart>
      <c:lineChart>
        <c:grouping val="standard"/>
        <c:varyColors val="0"/>
        <c:ser>
          <c:idx val="2"/>
          <c:order val="2"/>
          <c:tx>
            <c:strRef>
              <c:f>Лист1!$D$1</c:f>
              <c:strCache>
                <c:ptCount val="1"/>
                <c:pt idx="0">
                  <c:v>Бюджетная обеспеченность после передачи дотации по схеме до 01.01.2019</c:v>
                </c:pt>
              </c:strCache>
            </c:strRef>
          </c:tx>
          <c:spPr>
            <a:ln w="28575">
              <a:solidFill>
                <a:srgbClr val="FF0000"/>
              </a:solidFill>
            </a:ln>
          </c:spPr>
          <c:marker>
            <c:symbol val="circle"/>
            <c:size val="6"/>
            <c:spPr>
              <a:solidFill>
                <a:srgbClr val="C00000"/>
              </a:solidFill>
              <a:ln>
                <a:noFill/>
              </a:ln>
            </c:spPr>
          </c:marker>
          <c:dLbls>
            <c:txPr>
              <a:bodyPr/>
              <a:lstStyle/>
              <a:p>
                <a:pPr>
                  <a:defRPr sz="1200" b="1"/>
                </a:pPr>
                <a:endParaRPr lang="ru-RU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Лист1!$A$2:$A$18</c:f>
              <c:strCache>
                <c:ptCount val="17"/>
                <c:pt idx="0">
                  <c:v>Савинское </c:v>
                </c:pt>
                <c:pt idx="1">
                  <c:v>Юговское </c:v>
                </c:pt>
                <c:pt idx="2">
                  <c:v>Култаевское </c:v>
                </c:pt>
                <c:pt idx="3">
                  <c:v>Усть-Качкинское </c:v>
                </c:pt>
                <c:pt idx="4">
                  <c:v>Двуреченское </c:v>
                </c:pt>
                <c:pt idx="5">
                  <c:v>Фроловское </c:v>
                </c:pt>
                <c:pt idx="6">
                  <c:v>Сылвенское </c:v>
                </c:pt>
                <c:pt idx="7">
                  <c:v>Заболотское</c:v>
                </c:pt>
                <c:pt idx="8">
                  <c:v>Кондратовское </c:v>
                </c:pt>
                <c:pt idx="9">
                  <c:v>Бершетское </c:v>
                </c:pt>
                <c:pt idx="10">
                  <c:v>Гамовское</c:v>
                </c:pt>
                <c:pt idx="11">
                  <c:v>Кукуштанское</c:v>
                </c:pt>
                <c:pt idx="12">
                  <c:v>Лобановское </c:v>
                </c:pt>
                <c:pt idx="13">
                  <c:v>Пальниковское </c:v>
                </c:pt>
                <c:pt idx="14">
                  <c:v>Платошинское </c:v>
                </c:pt>
                <c:pt idx="15">
                  <c:v>Хохловское</c:v>
                </c:pt>
                <c:pt idx="16">
                  <c:v>Юго-Камское </c:v>
                </c:pt>
              </c:strCache>
            </c:strRef>
          </c:cat>
          <c:val>
            <c:numRef>
              <c:f>Лист1!$D$2:$D$18</c:f>
              <c:numCache>
                <c:formatCode>General</c:formatCode>
                <c:ptCount val="17"/>
                <c:pt idx="0">
                  <c:v>2.11</c:v>
                </c:pt>
                <c:pt idx="1">
                  <c:v>2.0499999999999998</c:v>
                </c:pt>
                <c:pt idx="2">
                  <c:v>1.42</c:v>
                </c:pt>
                <c:pt idx="3">
                  <c:v>1.26</c:v>
                </c:pt>
                <c:pt idx="4">
                  <c:v>1.23</c:v>
                </c:pt>
                <c:pt idx="5">
                  <c:v>1.04</c:v>
                </c:pt>
                <c:pt idx="6">
                  <c:v>0.98</c:v>
                </c:pt>
                <c:pt idx="7">
                  <c:v>0.97</c:v>
                </c:pt>
                <c:pt idx="8">
                  <c:v>0.94</c:v>
                </c:pt>
                <c:pt idx="9">
                  <c:v>0.87</c:v>
                </c:pt>
                <c:pt idx="10">
                  <c:v>0.87</c:v>
                </c:pt>
                <c:pt idx="11">
                  <c:v>0.87</c:v>
                </c:pt>
                <c:pt idx="12">
                  <c:v>0.87</c:v>
                </c:pt>
                <c:pt idx="13">
                  <c:v>0.87</c:v>
                </c:pt>
                <c:pt idx="14">
                  <c:v>0.87</c:v>
                </c:pt>
                <c:pt idx="15">
                  <c:v>0.87</c:v>
                </c:pt>
                <c:pt idx="16">
                  <c:v>0.87</c:v>
                </c:pt>
              </c:numCache>
            </c:numRef>
          </c:val>
          <c:smooth val="0"/>
        </c:ser>
        <c:ser>
          <c:idx val="4"/>
          <c:order val="3"/>
          <c:tx>
            <c:strRef>
              <c:f>Лист1!$F$1</c:f>
              <c:strCache>
                <c:ptCount val="1"/>
                <c:pt idx="0">
                  <c:v>Бюджетная обеспеченность после передачи дотации по схеме с 01.01.2019</c:v>
                </c:pt>
              </c:strCache>
            </c:strRef>
          </c:tx>
          <c:spPr>
            <a:ln w="22225">
              <a:solidFill>
                <a:schemeClr val="accent4">
                  <a:lumMod val="75000"/>
                </a:schemeClr>
              </a:solidFill>
            </a:ln>
          </c:spPr>
          <c:marker>
            <c:symbol val="circle"/>
            <c:size val="6"/>
            <c:spPr>
              <a:solidFill>
                <a:schemeClr val="accent4">
                  <a:lumMod val="75000"/>
                </a:schemeClr>
              </a:solidFill>
              <a:ln>
                <a:noFill/>
              </a:ln>
            </c:spPr>
          </c:marker>
          <c:dLbls>
            <c:dLbl>
              <c:idx val="2"/>
              <c:layout>
                <c:manualLayout>
                  <c:x val="-1.8207407082870625E-2"/>
                  <c:y val="-2.817780129699345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200" b="1"/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Лист1!$A$2:$A$18</c:f>
              <c:strCache>
                <c:ptCount val="17"/>
                <c:pt idx="0">
                  <c:v>Савинское </c:v>
                </c:pt>
                <c:pt idx="1">
                  <c:v>Юговское </c:v>
                </c:pt>
                <c:pt idx="2">
                  <c:v>Култаевское </c:v>
                </c:pt>
                <c:pt idx="3">
                  <c:v>Усть-Качкинское </c:v>
                </c:pt>
                <c:pt idx="4">
                  <c:v>Двуреченское </c:v>
                </c:pt>
                <c:pt idx="5">
                  <c:v>Фроловское </c:v>
                </c:pt>
                <c:pt idx="6">
                  <c:v>Сылвенское </c:v>
                </c:pt>
                <c:pt idx="7">
                  <c:v>Заболотское</c:v>
                </c:pt>
                <c:pt idx="8">
                  <c:v>Кондратовское </c:v>
                </c:pt>
                <c:pt idx="9">
                  <c:v>Бершетское </c:v>
                </c:pt>
                <c:pt idx="10">
                  <c:v>Гамовское</c:v>
                </c:pt>
                <c:pt idx="11">
                  <c:v>Кукуштанское</c:v>
                </c:pt>
                <c:pt idx="12">
                  <c:v>Лобановское </c:v>
                </c:pt>
                <c:pt idx="13">
                  <c:v>Пальниковское </c:v>
                </c:pt>
                <c:pt idx="14">
                  <c:v>Платошинское </c:v>
                </c:pt>
                <c:pt idx="15">
                  <c:v>Хохловское</c:v>
                </c:pt>
                <c:pt idx="16">
                  <c:v>Юго-Камское </c:v>
                </c:pt>
              </c:strCache>
            </c:strRef>
          </c:cat>
          <c:val>
            <c:numRef>
              <c:f>Лист1!$F$2:$F$18</c:f>
              <c:numCache>
                <c:formatCode>General</c:formatCode>
                <c:ptCount val="17"/>
                <c:pt idx="0">
                  <c:v>2.2400000000000002</c:v>
                </c:pt>
                <c:pt idx="1">
                  <c:v>2.1800000000000002</c:v>
                </c:pt>
                <c:pt idx="2">
                  <c:v>1.45</c:v>
                </c:pt>
                <c:pt idx="3">
                  <c:v>1.3</c:v>
                </c:pt>
                <c:pt idx="4">
                  <c:v>1.28</c:v>
                </c:pt>
                <c:pt idx="5">
                  <c:v>1.1200000000000001</c:v>
                </c:pt>
                <c:pt idx="6">
                  <c:v>1.04</c:v>
                </c:pt>
                <c:pt idx="7">
                  <c:v>1.06</c:v>
                </c:pt>
                <c:pt idx="8">
                  <c:v>0.99</c:v>
                </c:pt>
                <c:pt idx="9">
                  <c:v>0.94</c:v>
                </c:pt>
                <c:pt idx="10">
                  <c:v>0.94</c:v>
                </c:pt>
                <c:pt idx="11">
                  <c:v>0.94</c:v>
                </c:pt>
                <c:pt idx="12">
                  <c:v>0.94</c:v>
                </c:pt>
                <c:pt idx="13">
                  <c:v>0.94</c:v>
                </c:pt>
                <c:pt idx="14">
                  <c:v>0.94</c:v>
                </c:pt>
                <c:pt idx="15">
                  <c:v>0.94</c:v>
                </c:pt>
                <c:pt idx="16">
                  <c:v>0.94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4995456"/>
        <c:axId val="14993664"/>
      </c:lineChart>
      <c:catAx>
        <c:axId val="1498585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 rot="-5400000" vert="horz"/>
          <a:lstStyle/>
          <a:p>
            <a:pPr>
              <a:defRPr sz="1100" b="1"/>
            </a:pPr>
            <a:endParaRPr lang="ru-RU"/>
          </a:p>
        </c:txPr>
        <c:crossAx val="14991744"/>
        <c:crosses val="autoZero"/>
        <c:auto val="1"/>
        <c:lblAlgn val="ctr"/>
        <c:lblOffset val="100"/>
        <c:noMultiLvlLbl val="0"/>
      </c:catAx>
      <c:valAx>
        <c:axId val="14991744"/>
        <c:scaling>
          <c:orientation val="minMax"/>
          <c:max val="18000"/>
          <c:min val="0"/>
        </c:scaling>
        <c:delete val="0"/>
        <c:axPos val="l"/>
        <c:majorGridlines>
          <c:spPr>
            <a:ln w="6350">
              <a:solidFill>
                <a:schemeClr val="tx2">
                  <a:lumMod val="20000"/>
                  <a:lumOff val="80000"/>
                </a:schemeClr>
              </a:solidFill>
              <a:prstDash val="sysDot"/>
            </a:ln>
          </c:spPr>
        </c:majorGridlines>
        <c:title>
          <c:tx>
            <c:rich>
              <a:bodyPr rot="0" vert="horz"/>
              <a:lstStyle/>
              <a:p>
                <a:pPr>
                  <a:defRPr sz="1200" b="1"/>
                </a:pPr>
                <a:r>
                  <a:rPr lang="ru-RU" sz="1200" b="1" dirty="0" smtClean="0"/>
                  <a:t>тыс. руб.</a:t>
                </a:r>
                <a:endParaRPr lang="ru-RU" sz="1200" b="1" dirty="0"/>
              </a:p>
            </c:rich>
          </c:tx>
          <c:layout>
            <c:manualLayout>
              <c:xMode val="edge"/>
              <c:yMode val="edge"/>
              <c:x val="2.9386468300932941E-3"/>
              <c:y val="5.2457601664771918E-2"/>
            </c:manualLayout>
          </c:layout>
          <c:overlay val="0"/>
        </c:title>
        <c:numFmt formatCode="#,##0" sourceLinked="0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ru-RU"/>
          </a:p>
        </c:txPr>
        <c:crossAx val="14985856"/>
        <c:crosses val="autoZero"/>
        <c:crossBetween val="between"/>
      </c:valAx>
      <c:valAx>
        <c:axId val="14993664"/>
        <c:scaling>
          <c:orientation val="minMax"/>
          <c:max val="2.5"/>
          <c:min val="0"/>
        </c:scaling>
        <c:delete val="0"/>
        <c:axPos val="r"/>
        <c:numFmt formatCode="0.00" sourceLinked="0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14995456"/>
        <c:crosses val="max"/>
        <c:crossBetween val="between"/>
        <c:majorUnit val="0.5"/>
      </c:valAx>
      <c:catAx>
        <c:axId val="14995456"/>
        <c:scaling>
          <c:orientation val="minMax"/>
        </c:scaling>
        <c:delete val="1"/>
        <c:axPos val="b"/>
        <c:majorTickMark val="out"/>
        <c:minorTickMark val="none"/>
        <c:tickLblPos val="none"/>
        <c:crossAx val="14993664"/>
        <c:crosses val="autoZero"/>
        <c:auto val="1"/>
        <c:lblAlgn val="ctr"/>
        <c:lblOffset val="100"/>
        <c:noMultiLvlLbl val="0"/>
      </c:catAx>
    </c:plotArea>
    <c:legend>
      <c:legendPos val="b"/>
      <c:layout>
        <c:manualLayout>
          <c:xMode val="edge"/>
          <c:yMode val="edge"/>
          <c:x val="0"/>
          <c:y val="0.81862854346034264"/>
          <c:w val="0.57399220711507626"/>
          <c:h val="0.16665176518203728"/>
        </c:manualLayout>
      </c:layout>
      <c:overlay val="0"/>
      <c:txPr>
        <a:bodyPr/>
        <a:lstStyle/>
        <a:p>
          <a:pPr>
            <a:defRPr sz="110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06.11.2018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06.11.2018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06.11.2018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06.11.2018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7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microsoft.com/office/2007/relationships/hdphoto" Target="../media/hdphoto2.wdp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://ush.permraion.ru/files/2015/image/gerb_pmr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3292" y="260648"/>
            <a:ext cx="736340" cy="11954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323528" y="1916832"/>
            <a:ext cx="8579910" cy="1470025"/>
          </a:xfrm>
        </p:spPr>
        <p:txBody>
          <a:bodyPr>
            <a:noAutofit/>
          </a:bodyPr>
          <a:lstStyle/>
          <a:p>
            <a:r>
              <a:rPr lang="ru-RU" sz="3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Bookman Old Style" panose="02050604050505020204" pitchFamily="18" charset="0"/>
              </a:rPr>
              <a:t>Об отдельных вопросах формирования бюджетов сельских поселений Пермского муниципального района </a:t>
            </a:r>
            <a:br>
              <a:rPr lang="ru-RU" sz="3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Bookman Old Style" panose="02050604050505020204" pitchFamily="18" charset="0"/>
              </a:rPr>
            </a:br>
            <a:r>
              <a:rPr lang="ru-RU" sz="3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Bookman Old Style" panose="02050604050505020204" pitchFamily="18" charset="0"/>
              </a:rPr>
              <a:t>на 2019-2021 годы</a:t>
            </a:r>
            <a:endParaRPr lang="ru-RU" sz="3000" b="1" dirty="0">
              <a:solidFill>
                <a:schemeClr val="tx1">
                  <a:lumMod val="65000"/>
                  <a:lumOff val="35000"/>
                </a:schemeClr>
              </a:solidFill>
              <a:latin typeface="Bookman Old Style" panose="02050604050505020204" pitchFamily="18" charset="0"/>
            </a:endParaRPr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>
          <a:xfrm>
            <a:off x="683568" y="4293096"/>
            <a:ext cx="8136904" cy="1752600"/>
          </a:xfrm>
        </p:spPr>
        <p:txBody>
          <a:bodyPr>
            <a:normAutofit/>
          </a:bodyPr>
          <a:lstStyle/>
          <a:p>
            <a:pPr algn="r">
              <a:spcBef>
                <a:spcPts val="0"/>
              </a:spcBef>
            </a:pPr>
            <a:r>
              <a:rPr lang="ru-RU" sz="2000" dirty="0" smtClean="0">
                <a:solidFill>
                  <a:schemeClr val="tx1"/>
                </a:solidFill>
                <a:latin typeface="Calibri" panose="020F0502020204030204" pitchFamily="34" charset="0"/>
              </a:rPr>
              <a:t>Докладчик: </a:t>
            </a:r>
            <a:r>
              <a:rPr lang="ru-RU" sz="2000" u="sng" dirty="0" smtClean="0">
                <a:solidFill>
                  <a:schemeClr val="tx1"/>
                </a:solidFill>
                <a:latin typeface="Calibri" panose="020F0502020204030204" pitchFamily="34" charset="0"/>
              </a:rPr>
              <a:t>Гладких Татьяна Николаевна</a:t>
            </a:r>
            <a:r>
              <a:rPr lang="ru-RU" sz="2000" dirty="0" smtClean="0">
                <a:solidFill>
                  <a:schemeClr val="tx1"/>
                </a:solidFill>
                <a:latin typeface="Calibri" panose="020F0502020204030204" pitchFamily="34" charset="0"/>
              </a:rPr>
              <a:t>, </a:t>
            </a:r>
          </a:p>
          <a:p>
            <a:pPr algn="r">
              <a:spcBef>
                <a:spcPts val="0"/>
              </a:spcBef>
            </a:pPr>
            <a:endParaRPr lang="ru-RU" sz="1050" dirty="0" smtClean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algn="r">
              <a:spcBef>
                <a:spcPts val="0"/>
              </a:spcBef>
            </a:pPr>
            <a:r>
              <a:rPr lang="ru-RU" sz="2000" dirty="0" smtClean="0">
                <a:solidFill>
                  <a:schemeClr val="tx1"/>
                </a:solidFill>
                <a:latin typeface="Calibri" panose="020F0502020204030204" pitchFamily="34" charset="0"/>
              </a:rPr>
              <a:t>заместитель главы администрации Пермского муниципального </a:t>
            </a:r>
          </a:p>
          <a:p>
            <a:pPr algn="r">
              <a:spcBef>
                <a:spcPts val="0"/>
              </a:spcBef>
            </a:pPr>
            <a:r>
              <a:rPr lang="ru-RU" sz="2000" dirty="0" smtClean="0">
                <a:solidFill>
                  <a:schemeClr val="tx1"/>
                </a:solidFill>
                <a:latin typeface="Calibri" panose="020F0502020204030204" pitchFamily="34" charset="0"/>
              </a:rPr>
              <a:t>района по экономическому развитию, начальник </a:t>
            </a:r>
          </a:p>
          <a:p>
            <a:pPr algn="r">
              <a:spcBef>
                <a:spcPts val="0"/>
              </a:spcBef>
            </a:pPr>
            <a:r>
              <a:rPr lang="ru-RU" sz="2000" dirty="0" smtClean="0">
                <a:solidFill>
                  <a:schemeClr val="tx1"/>
                </a:solidFill>
                <a:latin typeface="Calibri" panose="020F0502020204030204" pitchFamily="34" charset="0"/>
              </a:rPr>
              <a:t>ФЭУ Пермского муниципального района</a:t>
            </a:r>
            <a:endParaRPr lang="ru-RU" sz="2000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 flipV="1">
            <a:off x="467544" y="4005064"/>
            <a:ext cx="8136904" cy="720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62950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 fontScale="90000"/>
          </a:bodyPr>
          <a:lstStyle/>
          <a:p>
            <a:r>
              <a:rPr lang="ru-RU" sz="2800" b="1" dirty="0" smtClean="0"/>
              <a:t>Условия предоставления дотации </a:t>
            </a:r>
            <a:br>
              <a:rPr lang="ru-RU" sz="2800" b="1" dirty="0" smtClean="0"/>
            </a:br>
            <a:r>
              <a:rPr lang="ru-RU" sz="2800" b="1" dirty="0" smtClean="0"/>
              <a:t>из РФФПП в 2019 году</a:t>
            </a:r>
            <a:endParaRPr lang="ru-RU" sz="28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fontScale="70000" lnSpcReduction="20000"/>
          </a:bodyPr>
          <a:lstStyle/>
          <a:p>
            <a:pPr>
              <a:spcAft>
                <a:spcPts val="600"/>
              </a:spcAft>
            </a:pPr>
            <a:r>
              <a:rPr lang="ru-RU" dirty="0" smtClean="0"/>
              <a:t>отсутствие заимствований </a:t>
            </a:r>
            <a:r>
              <a:rPr lang="ru-RU" dirty="0"/>
              <a:t>кредитных </a:t>
            </a:r>
            <a:r>
              <a:rPr lang="ru-RU" dirty="0" smtClean="0"/>
              <a:t>организаций;</a:t>
            </a:r>
          </a:p>
          <a:p>
            <a:pPr>
              <a:spcAft>
                <a:spcPts val="600"/>
              </a:spcAft>
            </a:pPr>
            <a:r>
              <a:rPr lang="ru-RU" dirty="0" smtClean="0"/>
              <a:t>не </a:t>
            </a:r>
            <a:r>
              <a:rPr lang="ru-RU" dirty="0"/>
              <a:t>принимать решений о повышении оплаты труда муниципальных служащих сверх темпов и сроков, предусмотренных законом о бюджете Пермского </a:t>
            </a:r>
            <a:r>
              <a:rPr lang="ru-RU" dirty="0" smtClean="0"/>
              <a:t>края;</a:t>
            </a:r>
          </a:p>
          <a:p>
            <a:pPr>
              <a:spcAft>
                <a:spcPts val="600"/>
              </a:spcAft>
            </a:pPr>
            <a:r>
              <a:rPr lang="ru-RU" dirty="0"/>
              <a:t>не принимать решений по </a:t>
            </a:r>
            <a:r>
              <a:rPr lang="ru-RU" dirty="0" smtClean="0"/>
              <a:t>расходам </a:t>
            </a:r>
            <a:r>
              <a:rPr lang="ru-RU" dirty="0"/>
              <a:t>на содержание органов местного самоуправления сельского поселения, не соответствующих Методике расчета нормативов формирования расходов </a:t>
            </a:r>
            <a:r>
              <a:rPr lang="ru-RU" dirty="0" smtClean="0"/>
              <a:t>на содержание органов местного самоуправления             (не осуществлять расходы на денежное содержание выборных должностных лиц представительного органа поселения);</a:t>
            </a:r>
          </a:p>
          <a:p>
            <a:pPr>
              <a:spcAft>
                <a:spcPts val="600"/>
              </a:spcAft>
            </a:pPr>
            <a:r>
              <a:rPr lang="ru-RU" dirty="0" smtClean="0"/>
              <a:t>передача полномочий по ведению бухгалтерского учета;</a:t>
            </a:r>
          </a:p>
          <a:p>
            <a:pPr>
              <a:spcAft>
                <a:spcPts val="600"/>
              </a:spcAft>
            </a:pPr>
            <a:r>
              <a:rPr lang="ru-RU" dirty="0"/>
              <a:t>обеспечить формирование расходов на сохранение и развитие коммунальной инфраструктуры в размере не менее 10% от объема собственных доходов бюджета сельского </a:t>
            </a:r>
            <a:r>
              <a:rPr lang="ru-RU" dirty="0" smtClean="0"/>
              <a:t>поселения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EEB020D-EA51-44CE-A2B1-50ED07A6642E}" type="slidenum">
              <a:rPr lang="ru-RU" smtClean="0"/>
              <a:pPr>
                <a:defRPr/>
              </a:pPr>
              <a:t>10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12825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 fontScale="90000"/>
          </a:bodyPr>
          <a:lstStyle/>
          <a:p>
            <a:r>
              <a:rPr lang="ru-RU" sz="2800" b="1" dirty="0" smtClean="0"/>
              <a:t>Условия предоставления дотации </a:t>
            </a:r>
            <a:br>
              <a:rPr lang="ru-RU" sz="2800" b="1" dirty="0" smtClean="0"/>
            </a:br>
            <a:r>
              <a:rPr lang="ru-RU" sz="2800" b="1" dirty="0" smtClean="0"/>
              <a:t>из РФФПП в 2019 году</a:t>
            </a:r>
            <a:endParaRPr lang="ru-RU" sz="28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dirty="0" smtClean="0"/>
              <a:t>            Согласовывать </a:t>
            </a:r>
            <a:r>
              <a:rPr lang="ru-RU" sz="2400" dirty="0"/>
              <a:t>с ФЭУ ПМР проекты решений представительного органа муниципального образования (проектов решений о внесении изменений в указанные решения):</a:t>
            </a:r>
          </a:p>
          <a:p>
            <a:r>
              <a:rPr lang="ru-RU" sz="2400" dirty="0" smtClean="0"/>
              <a:t>направленных </a:t>
            </a:r>
            <a:r>
              <a:rPr lang="ru-RU" sz="2400" dirty="0"/>
              <a:t>на расходы по оказанию мер социальной поддержки отдельным категориям граждан, осуществляемых за счет средств бюджета муниципального образования;</a:t>
            </a:r>
          </a:p>
          <a:p>
            <a:r>
              <a:rPr lang="ru-RU" sz="2400" dirty="0" smtClean="0"/>
              <a:t>об </a:t>
            </a:r>
            <a:r>
              <a:rPr lang="ru-RU" sz="2400" dirty="0"/>
              <a:t>установлении налоговых льгот (пониженных ставок по налогам</a:t>
            </a:r>
            <a:r>
              <a:rPr lang="ru-RU" sz="2400" dirty="0" smtClean="0"/>
              <a:t>);</a:t>
            </a:r>
            <a:endParaRPr lang="ru-RU" sz="24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EEB020D-EA51-44CE-A2B1-50ED07A6642E}" type="slidenum">
              <a:rPr lang="ru-RU" smtClean="0"/>
              <a:pPr>
                <a:defRPr/>
              </a:pPr>
              <a:t>11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53000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70186"/>
          </a:xfrm>
        </p:spPr>
        <p:txBody>
          <a:bodyPr>
            <a:normAutofit/>
          </a:bodyPr>
          <a:lstStyle/>
          <a:p>
            <a:r>
              <a:rPr lang="ru-RU" sz="2800" b="1" dirty="0" smtClean="0"/>
              <a:t>Осуществление полномочий по внутреннему муниципальному финансовому контролю</a:t>
            </a:r>
            <a:br>
              <a:rPr lang="ru-RU" sz="2800" b="1" dirty="0" smtClean="0"/>
            </a:br>
            <a:r>
              <a:rPr lang="ru-RU" sz="2800" b="1" dirty="0" smtClean="0"/>
              <a:t> (ст. 269.2 БК РФ)</a:t>
            </a:r>
            <a:endParaRPr lang="ru-RU" sz="28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276872"/>
            <a:ext cx="8229600" cy="4248472"/>
          </a:xfrm>
        </p:spPr>
        <p:txBody>
          <a:bodyPr>
            <a:normAutofit/>
          </a:bodyPr>
          <a:lstStyle/>
          <a:p>
            <a:r>
              <a:rPr lang="ru-RU" sz="2400" dirty="0" smtClean="0"/>
              <a:t>контроль </a:t>
            </a:r>
            <a:r>
              <a:rPr lang="ru-RU" sz="2400" dirty="0"/>
              <a:t>за соблюдением бюджетного </a:t>
            </a:r>
            <a:r>
              <a:rPr lang="ru-RU" sz="2400" dirty="0" smtClean="0"/>
              <a:t>законодательства </a:t>
            </a:r>
            <a:r>
              <a:rPr lang="ru-RU" sz="2400" dirty="0"/>
              <a:t>Российской Федерации и иных нормативных правовых актов, регулирующих бюджетные правоотношения</a:t>
            </a:r>
            <a:r>
              <a:rPr lang="ru-RU" sz="2400" dirty="0" smtClean="0"/>
              <a:t>;</a:t>
            </a:r>
          </a:p>
          <a:p>
            <a:endParaRPr lang="ru-RU" sz="2400" dirty="0" smtClean="0"/>
          </a:p>
          <a:p>
            <a:r>
              <a:rPr lang="ru-RU" sz="2400" dirty="0" smtClean="0"/>
              <a:t>контроль </a:t>
            </a:r>
            <a:r>
              <a:rPr lang="ru-RU" sz="2400" dirty="0"/>
              <a:t>за полнотой и достоверностью отчетности о </a:t>
            </a:r>
            <a:r>
              <a:rPr lang="ru-RU" sz="2400" dirty="0" smtClean="0"/>
              <a:t>реализации </a:t>
            </a:r>
            <a:r>
              <a:rPr lang="ru-RU" sz="2400" dirty="0"/>
              <a:t>государственных (муниципальных) программ, в том числе отчетности об исполнении государственных (</a:t>
            </a:r>
            <a:r>
              <a:rPr lang="ru-RU" sz="2400" dirty="0" smtClean="0"/>
              <a:t>муниципальных</a:t>
            </a:r>
            <a:r>
              <a:rPr lang="ru-RU" sz="2400" dirty="0"/>
              <a:t>) заданий</a:t>
            </a:r>
            <a:r>
              <a:rPr lang="ru-RU" sz="2400" dirty="0" smtClean="0"/>
              <a:t>.</a:t>
            </a:r>
          </a:p>
          <a:p>
            <a:pPr marL="0" indent="0">
              <a:buNone/>
            </a:pPr>
            <a:endParaRPr lang="ru-RU" sz="24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EEB020D-EA51-44CE-A2B1-50ED07A6642E}" type="slidenum">
              <a:rPr lang="ru-RU" smtClean="0"/>
              <a:pPr>
                <a:defRPr/>
              </a:pPr>
              <a:t>12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38455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6130"/>
          </a:xfrm>
        </p:spPr>
        <p:txBody>
          <a:bodyPr>
            <a:normAutofit fontScale="90000"/>
          </a:bodyPr>
          <a:lstStyle/>
          <a:p>
            <a:r>
              <a:rPr lang="ru-RU" sz="2800" b="1" dirty="0" smtClean="0"/>
              <a:t>Осуществление полномочий по внутреннему муниципальному финансовому контролю</a:t>
            </a:r>
            <a:br>
              <a:rPr lang="ru-RU" sz="2800" b="1" dirty="0" smtClean="0"/>
            </a:br>
            <a:r>
              <a:rPr lang="ru-RU" sz="2800" b="1" dirty="0" smtClean="0"/>
              <a:t> (ст. 269.2 БК РФ)</a:t>
            </a:r>
            <a:endParaRPr lang="ru-RU" sz="28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sz="2400" b="1" dirty="0" smtClean="0"/>
              <a:t>При </a:t>
            </a:r>
            <a:r>
              <a:rPr lang="ru-RU" sz="2400" b="1" dirty="0"/>
              <a:t>осуществлении полномочий по внутреннему государственному (муниципальному) финансовому контролю органами внутреннего государственного (муниципального) финансового контроля:</a:t>
            </a:r>
          </a:p>
          <a:p>
            <a:r>
              <a:rPr lang="ru-RU" sz="2400" dirty="0"/>
              <a:t>проводятся проверки, ревизии и обследования;</a:t>
            </a:r>
          </a:p>
          <a:p>
            <a:r>
              <a:rPr lang="ru-RU" sz="2400" dirty="0"/>
              <a:t>направляются объектам контроля акты, заключения, представления и (или) предписания;</a:t>
            </a:r>
          </a:p>
          <a:p>
            <a:r>
              <a:rPr lang="ru-RU" sz="2400" dirty="0"/>
              <a:t>направляются органам и должностным лицам, уполномоченным в соответствии с настоящим Кодексом, иными актами бюджетного законодательства Российской Федерации принимать решения о применении предусмотренных настоящим Кодексом бюджетных мер принуждения, уведомления о применении бюджетных мер принуждения;</a:t>
            </a:r>
          </a:p>
          <a:p>
            <a:r>
              <a:rPr lang="ru-RU" sz="2400" dirty="0"/>
              <a:t>осуществляется производство по делам об административных правонарушениях в порядке, установленном законодательством об административных правонарушениях.</a:t>
            </a:r>
          </a:p>
          <a:p>
            <a:pPr marL="0" indent="0">
              <a:buNone/>
            </a:pPr>
            <a:endParaRPr lang="ru-RU" sz="24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EEB020D-EA51-44CE-A2B1-50ED07A6642E}" type="slidenum">
              <a:rPr lang="ru-RU" smtClean="0"/>
              <a:pPr>
                <a:defRPr/>
              </a:pPr>
              <a:t>13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2835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Box 20"/>
          <p:cNvSpPr txBox="1"/>
          <p:nvPr/>
        </p:nvSpPr>
        <p:spPr>
          <a:xfrm>
            <a:off x="4585629" y="4017120"/>
            <a:ext cx="2592288" cy="60490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>
              <a:lnSpc>
                <a:spcPts val="1300"/>
              </a:lnSpc>
            </a:pPr>
            <a:r>
              <a:rPr lang="ru-RU" sz="1600" b="1" dirty="0" smtClean="0"/>
              <a:t>Районный фонд </a:t>
            </a:r>
          </a:p>
          <a:p>
            <a:pPr algn="ctr">
              <a:lnSpc>
                <a:spcPts val="1300"/>
              </a:lnSpc>
            </a:pPr>
            <a:r>
              <a:rPr lang="ru-RU" sz="1600" b="1" dirty="0" smtClean="0"/>
              <a:t>финансовой поддержки </a:t>
            </a:r>
          </a:p>
          <a:p>
            <a:pPr algn="ctr">
              <a:lnSpc>
                <a:spcPts val="1300"/>
              </a:lnSpc>
            </a:pPr>
            <a:r>
              <a:rPr lang="ru-RU" sz="1600" b="1" dirty="0" smtClean="0"/>
              <a:t>поселений </a:t>
            </a:r>
            <a:endParaRPr lang="ru-RU" sz="1600" b="1" dirty="0"/>
          </a:p>
        </p:txBody>
      </p:sp>
      <p:sp>
        <p:nvSpPr>
          <p:cNvPr id="23" name="Блок-схема: альтернативный процесс 22"/>
          <p:cNvSpPr/>
          <p:nvPr/>
        </p:nvSpPr>
        <p:spPr>
          <a:xfrm>
            <a:off x="3131841" y="4653136"/>
            <a:ext cx="2232248" cy="783119"/>
          </a:xfrm>
          <a:prstGeom prst="flowChartAlternateProcess">
            <a:avLst/>
          </a:prstGeom>
          <a:noFill/>
          <a:ln>
            <a:solidFill>
              <a:srgbClr val="B8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</a:rPr>
              <a:t>Муниципальный район</a:t>
            </a:r>
            <a:endParaRPr lang="ru-RU" sz="2000" b="1" dirty="0">
              <a:solidFill>
                <a:schemeClr val="tx1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61530" y="116631"/>
            <a:ext cx="8582470" cy="504056"/>
          </a:xfrm>
        </p:spPr>
        <p:txBody>
          <a:bodyPr>
            <a:noAutofit/>
          </a:bodyPr>
          <a:lstStyle/>
          <a:p>
            <a:r>
              <a:rPr lang="ru-RU" sz="2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Выравнивание бюджетной обеспеченности поселений </a:t>
            </a:r>
            <a:endParaRPr lang="ru-RU" sz="26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4" name="Picture 2" descr="http://ush.permraion.ru/files/2015/image/gerb_pmr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707" y="116631"/>
            <a:ext cx="354823" cy="5760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Блок-схема: процесс 4"/>
          <p:cNvSpPr/>
          <p:nvPr/>
        </p:nvSpPr>
        <p:spPr>
          <a:xfrm>
            <a:off x="2699792" y="950894"/>
            <a:ext cx="3672408" cy="306324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Действующая схема до 01.01.2019</a:t>
            </a:r>
            <a:endParaRPr lang="ru-RU" b="1" dirty="0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3491880" y="1691121"/>
            <a:ext cx="1800200" cy="674364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</a:rPr>
              <a:t>Поселения</a:t>
            </a:r>
            <a:endParaRPr lang="ru-RU" sz="2000" b="1" dirty="0">
              <a:solidFill>
                <a:schemeClr val="tx1"/>
              </a:solidFill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7064296" y="4720659"/>
            <a:ext cx="1700110" cy="648072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</a:rPr>
              <a:t>Поселения</a:t>
            </a:r>
            <a:endParaRPr lang="ru-RU" sz="2000" b="1" dirty="0">
              <a:solidFill>
                <a:schemeClr val="tx1"/>
              </a:solidFill>
            </a:endParaRPr>
          </a:p>
        </p:txBody>
      </p:sp>
      <p:sp>
        <p:nvSpPr>
          <p:cNvPr id="10" name="Блок-схема: процесс 9"/>
          <p:cNvSpPr/>
          <p:nvPr/>
        </p:nvSpPr>
        <p:spPr>
          <a:xfrm>
            <a:off x="2735796" y="3356992"/>
            <a:ext cx="3672408" cy="306324"/>
          </a:xfrm>
          <a:prstGeom prst="flowChartProcess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Действующая схема с 01.01.2019</a:t>
            </a:r>
            <a:endParaRPr lang="ru-RU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618291" y="1576359"/>
            <a:ext cx="1530996" cy="99001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>
              <a:lnSpc>
                <a:spcPts val="1400"/>
              </a:lnSpc>
            </a:pPr>
            <a:r>
              <a:rPr lang="ru-RU" sz="1600" b="1" dirty="0" smtClean="0"/>
              <a:t>Региональный </a:t>
            </a:r>
          </a:p>
          <a:p>
            <a:pPr algn="ctr">
              <a:lnSpc>
                <a:spcPts val="1400"/>
              </a:lnSpc>
            </a:pPr>
            <a:r>
              <a:rPr lang="ru-RU" sz="1600" b="1" dirty="0" smtClean="0"/>
              <a:t>фонд </a:t>
            </a:r>
          </a:p>
          <a:p>
            <a:pPr algn="ctr">
              <a:lnSpc>
                <a:spcPts val="1400"/>
              </a:lnSpc>
            </a:pPr>
            <a:r>
              <a:rPr lang="ru-RU" sz="1600" b="1" dirty="0" smtClean="0"/>
              <a:t>финансовой </a:t>
            </a:r>
          </a:p>
          <a:p>
            <a:pPr algn="ctr">
              <a:lnSpc>
                <a:spcPts val="1400"/>
              </a:lnSpc>
            </a:pPr>
            <a:r>
              <a:rPr lang="ru-RU" sz="1600" b="1" dirty="0" smtClean="0"/>
              <a:t>поддержки </a:t>
            </a:r>
          </a:p>
          <a:p>
            <a:pPr algn="ctr">
              <a:lnSpc>
                <a:spcPts val="1400"/>
              </a:lnSpc>
            </a:pPr>
            <a:r>
              <a:rPr lang="ru-RU" sz="1600" b="1" dirty="0" smtClean="0"/>
              <a:t>поселений </a:t>
            </a:r>
            <a:endParaRPr lang="ru-RU" sz="16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503548" y="4476628"/>
            <a:ext cx="1530997" cy="999248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pPr algn="ctr">
              <a:lnSpc>
                <a:spcPts val="1400"/>
              </a:lnSpc>
            </a:pPr>
            <a:r>
              <a:rPr lang="ru-RU" sz="1600" b="1" dirty="0" smtClean="0"/>
              <a:t>Региональный </a:t>
            </a:r>
          </a:p>
          <a:p>
            <a:pPr algn="ctr">
              <a:lnSpc>
                <a:spcPts val="1400"/>
              </a:lnSpc>
            </a:pPr>
            <a:r>
              <a:rPr lang="ru-RU" sz="1600" b="1" dirty="0" smtClean="0"/>
              <a:t>фонд </a:t>
            </a:r>
          </a:p>
          <a:p>
            <a:pPr algn="ctr">
              <a:lnSpc>
                <a:spcPts val="1400"/>
              </a:lnSpc>
            </a:pPr>
            <a:r>
              <a:rPr lang="ru-RU" sz="1600" b="1" dirty="0" smtClean="0"/>
              <a:t>финансовой </a:t>
            </a:r>
          </a:p>
          <a:p>
            <a:pPr algn="ctr">
              <a:lnSpc>
                <a:spcPts val="1400"/>
              </a:lnSpc>
            </a:pPr>
            <a:r>
              <a:rPr lang="ru-RU" sz="1600" b="1" dirty="0" smtClean="0"/>
              <a:t>поддержки </a:t>
            </a:r>
          </a:p>
          <a:p>
            <a:pPr algn="ctr">
              <a:lnSpc>
                <a:spcPts val="1400"/>
              </a:lnSpc>
            </a:pPr>
            <a:r>
              <a:rPr lang="ru-RU" sz="1600" b="1" dirty="0" smtClean="0"/>
              <a:t>поселений </a:t>
            </a:r>
            <a:endParaRPr lang="ru-RU" sz="16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6975400" y="1533295"/>
            <a:ext cx="1413024" cy="99001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>
              <a:lnSpc>
                <a:spcPts val="1400"/>
              </a:lnSpc>
            </a:pPr>
            <a:r>
              <a:rPr lang="ru-RU" sz="1600" b="1" dirty="0" smtClean="0"/>
              <a:t>Районный </a:t>
            </a:r>
          </a:p>
          <a:p>
            <a:pPr algn="ctr">
              <a:lnSpc>
                <a:spcPts val="1400"/>
              </a:lnSpc>
            </a:pPr>
            <a:r>
              <a:rPr lang="ru-RU" sz="1600" b="1" dirty="0" smtClean="0"/>
              <a:t>фонд </a:t>
            </a:r>
          </a:p>
          <a:p>
            <a:pPr algn="ctr">
              <a:lnSpc>
                <a:spcPts val="1400"/>
              </a:lnSpc>
            </a:pPr>
            <a:r>
              <a:rPr lang="ru-RU" sz="1600" b="1" dirty="0" smtClean="0"/>
              <a:t>финансовой </a:t>
            </a:r>
          </a:p>
          <a:p>
            <a:pPr algn="ctr">
              <a:lnSpc>
                <a:spcPts val="1400"/>
              </a:lnSpc>
            </a:pPr>
            <a:r>
              <a:rPr lang="ru-RU" sz="1600" b="1" dirty="0" smtClean="0"/>
              <a:t>поддержки </a:t>
            </a:r>
          </a:p>
          <a:p>
            <a:pPr algn="ctr">
              <a:lnSpc>
                <a:spcPts val="1400"/>
              </a:lnSpc>
            </a:pPr>
            <a:r>
              <a:rPr lang="ru-RU" sz="1600" b="1" dirty="0" smtClean="0"/>
              <a:t>поселений </a:t>
            </a:r>
            <a:endParaRPr lang="ru-RU" sz="1600" b="1" dirty="0"/>
          </a:p>
        </p:txBody>
      </p:sp>
      <p:sp>
        <p:nvSpPr>
          <p:cNvPr id="18" name="Стрелка вправо 17"/>
          <p:cNvSpPr/>
          <p:nvPr/>
        </p:nvSpPr>
        <p:spPr>
          <a:xfrm>
            <a:off x="1868653" y="4653136"/>
            <a:ext cx="1407203" cy="704867"/>
          </a:xfrm>
          <a:prstGeom prst="rightArrow">
            <a:avLst/>
          </a:prstGeom>
          <a:solidFill>
            <a:srgbClr val="B8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/>
              <a:t>Субвенции</a:t>
            </a:r>
            <a:endParaRPr lang="ru-RU" sz="1600" b="1" dirty="0"/>
          </a:p>
        </p:txBody>
      </p:sp>
      <p:sp>
        <p:nvSpPr>
          <p:cNvPr id="19" name="Стрелка вправо 18"/>
          <p:cNvSpPr/>
          <p:nvPr/>
        </p:nvSpPr>
        <p:spPr>
          <a:xfrm>
            <a:off x="2061619" y="1741793"/>
            <a:ext cx="1329108" cy="659149"/>
          </a:xfrm>
          <a:prstGeom prst="rightArrow">
            <a:avLst/>
          </a:prstGeom>
          <a:solidFill>
            <a:srgbClr val="B84C3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/>
              <a:t>Дотации</a:t>
            </a:r>
            <a:endParaRPr lang="ru-RU" sz="1600" b="1" dirty="0"/>
          </a:p>
        </p:txBody>
      </p:sp>
      <p:sp>
        <p:nvSpPr>
          <p:cNvPr id="20" name="Стрелка вправо 19"/>
          <p:cNvSpPr/>
          <p:nvPr/>
        </p:nvSpPr>
        <p:spPr>
          <a:xfrm>
            <a:off x="5292080" y="4570069"/>
            <a:ext cx="1772216" cy="949251"/>
          </a:xfrm>
          <a:prstGeom prst="rightArrow">
            <a:avLst/>
          </a:prstGeom>
          <a:solidFill>
            <a:srgbClr val="B8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lnSpc>
                <a:spcPts val="1600"/>
              </a:lnSpc>
            </a:pPr>
            <a:r>
              <a:rPr lang="ru-RU" sz="1600" b="1" dirty="0" smtClean="0"/>
              <a:t>Дотации +    </a:t>
            </a:r>
          </a:p>
          <a:p>
            <a:pPr algn="just">
              <a:lnSpc>
                <a:spcPts val="1600"/>
              </a:lnSpc>
            </a:pPr>
            <a:r>
              <a:rPr lang="ru-RU" sz="1600" b="1" dirty="0"/>
              <a:t> </a:t>
            </a:r>
            <a:r>
              <a:rPr lang="ru-RU" sz="1600" b="1" dirty="0" smtClean="0"/>
              <a:t> Субвенции</a:t>
            </a:r>
            <a:endParaRPr lang="ru-RU" sz="1600" b="1" dirty="0"/>
          </a:p>
        </p:txBody>
      </p:sp>
      <p:sp>
        <p:nvSpPr>
          <p:cNvPr id="24" name="Стрелка влево 23"/>
          <p:cNvSpPr/>
          <p:nvPr/>
        </p:nvSpPr>
        <p:spPr>
          <a:xfrm>
            <a:off x="5436096" y="1720691"/>
            <a:ext cx="1628200" cy="644794"/>
          </a:xfrm>
          <a:prstGeom prst="leftArrow">
            <a:avLst/>
          </a:prstGeom>
          <a:solidFill>
            <a:srgbClr val="B84C3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/>
              <a:t>Дотации</a:t>
            </a:r>
            <a:endParaRPr lang="ru-RU" sz="1600" b="1" dirty="0"/>
          </a:p>
        </p:txBody>
      </p:sp>
      <p:cxnSp>
        <p:nvCxnSpPr>
          <p:cNvPr id="27" name="Прямая соединительная линия 26"/>
          <p:cNvCxnSpPr/>
          <p:nvPr/>
        </p:nvCxnSpPr>
        <p:spPr>
          <a:xfrm flipV="1">
            <a:off x="611560" y="557296"/>
            <a:ext cx="8352928" cy="2286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21959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61530" y="195204"/>
            <a:ext cx="8582470" cy="504056"/>
          </a:xfrm>
        </p:spPr>
        <p:txBody>
          <a:bodyPr>
            <a:noAutofit/>
          </a:bodyPr>
          <a:lstStyle/>
          <a:p>
            <a:pPr algn="l">
              <a:lnSpc>
                <a:spcPts val="2000"/>
              </a:lnSpc>
            </a:pPr>
            <a:r>
              <a:rPr lang="ru-RU" sz="2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Принцип распределения фондов финансовой поддержки поселений </a:t>
            </a:r>
            <a:endParaRPr lang="ru-RU" sz="26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4" name="Picture 2" descr="http://ush.permraion.ru/files/2015/image/gerb_pmr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707" y="116631"/>
            <a:ext cx="354823" cy="5760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27" name="Прямая соединительная линия 26"/>
          <p:cNvCxnSpPr/>
          <p:nvPr/>
        </p:nvCxnSpPr>
        <p:spPr>
          <a:xfrm flipV="1">
            <a:off x="611560" y="669836"/>
            <a:ext cx="8352928" cy="2286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6427106"/>
              </p:ext>
            </p:extLst>
          </p:nvPr>
        </p:nvGraphicFramePr>
        <p:xfrm>
          <a:off x="384118" y="908720"/>
          <a:ext cx="8436356" cy="540032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75516"/>
                <a:gridCol w="1943305"/>
                <a:gridCol w="2808312"/>
                <a:gridCol w="2809223"/>
              </a:tblGrid>
              <a:tr h="504056">
                <a:tc rowSpan="2" gridSpan="2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rowSpan="2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Bookman Old Style" panose="02050604050505020204" pitchFamily="18" charset="0"/>
                        </a:rPr>
                        <a:t>Поселения</a:t>
                      </a:r>
                      <a:endParaRPr lang="ru-RU" dirty="0">
                        <a:latin typeface="Bookman Old Style" panose="02050604050505020204" pitchFamily="18" charset="0"/>
                      </a:endParaRPr>
                    </a:p>
                  </a:txBody>
                  <a:tcPr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792088">
                <a:tc gridSpan="2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bg1"/>
                          </a:solidFill>
                        </a:rPr>
                        <a:t>Действующая схема </a:t>
                      </a:r>
                    </a:p>
                    <a:p>
                      <a:pPr algn="ctr"/>
                      <a:r>
                        <a:rPr lang="ru-RU" b="1" dirty="0" smtClean="0">
                          <a:solidFill>
                            <a:schemeClr val="bg1"/>
                          </a:solidFill>
                        </a:rPr>
                        <a:t>до 01.01.2019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bg1"/>
                          </a:solidFill>
                        </a:rPr>
                        <a:t>Действующая схема </a:t>
                      </a:r>
                    </a:p>
                    <a:p>
                      <a:pPr algn="ctr"/>
                      <a:r>
                        <a:rPr lang="ru-RU" b="1" dirty="0" smtClean="0">
                          <a:solidFill>
                            <a:schemeClr val="bg1"/>
                          </a:solidFill>
                        </a:rPr>
                        <a:t>с 01.01.2019</a:t>
                      </a:r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50000"/>
                      </a:schemeClr>
                    </a:solidFill>
                  </a:tcPr>
                </a:tc>
              </a:tr>
              <a:tr h="1029541">
                <a:tc rowSpan="2"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Региональный</a:t>
                      </a:r>
                      <a:r>
                        <a:rPr lang="ru-RU" b="1" baseline="0" dirty="0" smtClean="0"/>
                        <a:t> уровень</a:t>
                      </a:r>
                      <a:endParaRPr lang="ru-RU" b="1" dirty="0"/>
                    </a:p>
                  </a:txBody>
                  <a:tcPr vert="vert27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Bookman Old Style" panose="02050604050505020204" pitchFamily="18" charset="0"/>
                        </a:rPr>
                        <a:t>Принцип распределения</a:t>
                      </a:r>
                      <a:r>
                        <a:rPr lang="ru-RU" baseline="0" dirty="0" smtClean="0">
                          <a:latin typeface="Bookman Old Style" panose="02050604050505020204" pitchFamily="18" charset="0"/>
                        </a:rPr>
                        <a:t> </a:t>
                      </a:r>
                    </a:p>
                    <a:p>
                      <a:r>
                        <a:rPr lang="ru-RU" baseline="0" dirty="0" smtClean="0">
                          <a:latin typeface="Bookman Old Style" panose="02050604050505020204" pitchFamily="18" charset="0"/>
                        </a:rPr>
                        <a:t>фонда</a:t>
                      </a:r>
                      <a:endParaRPr lang="ru-RU" dirty="0">
                        <a:latin typeface="Bookman Old Style" panose="020506040505050202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err="1" smtClean="0">
                          <a:latin typeface="Bookman Old Style" panose="02050604050505020204" pitchFamily="18" charset="0"/>
                        </a:rPr>
                        <a:t>Подушевой</a:t>
                      </a:r>
                      <a:endParaRPr lang="ru-RU" dirty="0">
                        <a:latin typeface="Bookman Old Style" panose="020506040505050202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Bookman Old Style" panose="02050604050505020204" pitchFamily="18" charset="0"/>
                        </a:rPr>
                        <a:t>х</a:t>
                      </a:r>
                      <a:endParaRPr lang="ru-RU" sz="2400" dirty="0"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1109541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Bookman Old Style" panose="02050604050505020204" pitchFamily="18" charset="0"/>
                        </a:rPr>
                        <a:t>Получатели </a:t>
                      </a:r>
                    </a:p>
                    <a:p>
                      <a:r>
                        <a:rPr lang="ru-RU" dirty="0" smtClean="0">
                          <a:latin typeface="Bookman Old Style" panose="02050604050505020204" pitchFamily="18" charset="0"/>
                        </a:rPr>
                        <a:t>дотации</a:t>
                      </a:r>
                      <a:endParaRPr lang="ru-RU" dirty="0">
                        <a:latin typeface="Bookman Old Style" panose="020506040505050202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Bookman Old Style" panose="02050604050505020204" pitchFamily="18" charset="0"/>
                        </a:rPr>
                        <a:t>Доходы на душу</a:t>
                      </a:r>
                      <a:r>
                        <a:rPr lang="ru-RU" baseline="0" dirty="0" smtClean="0">
                          <a:latin typeface="Bookman Old Style" panose="02050604050505020204" pitchFamily="18" charset="0"/>
                        </a:rPr>
                        <a:t> населения ниже двукратного среднего</a:t>
                      </a:r>
                      <a:endParaRPr lang="ru-RU" dirty="0">
                        <a:latin typeface="Bookman Old Style" panose="020506040505050202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Bookman Old Style" panose="02050604050505020204" pitchFamily="18" charset="0"/>
                        </a:rPr>
                        <a:t>х</a:t>
                      </a:r>
                      <a:endParaRPr lang="ru-RU" sz="2400" dirty="0"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936104">
                <a:tc rowSpan="2"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Муниципальный уровень</a:t>
                      </a:r>
                      <a:endParaRPr lang="ru-RU" b="1" dirty="0"/>
                    </a:p>
                  </a:txBody>
                  <a:tcPr vert="vert270" anchor="ctr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Bookman Old Style" panose="02050604050505020204" pitchFamily="18" charset="0"/>
                        </a:rPr>
                        <a:t>Принцип распределения </a:t>
                      </a:r>
                    </a:p>
                    <a:p>
                      <a:r>
                        <a:rPr lang="ru-RU" dirty="0" smtClean="0">
                          <a:latin typeface="Bookman Old Style" panose="02050604050505020204" pitchFamily="18" charset="0"/>
                        </a:rPr>
                        <a:t>фонда</a:t>
                      </a:r>
                      <a:endParaRPr lang="ru-RU" dirty="0">
                        <a:latin typeface="Bookman Old Style" panose="02050604050505020204" pitchFamily="18" charset="0"/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Bookman Old Style" panose="02050604050505020204" pitchFamily="18" charset="0"/>
                        </a:rPr>
                        <a:t>Бюджетная</a:t>
                      </a:r>
                      <a:r>
                        <a:rPr lang="ru-RU" baseline="0" dirty="0" smtClean="0">
                          <a:latin typeface="Bookman Old Style" panose="02050604050505020204" pitchFamily="18" charset="0"/>
                        </a:rPr>
                        <a:t> обеспеченность</a:t>
                      </a:r>
                      <a:endParaRPr lang="ru-RU" dirty="0"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1028995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Bookman Old Style" panose="02050604050505020204" pitchFamily="18" charset="0"/>
                        </a:rPr>
                        <a:t>Получатели </a:t>
                      </a:r>
                    </a:p>
                    <a:p>
                      <a:r>
                        <a:rPr lang="ru-RU" dirty="0" smtClean="0">
                          <a:latin typeface="Bookman Old Style" panose="02050604050505020204" pitchFamily="18" charset="0"/>
                        </a:rPr>
                        <a:t>дотации</a:t>
                      </a:r>
                      <a:endParaRPr lang="ru-RU" dirty="0"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lnB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Bookman Old Style" panose="02050604050505020204" pitchFamily="18" charset="0"/>
                        </a:rPr>
                        <a:t>Бюджетная обеспеченность ниже критерия выравнивания</a:t>
                      </a:r>
                      <a:endParaRPr lang="ru-RU" dirty="0"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6295" r="10100" b="50000"/>
          <a:stretch/>
        </p:blipFill>
        <p:spPr bwMode="auto">
          <a:xfrm>
            <a:off x="558967" y="980728"/>
            <a:ext cx="2551394" cy="9493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20828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196853"/>
            <a:ext cx="8582470" cy="504056"/>
          </a:xfrm>
        </p:spPr>
        <p:txBody>
          <a:bodyPr>
            <a:noAutofit/>
          </a:bodyPr>
          <a:lstStyle/>
          <a:p>
            <a:pPr algn="l">
              <a:lnSpc>
                <a:spcPts val="2000"/>
              </a:lnSpc>
            </a:pPr>
            <a:r>
              <a:rPr lang="ru-RU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Меры ответственности поселений, являющихся получателями дотации, за неисполнение условий соглашения </a:t>
            </a:r>
            <a:endParaRPr lang="ru-RU" sz="24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4" name="Picture 2" descr="http://ush.permraion.ru/files/2015/image/gerb_pmr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707" y="116631"/>
            <a:ext cx="354823" cy="5760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Блок-схема: процесс 4"/>
          <p:cNvSpPr/>
          <p:nvPr/>
        </p:nvSpPr>
        <p:spPr>
          <a:xfrm>
            <a:off x="2699792" y="1883246"/>
            <a:ext cx="3672408" cy="306324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Действующая схема до 01.01.2019</a:t>
            </a:r>
            <a:endParaRPr lang="ru-RU" b="1" dirty="0"/>
          </a:p>
        </p:txBody>
      </p:sp>
      <p:sp>
        <p:nvSpPr>
          <p:cNvPr id="10" name="Блок-схема: процесс 9"/>
          <p:cNvSpPr/>
          <p:nvPr/>
        </p:nvSpPr>
        <p:spPr>
          <a:xfrm>
            <a:off x="2727489" y="3975356"/>
            <a:ext cx="3672408" cy="306324"/>
          </a:xfrm>
          <a:prstGeom prst="flowChartProcess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Действующая схема с 01.01.2019</a:t>
            </a:r>
            <a:endParaRPr lang="ru-RU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1000308" y="1129415"/>
            <a:ext cx="3139644" cy="474232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>
              <a:lnSpc>
                <a:spcPts val="1400"/>
              </a:lnSpc>
            </a:pPr>
            <a:endParaRPr lang="ru-RU" sz="2000" b="1" dirty="0" smtClean="0"/>
          </a:p>
          <a:p>
            <a:pPr algn="ctr">
              <a:lnSpc>
                <a:spcPts val="1400"/>
              </a:lnSpc>
            </a:pPr>
            <a:r>
              <a:rPr lang="ru-RU" sz="2000" b="1" dirty="0" smtClean="0"/>
              <a:t>Региональный уровень</a:t>
            </a:r>
            <a:endParaRPr lang="ru-RU" sz="20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5436096" y="1116886"/>
            <a:ext cx="3528392" cy="474232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>
              <a:lnSpc>
                <a:spcPts val="1400"/>
              </a:lnSpc>
            </a:pPr>
            <a:endParaRPr lang="ru-RU" sz="2000" b="1" dirty="0" smtClean="0"/>
          </a:p>
          <a:p>
            <a:pPr algn="ctr">
              <a:lnSpc>
                <a:spcPts val="1400"/>
              </a:lnSpc>
            </a:pPr>
            <a:r>
              <a:rPr lang="ru-RU" sz="2000" b="1" dirty="0" smtClean="0"/>
              <a:t>Муниципальный уровень </a:t>
            </a:r>
            <a:endParaRPr lang="ru-RU" sz="2000" b="1" dirty="0"/>
          </a:p>
        </p:txBody>
      </p:sp>
      <p:cxnSp>
        <p:nvCxnSpPr>
          <p:cNvPr id="27" name="Прямая соединительная линия 26"/>
          <p:cNvCxnSpPr/>
          <p:nvPr/>
        </p:nvCxnSpPr>
        <p:spPr>
          <a:xfrm flipV="1">
            <a:off x="611560" y="836712"/>
            <a:ext cx="8352928" cy="2286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41102" y="2271439"/>
            <a:ext cx="907890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Приостановление предоставления дотаций, сокращение дотаций </a:t>
            </a:r>
          </a:p>
          <a:p>
            <a:pPr algn="ctr"/>
            <a:r>
              <a:rPr lang="ru-RU" dirty="0" smtClean="0"/>
              <a:t>сельским поселениям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384118" y="4762080"/>
            <a:ext cx="399673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dirty="0" smtClean="0"/>
              <a:t>Приостановление предоставления, </a:t>
            </a:r>
          </a:p>
          <a:p>
            <a:r>
              <a:rPr lang="ru-RU" dirty="0" smtClean="0"/>
              <a:t>либо сокращение субвенции по </a:t>
            </a:r>
          </a:p>
          <a:p>
            <a:r>
              <a:rPr lang="ru-RU" dirty="0" smtClean="0"/>
              <a:t>расчету и предоставлению дотаций </a:t>
            </a:r>
          </a:p>
          <a:p>
            <a:r>
              <a:rPr lang="ru-RU" dirty="0" smtClean="0"/>
              <a:t>бюджетам сельских поселений</a:t>
            </a:r>
            <a:endParaRPr lang="ru-RU" dirty="0"/>
          </a:p>
        </p:txBody>
      </p:sp>
      <p:sp>
        <p:nvSpPr>
          <p:cNvPr id="22" name="TextBox 21"/>
          <p:cNvSpPr txBox="1"/>
          <p:nvPr/>
        </p:nvSpPr>
        <p:spPr>
          <a:xfrm>
            <a:off x="5202908" y="4762080"/>
            <a:ext cx="388843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dirty="0" smtClean="0"/>
              <a:t>Приостановление предоставления </a:t>
            </a:r>
          </a:p>
          <a:p>
            <a:r>
              <a:rPr lang="ru-RU" dirty="0" smtClean="0"/>
              <a:t>дотаций, сокращение дотаций </a:t>
            </a:r>
          </a:p>
          <a:p>
            <a:r>
              <a:rPr lang="ru-RU" dirty="0" smtClean="0"/>
              <a:t>сельским поселениям</a:t>
            </a:r>
            <a:endParaRPr lang="ru-RU" dirty="0"/>
          </a:p>
        </p:txBody>
      </p:sp>
      <p:pic>
        <p:nvPicPr>
          <p:cNvPr id="4098" name="Picture 2" descr="http://cdn.onlinewebfonts.com/svg/img_461171.png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29812" y="2996952"/>
            <a:ext cx="901483" cy="6972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" name="Picture 2" descr="http://cdn.onlinewebfonts.com/svg/img_461171.png"/>
          <p:cNvPicPr>
            <a:picLocks noChangeAspect="1" noChangeArrowheads="1"/>
          </p:cNvPicPr>
          <p:nvPr/>
        </p:nvPicPr>
        <p:blipFill>
          <a:blip r:embed="rId4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29812" y="5709426"/>
            <a:ext cx="944767" cy="7307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" name="Picture 2"/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6295" t="4984" r="10100" b="50000"/>
          <a:stretch/>
        </p:blipFill>
        <p:spPr bwMode="auto">
          <a:xfrm>
            <a:off x="4535996" y="1126020"/>
            <a:ext cx="1177204" cy="3943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0" name="Picture 4" descr="https://im0-tub-ru.yandex.net/i?id=16c70da85e1f4a7d24e6c3ca895cf995&amp;n=13&amp;exp=1"/>
          <p:cNvPicPr>
            <a:picLocks noChangeAspect="1" noChangeArrowheads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" b="23932"/>
          <a:stretch/>
        </p:blipFill>
        <p:spPr bwMode="auto">
          <a:xfrm>
            <a:off x="384117" y="1133996"/>
            <a:ext cx="821741" cy="416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04673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260648"/>
            <a:ext cx="8582470" cy="504056"/>
          </a:xfrm>
        </p:spPr>
        <p:txBody>
          <a:bodyPr>
            <a:noAutofit/>
          </a:bodyPr>
          <a:lstStyle/>
          <a:p>
            <a:pPr algn="l">
              <a:lnSpc>
                <a:spcPts val="2000"/>
              </a:lnSpc>
            </a:pPr>
            <a:r>
              <a:rPr lang="ru-RU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Районный фонд финансовой поддержки поселений Пермского муниципального района в условиях действующей схемы выравнивания</a:t>
            </a:r>
            <a:endParaRPr lang="ru-RU" sz="24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4" name="Picture 2" descr="http://ush.permraion.ru/files/2015/image/gerb_pmr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707" y="116631"/>
            <a:ext cx="354823" cy="5760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5436096" y="1116886"/>
            <a:ext cx="3528392" cy="294696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>
              <a:lnSpc>
                <a:spcPts val="1400"/>
              </a:lnSpc>
            </a:pPr>
            <a:endParaRPr lang="ru-RU" sz="2000" b="1" dirty="0"/>
          </a:p>
        </p:txBody>
      </p:sp>
      <p:cxnSp>
        <p:nvCxnSpPr>
          <p:cNvPr id="27" name="Прямая соединительная линия 26"/>
          <p:cNvCxnSpPr/>
          <p:nvPr/>
        </p:nvCxnSpPr>
        <p:spPr>
          <a:xfrm flipV="1">
            <a:off x="611560" y="980728"/>
            <a:ext cx="8352928" cy="2286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6" name="Диаграмма 20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44564294"/>
              </p:ext>
            </p:extLst>
          </p:nvPr>
        </p:nvGraphicFramePr>
        <p:xfrm>
          <a:off x="251520" y="1116887"/>
          <a:ext cx="8718979" cy="54357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133076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Диаграмма 2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63657990"/>
              </p:ext>
            </p:extLst>
          </p:nvPr>
        </p:nvGraphicFramePr>
        <p:xfrm>
          <a:off x="611560" y="1411582"/>
          <a:ext cx="8718979" cy="60395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260648"/>
            <a:ext cx="8582470" cy="504056"/>
          </a:xfrm>
        </p:spPr>
        <p:txBody>
          <a:bodyPr>
            <a:noAutofit/>
          </a:bodyPr>
          <a:lstStyle/>
          <a:p>
            <a:pPr algn="l">
              <a:lnSpc>
                <a:spcPts val="2000"/>
              </a:lnSpc>
            </a:pPr>
            <a:r>
              <a:rPr lang="ru-RU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Районный фонд финансовой поддержки поселений Пермского муниципального района в условиях предлагаемой схемы выравнивания</a:t>
            </a:r>
            <a:endParaRPr lang="ru-RU" sz="24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4" name="Picture 2" descr="http://ush.permraion.ru/files/2015/image/gerb_pmr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707" y="116631"/>
            <a:ext cx="354823" cy="5760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5436096" y="1116886"/>
            <a:ext cx="3528392" cy="294696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>
              <a:lnSpc>
                <a:spcPts val="1400"/>
              </a:lnSpc>
            </a:pPr>
            <a:endParaRPr lang="ru-RU" sz="2000" b="1" dirty="0"/>
          </a:p>
        </p:txBody>
      </p:sp>
      <p:cxnSp>
        <p:nvCxnSpPr>
          <p:cNvPr id="27" name="Прямая соединительная линия 26"/>
          <p:cNvCxnSpPr/>
          <p:nvPr/>
        </p:nvCxnSpPr>
        <p:spPr>
          <a:xfrm flipV="1">
            <a:off x="611560" y="836712"/>
            <a:ext cx="8352928" cy="2286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6" name="Диаграмма 20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18185318"/>
              </p:ext>
            </p:extLst>
          </p:nvPr>
        </p:nvGraphicFramePr>
        <p:xfrm>
          <a:off x="239026" y="692696"/>
          <a:ext cx="8718979" cy="60395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135502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576263" y="476250"/>
            <a:ext cx="8316217" cy="720725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2400" b="1" dirty="0" smtClean="0">
                <a:effectLst/>
                <a:latin typeface="+mn-lt"/>
              </a:rPr>
              <a:t>Выполнение мероприятий по оптимизации расходов бюджетов поселений</a:t>
            </a:r>
            <a:endParaRPr lang="ru-RU" sz="2400" b="1" dirty="0">
              <a:effectLst/>
              <a:latin typeface="+mn-lt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3183403"/>
              </p:ext>
            </p:extLst>
          </p:nvPr>
        </p:nvGraphicFramePr>
        <p:xfrm>
          <a:off x="323528" y="1340769"/>
          <a:ext cx="8424936" cy="5100690"/>
        </p:xfrm>
        <a:graphic>
          <a:graphicData uri="http://schemas.openxmlformats.org/drawingml/2006/table">
            <a:tbl>
              <a:tblPr/>
              <a:tblGrid>
                <a:gridCol w="648072"/>
                <a:gridCol w="1440160"/>
                <a:gridCol w="1138384"/>
                <a:gridCol w="1021856"/>
                <a:gridCol w="1082276"/>
                <a:gridCol w="1198157"/>
                <a:gridCol w="950118"/>
                <a:gridCol w="945913"/>
              </a:tblGrid>
              <a:tr h="479623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№</a:t>
                      </a:r>
                    </a:p>
                  </a:txBody>
                  <a:tcPr marL="4471" marR="4471" marT="447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Поселения</a:t>
                      </a:r>
                    </a:p>
                  </a:txBody>
                  <a:tcPr marL="4471" marR="4471" marT="447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Кол-во учреждений в 2018 году</a:t>
                      </a:r>
                    </a:p>
                  </a:txBody>
                  <a:tcPr marL="4471" marR="4471" marT="447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Планируемое кол-во учреждений в 2019 </a:t>
                      </a:r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году </a:t>
                      </a:r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(по данным поселений)</a:t>
                      </a:r>
                    </a:p>
                  </a:txBody>
                  <a:tcPr marL="4471" marR="4471" marT="447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7344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Бюджетные и автономные учреждения</a:t>
                      </a:r>
                    </a:p>
                  </a:txBody>
                  <a:tcPr marL="4471" marR="4471" marT="447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Казенные учреждения</a:t>
                      </a:r>
                    </a:p>
                  </a:txBody>
                  <a:tcPr marL="4471" marR="4471" marT="447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</a:t>
                      </a:r>
                    </a:p>
                  </a:txBody>
                  <a:tcPr marL="4471" marR="4471" marT="447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Бюджетные и автономные учреждения</a:t>
                      </a:r>
                    </a:p>
                  </a:txBody>
                  <a:tcPr marL="4471" marR="4471" marT="447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Казенные учреждения</a:t>
                      </a:r>
                    </a:p>
                  </a:txBody>
                  <a:tcPr marL="4471" marR="4471" marT="447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</a:t>
                      </a:r>
                    </a:p>
                  </a:txBody>
                  <a:tcPr marL="4471" marR="4471" marT="447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694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4471" marR="4471" marT="447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Бершетское</a:t>
                      </a:r>
                    </a:p>
                  </a:txBody>
                  <a:tcPr marL="4471" marR="4471" marT="447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</a:t>
                      </a:r>
                    </a:p>
                  </a:txBody>
                  <a:tcPr marL="4471" marR="4471" marT="447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471" marR="4471" marT="447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</a:t>
                      </a:r>
                    </a:p>
                  </a:txBody>
                  <a:tcPr marL="4471" marR="4471" marT="447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4471" marR="4471" marT="447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471" marR="4471" marT="447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4471" marR="4471" marT="447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19694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4471" marR="4471" marT="447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Гамовское</a:t>
                      </a:r>
                    </a:p>
                  </a:txBody>
                  <a:tcPr marL="4471" marR="4471" marT="447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</a:t>
                      </a:r>
                    </a:p>
                  </a:txBody>
                  <a:tcPr marL="4471" marR="4471" marT="447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471" marR="4471" marT="447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</a:t>
                      </a:r>
                    </a:p>
                  </a:txBody>
                  <a:tcPr marL="4471" marR="4471" marT="447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4471" marR="4471" marT="447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471" marR="4471" marT="447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4471" marR="4471" marT="447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273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</a:t>
                      </a:r>
                    </a:p>
                  </a:txBody>
                  <a:tcPr marL="4471" marR="4471" marT="447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Двуреченское</a:t>
                      </a:r>
                    </a:p>
                  </a:txBody>
                  <a:tcPr marL="4471" marR="4471" marT="447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</a:t>
                      </a:r>
                    </a:p>
                  </a:txBody>
                  <a:tcPr marL="4471" marR="4471" marT="447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4471" marR="4471" marT="447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</a:t>
                      </a:r>
                    </a:p>
                  </a:txBody>
                  <a:tcPr marL="4471" marR="4471" marT="447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4471" marR="4471" marT="447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4471" marR="4471" marT="447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4471" marR="4471" marT="447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114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</a:t>
                      </a:r>
                    </a:p>
                  </a:txBody>
                  <a:tcPr marL="4471" marR="4471" marT="447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Заболотское</a:t>
                      </a:r>
                    </a:p>
                  </a:txBody>
                  <a:tcPr marL="4471" marR="4471" marT="447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4471" marR="4471" marT="447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471" marR="4471" marT="447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4471" marR="4471" marT="447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4471" marR="4471" marT="447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471" marR="4471" marT="447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4471" marR="4471" marT="447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1583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</a:t>
                      </a:r>
                    </a:p>
                  </a:txBody>
                  <a:tcPr marL="4471" marR="4471" marT="447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Кондратовское</a:t>
                      </a:r>
                    </a:p>
                  </a:txBody>
                  <a:tcPr marL="4471" marR="4471" marT="447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</a:t>
                      </a:r>
                    </a:p>
                  </a:txBody>
                  <a:tcPr marL="4471" marR="4471" marT="447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4471" marR="4471" marT="447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</a:t>
                      </a:r>
                    </a:p>
                  </a:txBody>
                  <a:tcPr marL="4471" marR="4471" marT="447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4471" marR="4471" marT="447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4471" marR="4471" marT="447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4471" marR="4471" marT="447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956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</a:t>
                      </a:r>
                    </a:p>
                  </a:txBody>
                  <a:tcPr marL="4471" marR="4471" marT="447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Кукуштанское</a:t>
                      </a:r>
                    </a:p>
                  </a:txBody>
                  <a:tcPr marL="4471" marR="4471" marT="447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4471" marR="4471" marT="447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4471" marR="4471" marT="447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</a:t>
                      </a:r>
                    </a:p>
                  </a:txBody>
                  <a:tcPr marL="4471" marR="4471" marT="447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4471" marR="4471" marT="447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4471" marR="4471" marT="447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</a:t>
                      </a:r>
                    </a:p>
                  </a:txBody>
                  <a:tcPr marL="4471" marR="4471" marT="447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273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</a:t>
                      </a:r>
                    </a:p>
                  </a:txBody>
                  <a:tcPr marL="4471" marR="4471" marT="447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Култаевское</a:t>
                      </a:r>
                    </a:p>
                  </a:txBody>
                  <a:tcPr marL="4471" marR="4471" marT="447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</a:t>
                      </a:r>
                    </a:p>
                  </a:txBody>
                  <a:tcPr marL="4471" marR="4471" marT="447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4471" marR="4471" marT="447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</a:t>
                      </a:r>
                    </a:p>
                  </a:txBody>
                  <a:tcPr marL="4471" marR="4471" marT="447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4471" marR="4471" marT="447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4471" marR="4471" marT="447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</a:t>
                      </a:r>
                    </a:p>
                  </a:txBody>
                  <a:tcPr marL="4471" marR="4471" marT="447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535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</a:t>
                      </a:r>
                    </a:p>
                  </a:txBody>
                  <a:tcPr marL="4471" marR="4471" marT="447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Лобановское</a:t>
                      </a:r>
                    </a:p>
                  </a:txBody>
                  <a:tcPr marL="4471" marR="4471" marT="447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4471" marR="4471" marT="447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471" marR="4471" marT="447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4471" marR="4471" marT="447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4471" marR="4471" marT="447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471" marR="4471" marT="447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4471" marR="4471" marT="447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20860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</a:t>
                      </a:r>
                    </a:p>
                  </a:txBody>
                  <a:tcPr marL="4471" marR="4471" marT="447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Пальниковское</a:t>
                      </a:r>
                    </a:p>
                  </a:txBody>
                  <a:tcPr marL="4471" marR="4471" marT="447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4471" marR="4471" marT="447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471" marR="4471" marT="447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4471" marR="4471" marT="447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4471" marR="4471" marT="447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471" marR="4471" marT="447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4471" marR="4471" marT="447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20680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</a:t>
                      </a:r>
                    </a:p>
                  </a:txBody>
                  <a:tcPr marL="4471" marR="4471" marT="447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Платошинское</a:t>
                      </a:r>
                    </a:p>
                  </a:txBody>
                  <a:tcPr marL="4471" marR="4471" marT="447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4471" marR="4471" marT="447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471" marR="4471" marT="447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4471" marR="4471" marT="447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4471" marR="4471" marT="447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471" marR="4471" marT="447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4471" marR="4471" marT="447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499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</a:t>
                      </a:r>
                    </a:p>
                  </a:txBody>
                  <a:tcPr marL="4471" marR="4471" marT="447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Савинское</a:t>
                      </a:r>
                    </a:p>
                  </a:txBody>
                  <a:tcPr marL="4471" marR="4471" marT="447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4471" marR="4471" marT="447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4471" marR="4471" marT="447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</a:t>
                      </a:r>
                    </a:p>
                  </a:txBody>
                  <a:tcPr marL="4471" marR="4471" marT="447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4471" marR="4471" marT="447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4471" marR="4471" marT="447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4471" marR="4471" marT="447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431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</a:t>
                      </a:r>
                    </a:p>
                  </a:txBody>
                  <a:tcPr marL="4471" marR="4471" marT="447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Сылвенское</a:t>
                      </a:r>
                    </a:p>
                  </a:txBody>
                  <a:tcPr marL="4471" marR="4471" marT="447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</a:t>
                      </a:r>
                    </a:p>
                  </a:txBody>
                  <a:tcPr marL="4471" marR="4471" marT="447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471" marR="4471" marT="447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</a:t>
                      </a:r>
                    </a:p>
                  </a:txBody>
                  <a:tcPr marL="4471" marR="4471" marT="447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4471" marR="4471" marT="447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4471" marR="4471" marT="447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A969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4471" marR="4471" marT="447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338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</a:t>
                      </a:r>
                    </a:p>
                  </a:txBody>
                  <a:tcPr marL="4471" marR="4471" marT="447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Усть-Качкинское</a:t>
                      </a:r>
                    </a:p>
                  </a:txBody>
                  <a:tcPr marL="4471" marR="4471" marT="447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4471" marR="4471" marT="447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471" marR="4471" marT="447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4471" marR="4471" marT="447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4471" marR="4471" marT="447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A969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471" marR="4471" marT="447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A969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4471" marR="4471" marT="447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A9694"/>
                    </a:solidFill>
                  </a:tcPr>
                </a:tc>
              </a:tr>
              <a:tr h="19114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</a:t>
                      </a:r>
                    </a:p>
                  </a:txBody>
                  <a:tcPr marL="4471" marR="4471" marT="447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Фроловское</a:t>
                      </a:r>
                    </a:p>
                  </a:txBody>
                  <a:tcPr marL="4471" marR="4471" marT="447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4471" marR="4471" marT="447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471" marR="4471" marT="447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4471" marR="4471" marT="447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4471" marR="4471" marT="447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471" marR="4471" marT="447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4471" marR="4471" marT="447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694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</a:t>
                      </a:r>
                    </a:p>
                  </a:txBody>
                  <a:tcPr marL="4471" marR="4471" marT="447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Хохловское</a:t>
                      </a:r>
                    </a:p>
                  </a:txBody>
                  <a:tcPr marL="4471" marR="4471" marT="447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4471" marR="4471" marT="447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4471" marR="4471" marT="447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</a:t>
                      </a:r>
                    </a:p>
                  </a:txBody>
                  <a:tcPr marL="4471" marR="4471" marT="447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4471" marR="4471" marT="447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4471" marR="4471" marT="447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4471" marR="4471" marT="447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19114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16</a:t>
                      </a:r>
                    </a:p>
                  </a:txBody>
                  <a:tcPr marL="4471" marR="4471" marT="447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Юговское</a:t>
                      </a:r>
                    </a:p>
                  </a:txBody>
                  <a:tcPr marL="4471" marR="4471" marT="447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4471" marR="4471" marT="447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4471" marR="4471" marT="447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</a:t>
                      </a:r>
                    </a:p>
                  </a:txBody>
                  <a:tcPr marL="4471" marR="4471" marT="447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4471" marR="4471" marT="447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4471" marR="4471" marT="447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4471" marR="4471" marT="447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114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17</a:t>
                      </a:r>
                    </a:p>
                  </a:txBody>
                  <a:tcPr marL="4471" marR="4471" marT="447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Юго-Камское</a:t>
                      </a:r>
                    </a:p>
                  </a:txBody>
                  <a:tcPr marL="4471" marR="4471" marT="447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</a:t>
                      </a:r>
                    </a:p>
                  </a:txBody>
                  <a:tcPr marL="4471" marR="4471" marT="447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4471" marR="4471" marT="447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</a:t>
                      </a:r>
                    </a:p>
                  </a:txBody>
                  <a:tcPr marL="4471" marR="4471" marT="447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4471" marR="4471" marT="447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4471" marR="4471" marT="447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</a:t>
                      </a:r>
                    </a:p>
                  </a:txBody>
                  <a:tcPr marL="4471" marR="4471" marT="447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373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471" marR="4471" marT="447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Итого </a:t>
                      </a:r>
                    </a:p>
                  </a:txBody>
                  <a:tcPr marL="4471" marR="4471" marT="447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41</a:t>
                      </a:r>
                    </a:p>
                  </a:txBody>
                  <a:tcPr marL="4471" marR="4471" marT="447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</a:t>
                      </a:r>
                    </a:p>
                  </a:txBody>
                  <a:tcPr marL="4471" marR="4471" marT="447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50</a:t>
                      </a:r>
                    </a:p>
                  </a:txBody>
                  <a:tcPr marL="4471" marR="4471" marT="447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22</a:t>
                      </a:r>
                    </a:p>
                  </a:txBody>
                  <a:tcPr marL="4471" marR="4471" marT="447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</a:t>
                      </a:r>
                    </a:p>
                  </a:txBody>
                  <a:tcPr marL="4471" marR="4471" marT="447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32</a:t>
                      </a:r>
                    </a:p>
                  </a:txBody>
                  <a:tcPr marL="4471" marR="4471" marT="447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97617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323528" y="188640"/>
            <a:ext cx="8567737" cy="792088"/>
          </a:xfrm>
        </p:spPr>
        <p:txBody>
          <a:bodyPr>
            <a:normAutofit fontScale="90000"/>
          </a:bodyPr>
          <a:lstStyle/>
          <a:p>
            <a:pPr marL="0" indent="0" algn="ctr">
              <a:buNone/>
            </a:pPr>
            <a:r>
              <a:rPr lang="ru-RU" sz="2000" b="1" dirty="0">
                <a:effectLst/>
                <a:latin typeface="+mn-lt"/>
              </a:rPr>
              <a:t>Информация о фактически начисленной заработной плате отдельных категорий работников бюджетной сферы, заработная плата которых повышается в соответствии с указами Президента </a:t>
            </a:r>
            <a:r>
              <a:rPr lang="ru-RU" sz="2000" b="1" dirty="0" smtClean="0">
                <a:effectLst/>
                <a:latin typeface="+mn-lt"/>
              </a:rPr>
              <a:t>Российской</a:t>
            </a:r>
            <a:endParaRPr lang="ru-RU" sz="1600" dirty="0">
              <a:effectLst/>
              <a:latin typeface="+mn-lt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2753891"/>
              </p:ext>
            </p:extLst>
          </p:nvPr>
        </p:nvGraphicFramePr>
        <p:xfrm>
          <a:off x="251520" y="1052739"/>
          <a:ext cx="8496943" cy="5397315"/>
        </p:xfrm>
        <a:graphic>
          <a:graphicData uri="http://schemas.openxmlformats.org/drawingml/2006/table">
            <a:tbl>
              <a:tblPr/>
              <a:tblGrid>
                <a:gridCol w="593456"/>
                <a:gridCol w="1854553"/>
                <a:gridCol w="2016487"/>
                <a:gridCol w="2016224"/>
                <a:gridCol w="2016223"/>
              </a:tblGrid>
              <a:tr h="50320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№</a:t>
                      </a:r>
                    </a:p>
                  </a:txBody>
                  <a:tcPr marL="5511" marR="5511" marT="551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поселения</a:t>
                      </a:r>
                    </a:p>
                  </a:txBody>
                  <a:tcPr marL="5511" marR="5511" marT="551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</a:t>
                      </a: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показатель, руб.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511" marR="5511" marT="551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Факт за 9 мес.2018 </a:t>
                      </a: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г., руб.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511" marR="5511" marT="551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 </a:t>
                      </a: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исполнения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511" marR="5511" marT="551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729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5511" marR="5511" marT="551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Бершетское </a:t>
                      </a:r>
                    </a:p>
                  </a:txBody>
                  <a:tcPr marL="5511" marR="5511" marT="551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32 076,60</a:t>
                      </a:r>
                    </a:p>
                  </a:txBody>
                  <a:tcPr marL="5511" marR="5511" marT="551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32 671,44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101,85</a:t>
                      </a:r>
                    </a:p>
                  </a:txBody>
                  <a:tcPr marL="5511" marR="5511" marT="551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851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5511" marR="5511" marT="551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Гамовское </a:t>
                      </a:r>
                    </a:p>
                  </a:txBody>
                  <a:tcPr marL="5511" marR="5511" marT="551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32 076,60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511" marR="5511" marT="551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32 750,26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102,10</a:t>
                      </a:r>
                    </a:p>
                  </a:txBody>
                  <a:tcPr marL="5511" marR="5511" marT="551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913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</a:t>
                      </a:r>
                    </a:p>
                  </a:txBody>
                  <a:tcPr marL="5511" marR="5511" marT="551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Двуреченское</a:t>
                      </a: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</a:p>
                  </a:txBody>
                  <a:tcPr marL="5511" marR="5511" marT="551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A969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32 076,60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511" marR="5511" marT="551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30 140,24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93,96</a:t>
                      </a:r>
                    </a:p>
                  </a:txBody>
                  <a:tcPr marL="5511" marR="5511" marT="551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A9694"/>
                    </a:solidFill>
                  </a:tcPr>
                </a:tc>
              </a:tr>
              <a:tr h="27729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</a:t>
                      </a:r>
                    </a:p>
                  </a:txBody>
                  <a:tcPr marL="5511" marR="5511" marT="551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Заболотское</a:t>
                      </a: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</a:p>
                  </a:txBody>
                  <a:tcPr marL="5511" marR="5511" marT="551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32 076,60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511" marR="5511" marT="551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31 222,22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97,34</a:t>
                      </a:r>
                    </a:p>
                  </a:txBody>
                  <a:tcPr marL="5511" marR="5511" marT="551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25851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</a:t>
                      </a:r>
                    </a:p>
                  </a:txBody>
                  <a:tcPr marL="5511" marR="5511" marT="551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Кондратовское</a:t>
                      </a: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</a:p>
                  </a:txBody>
                  <a:tcPr marL="5511" marR="5511" marT="551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32 076,60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511" marR="5511" marT="551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32 644,03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101,77</a:t>
                      </a:r>
                    </a:p>
                  </a:txBody>
                  <a:tcPr marL="5511" marR="5511" marT="551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097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</a:t>
                      </a:r>
                    </a:p>
                  </a:txBody>
                  <a:tcPr marL="5511" marR="5511" marT="551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Кукуштанское </a:t>
                      </a:r>
                    </a:p>
                  </a:txBody>
                  <a:tcPr marL="5511" marR="5511" marT="551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A969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32 076,60 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511" marR="5511" marT="551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31 034,28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A969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96,75</a:t>
                      </a:r>
                    </a:p>
                  </a:txBody>
                  <a:tcPr marL="5511" marR="5511" marT="551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A9694"/>
                    </a:solidFill>
                  </a:tcPr>
                </a:tc>
              </a:tr>
              <a:tr h="26097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</a:t>
                      </a:r>
                    </a:p>
                  </a:txBody>
                  <a:tcPr marL="5511" marR="5511" marT="551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Култаевское </a:t>
                      </a:r>
                    </a:p>
                  </a:txBody>
                  <a:tcPr marL="5511" marR="5511" marT="551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32 076,60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511" marR="5511" marT="551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31 563,61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98,40</a:t>
                      </a:r>
                    </a:p>
                  </a:txBody>
                  <a:tcPr marL="5511" marR="5511" marT="551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851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</a:t>
                      </a:r>
                    </a:p>
                  </a:txBody>
                  <a:tcPr marL="5511" marR="5511" marT="551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Лобановское </a:t>
                      </a:r>
                    </a:p>
                  </a:txBody>
                  <a:tcPr marL="5511" marR="5511" marT="551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32 076,60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511" marR="5511" marT="551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32 235,48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100,50</a:t>
                      </a:r>
                    </a:p>
                  </a:txBody>
                  <a:tcPr marL="5511" marR="5511" marT="551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27729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</a:t>
                      </a:r>
                    </a:p>
                  </a:txBody>
                  <a:tcPr marL="5511" marR="5511" marT="551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Пальниковское </a:t>
                      </a:r>
                    </a:p>
                  </a:txBody>
                  <a:tcPr marL="5511" marR="5511" marT="551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32 076,60 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511" marR="5511" marT="551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31 328,28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97,67</a:t>
                      </a:r>
                    </a:p>
                  </a:txBody>
                  <a:tcPr marL="5511" marR="5511" marT="551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28544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</a:t>
                      </a:r>
                    </a:p>
                  </a:txBody>
                  <a:tcPr marL="5511" marR="5511" marT="551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Платошинское </a:t>
                      </a:r>
                    </a:p>
                  </a:txBody>
                  <a:tcPr marL="5511" marR="5511" marT="551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32 076,60 </a:t>
                      </a:r>
                    </a:p>
                  </a:txBody>
                  <a:tcPr marL="5511" marR="5511" marT="551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31 292,37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97,56</a:t>
                      </a:r>
                    </a:p>
                  </a:txBody>
                  <a:tcPr marL="5511" marR="5511" marT="551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26097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</a:t>
                      </a:r>
                    </a:p>
                  </a:txBody>
                  <a:tcPr marL="5511" marR="5511" marT="551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Савинское </a:t>
                      </a:r>
                    </a:p>
                  </a:txBody>
                  <a:tcPr marL="5511" marR="5511" marT="551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32 076,60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511" marR="5511" marT="551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33 440,86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104,25</a:t>
                      </a:r>
                    </a:p>
                  </a:txBody>
                  <a:tcPr marL="5511" marR="5511" marT="551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544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</a:t>
                      </a:r>
                    </a:p>
                  </a:txBody>
                  <a:tcPr marL="5511" marR="5511" marT="551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Сылвенское </a:t>
                      </a:r>
                    </a:p>
                  </a:txBody>
                  <a:tcPr marL="5511" marR="5511" marT="551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32 076,60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511" marR="5511" marT="551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33 159,61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103,38</a:t>
                      </a:r>
                    </a:p>
                  </a:txBody>
                  <a:tcPr marL="5511" marR="5511" marT="551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913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</a:t>
                      </a:r>
                    </a:p>
                  </a:txBody>
                  <a:tcPr marL="5511" marR="5511" marT="551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Усть-Качкинское </a:t>
                      </a:r>
                    </a:p>
                  </a:txBody>
                  <a:tcPr marL="5511" marR="5511" marT="551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A969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32 076,60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511" marR="5511" marT="551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30 913,98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A969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96,38</a:t>
                      </a:r>
                    </a:p>
                  </a:txBody>
                  <a:tcPr marL="5511" marR="5511" marT="551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A9694"/>
                    </a:solidFill>
                  </a:tcPr>
                </a:tc>
              </a:tr>
              <a:tr h="27729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</a:t>
                      </a:r>
                    </a:p>
                  </a:txBody>
                  <a:tcPr marL="5511" marR="5511" marT="551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Фроловское </a:t>
                      </a:r>
                    </a:p>
                  </a:txBody>
                  <a:tcPr marL="5511" marR="5511" marT="551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A969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32 076,60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511" marR="5511" marT="551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30 973,54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A969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96,56</a:t>
                      </a:r>
                    </a:p>
                  </a:txBody>
                  <a:tcPr marL="5511" marR="5511" marT="551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A9694"/>
                    </a:solidFill>
                  </a:tcPr>
                </a:tc>
              </a:tr>
              <a:tr h="31806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</a:t>
                      </a:r>
                    </a:p>
                  </a:txBody>
                  <a:tcPr marL="5511" marR="5511" marT="551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Хохловское </a:t>
                      </a:r>
                    </a:p>
                  </a:txBody>
                  <a:tcPr marL="5511" marR="5511" marT="551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32 076,60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511" marR="5511" marT="551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32 074,07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99,99</a:t>
                      </a:r>
                    </a:p>
                  </a:txBody>
                  <a:tcPr marL="5511" marR="5511" marT="551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27729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16</a:t>
                      </a:r>
                    </a:p>
                  </a:txBody>
                  <a:tcPr marL="5511" marR="5511" marT="551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Юговское </a:t>
                      </a:r>
                    </a:p>
                  </a:txBody>
                  <a:tcPr marL="5511" marR="5511" marT="551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32 076,60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511" marR="5511" marT="551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33 129,16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103,28</a:t>
                      </a:r>
                    </a:p>
                  </a:txBody>
                  <a:tcPr marL="5511" marR="5511" marT="551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097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17</a:t>
                      </a:r>
                    </a:p>
                  </a:txBody>
                  <a:tcPr marL="5511" marR="5511" marT="551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Юго-Камское</a:t>
                      </a:r>
                    </a:p>
                  </a:txBody>
                  <a:tcPr marL="5511" marR="5511" marT="551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32 076,60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511" marR="5511" marT="551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31 400,46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97,89</a:t>
                      </a:r>
                    </a:p>
                  </a:txBody>
                  <a:tcPr marL="5511" marR="5511" marT="551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260979">
                <a:tc>
                  <a:txBody>
                    <a:bodyPr/>
                    <a:lstStyle/>
                    <a:p>
                      <a:pPr algn="ctr" fontAlgn="ctr"/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511" marR="5511" marT="551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 среднем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511" marR="5511" marT="551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32 076,6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511" marR="5511" marT="551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32 081,1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100,01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511" marR="5511" marT="551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235071" y="6450055"/>
            <a:ext cx="72007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dirty="0" smtClean="0">
                <a:solidFill>
                  <a:srgbClr val="FF0000"/>
                </a:solidFill>
              </a:rPr>
              <a:t>Целевой показатель на 2019 год – 32 172,54 руб.</a:t>
            </a:r>
            <a:endParaRPr lang="ru-RU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2263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936104"/>
          </a:xfrm>
        </p:spPr>
        <p:txBody>
          <a:bodyPr>
            <a:normAutofit fontScale="90000"/>
          </a:bodyPr>
          <a:lstStyle/>
          <a:p>
            <a:r>
              <a:rPr lang="ru-RU" sz="2800" b="1" dirty="0" smtClean="0"/>
              <a:t>Условия предоставления дотации </a:t>
            </a:r>
            <a:br>
              <a:rPr lang="ru-RU" sz="2800" b="1" dirty="0" smtClean="0"/>
            </a:br>
            <a:r>
              <a:rPr lang="ru-RU" sz="2800" b="1" dirty="0" smtClean="0"/>
              <a:t>из РФФПП в 2019 году</a:t>
            </a:r>
            <a:endParaRPr lang="ru-RU" sz="28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112568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sz="3400" b="1" dirty="0" smtClean="0"/>
              <a:t>Заключение соглашений об условиях предоставления дотации на выравнивание бюджетной обеспеченности:</a:t>
            </a:r>
          </a:p>
          <a:p>
            <a:pPr marL="0" indent="0">
              <a:buNone/>
            </a:pPr>
            <a:endParaRPr lang="ru-RU" sz="3400" b="1" dirty="0" smtClean="0"/>
          </a:p>
          <a:p>
            <a:pPr>
              <a:spcAft>
                <a:spcPts val="600"/>
              </a:spcAft>
            </a:pPr>
            <a:r>
              <a:rPr lang="ru-RU" dirty="0" smtClean="0"/>
              <a:t>Соблюдение требований бюджетного законодательства РФ;</a:t>
            </a:r>
          </a:p>
          <a:p>
            <a:pPr>
              <a:spcAft>
                <a:spcPts val="600"/>
              </a:spcAft>
            </a:pPr>
            <a:r>
              <a:rPr lang="ru-RU" dirty="0" smtClean="0"/>
              <a:t>отсутствие </a:t>
            </a:r>
            <a:r>
              <a:rPr lang="ru-RU" dirty="0"/>
              <a:t>просроченной кредиторской </a:t>
            </a:r>
            <a:r>
              <a:rPr lang="ru-RU" dirty="0" smtClean="0"/>
              <a:t>задолженности, в </a:t>
            </a:r>
            <a:r>
              <a:rPr lang="ru-RU" dirty="0" err="1" smtClean="0"/>
              <a:t>т.ч</a:t>
            </a:r>
            <a:r>
              <a:rPr lang="ru-RU" dirty="0" smtClean="0"/>
              <a:t>. отсутствие </a:t>
            </a:r>
            <a:r>
              <a:rPr lang="ru-RU" dirty="0"/>
              <a:t>задолженности в бюджеты различных уровней и внебюджетные фонды муниципальных </a:t>
            </a:r>
            <a:r>
              <a:rPr lang="ru-RU" dirty="0" smtClean="0"/>
              <a:t>учреждений;</a:t>
            </a:r>
          </a:p>
          <a:p>
            <a:pPr>
              <a:spcAft>
                <a:spcPts val="600"/>
              </a:spcAft>
            </a:pPr>
            <a:r>
              <a:rPr lang="ru-RU" dirty="0"/>
              <a:t>обеспечить увеличение объема поступлений </a:t>
            </a:r>
            <a:r>
              <a:rPr lang="ru-RU" dirty="0" smtClean="0"/>
              <a:t>налоговых;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и неналоговых доходов в бюджет </a:t>
            </a:r>
            <a:r>
              <a:rPr lang="ru-RU" dirty="0" smtClean="0"/>
              <a:t>Муниципалитета</a:t>
            </a:r>
          </a:p>
          <a:p>
            <a:pPr>
              <a:spcAft>
                <a:spcPts val="600"/>
              </a:spcAft>
            </a:pPr>
            <a:r>
              <a:rPr lang="ru-RU" dirty="0"/>
              <a:t>обеспечить проведение оценки эффективности налоговых льгот (пониженных ставок по налогам</a:t>
            </a:r>
            <a:r>
              <a:rPr lang="ru-RU" dirty="0" smtClean="0"/>
              <a:t>);</a:t>
            </a:r>
          </a:p>
          <a:p>
            <a:pPr>
              <a:spcAft>
                <a:spcPts val="600"/>
              </a:spcAft>
            </a:pPr>
            <a:r>
              <a:rPr lang="ru-RU" dirty="0"/>
              <a:t>достижение целевых показателей по повышению оплаты труда работников бюджетной сферы, в соответствии с указами Президента </a:t>
            </a:r>
            <a:r>
              <a:rPr lang="ru-RU" dirty="0" smtClean="0"/>
              <a:t>РФ;</a:t>
            </a:r>
          </a:p>
          <a:p>
            <a:pPr>
              <a:spcAft>
                <a:spcPts val="600"/>
              </a:spcAft>
            </a:pPr>
            <a:r>
              <a:rPr lang="ru-RU" dirty="0" smtClean="0"/>
              <a:t>оптимизация сети муниципальных учреждений;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EEB020D-EA51-44CE-A2B1-50ED07A6642E}" type="slidenum">
              <a:rPr lang="ru-RU" smtClean="0"/>
              <a:pPr>
                <a:defRPr/>
              </a:pPr>
              <a:t>9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74032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289</TotalTime>
  <Words>904</Words>
  <Application>Microsoft Office PowerPoint</Application>
  <PresentationFormat>Экран (4:3)</PresentationFormat>
  <Paragraphs>363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Об отдельных вопросах формирования бюджетов сельских поселений Пермского муниципального района  на 2019-2021 годы</vt:lpstr>
      <vt:lpstr>Выравнивание бюджетной обеспеченности поселений </vt:lpstr>
      <vt:lpstr>Принцип распределения фондов финансовой поддержки поселений </vt:lpstr>
      <vt:lpstr>Меры ответственности поселений, являющихся получателями дотации, за неисполнение условий соглашения </vt:lpstr>
      <vt:lpstr>Районный фонд финансовой поддержки поселений Пермского муниципального района в условиях действующей схемы выравнивания</vt:lpstr>
      <vt:lpstr>Районный фонд финансовой поддержки поселений Пермского муниципального района в условиях предлагаемой схемы выравнивания</vt:lpstr>
      <vt:lpstr>Выполнение мероприятий по оптимизации расходов бюджетов поселений</vt:lpstr>
      <vt:lpstr>Информация о фактически начисленной заработной плате отдельных категорий работников бюджетной сферы, заработная плата которых повышается в соответствии с указами Президента Российской</vt:lpstr>
      <vt:lpstr>Условия предоставления дотации  из РФФПП в 2019 году</vt:lpstr>
      <vt:lpstr>Условия предоставления дотации  из РФФПП в 2019 году</vt:lpstr>
      <vt:lpstr>Условия предоставления дотации  из РФФПП в 2019 году</vt:lpstr>
      <vt:lpstr>Осуществление полномочий по внутреннему муниципальному финансовому контролю  (ст. 269.2 БК РФ)</vt:lpstr>
      <vt:lpstr>Осуществление полномочий по внутреннему муниципальному финансовому контролю  (ст. 269.2 БК РФ)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Изменение межбюджетных отношений при формировании бюджета Пермского муниципального района  на 2019-2021 годы</dc:title>
  <dc:creator>feu21-01</dc:creator>
  <cp:lastModifiedBy>feu16-01</cp:lastModifiedBy>
  <cp:revision>37</cp:revision>
  <cp:lastPrinted>2018-11-01T13:33:46Z</cp:lastPrinted>
  <dcterms:created xsi:type="dcterms:W3CDTF">2018-10-23T05:28:26Z</dcterms:created>
  <dcterms:modified xsi:type="dcterms:W3CDTF">2018-11-06T05:19:18Z</dcterms:modified>
</cp:coreProperties>
</file>