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96" r:id="rId2"/>
    <p:sldId id="273" r:id="rId3"/>
    <p:sldId id="272" r:id="rId4"/>
    <p:sldId id="293" r:id="rId5"/>
    <p:sldId id="289" r:id="rId6"/>
    <p:sldId id="266" r:id="rId7"/>
    <p:sldId id="267" r:id="rId8"/>
    <p:sldId id="268" r:id="rId9"/>
    <p:sldId id="269" r:id="rId10"/>
    <p:sldId id="270" r:id="rId11"/>
    <p:sldId id="271" r:id="rId12"/>
    <p:sldId id="302" r:id="rId13"/>
    <p:sldId id="303" r:id="rId14"/>
    <p:sldId id="291" r:id="rId15"/>
    <p:sldId id="292" r:id="rId16"/>
    <p:sldId id="297" r:id="rId17"/>
    <p:sldId id="300" r:id="rId18"/>
    <p:sldId id="299" r:id="rId19"/>
    <p:sldId id="301" r:id="rId20"/>
    <p:sldId id="298" r:id="rId21"/>
    <p:sldId id="295" r:id="rId22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&#1072;&#1085;&#1072;&#1083;&#1080;&#1079;%20&#1087;&#1086;%20&#1087;&#1086;&#1089;&#1077;&#1083;&#1077;&#1085;&#1080;&#1103;&#1084;%20&#1079;&#1072;%202016.xls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&#1072;&#1085;&#1072;&#1083;&#1080;&#1079;%20&#1087;&#1086;%20&#1087;&#1086;&#1089;&#1077;&#1083;&#1077;&#1085;&#1080;&#1103;&#1084;%20&#1079;&#1072;%202016.xls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&#1072;&#1085;&#1072;&#1083;&#1080;&#1079;%20&#1087;&#1086;%20&#1087;&#1086;&#1089;&#1077;&#1083;&#1077;&#1085;&#1080;&#1103;&#1084;%20&#1079;&#1072;%202016.xls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D:\&#1072;&#1085;&#1072;&#1083;&#1080;&#1079;%20&#1087;&#1086;%20&#1087;&#1086;&#1089;&#1077;&#1083;&#1077;&#1085;&#1080;&#1103;&#1084;%20&#1079;&#1072;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7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8.xlsx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9.xlsx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Исполнение по доходам бюджетов поселений 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по состоянию на 01.01.2017 года</a:t>
            </a:r>
          </a:p>
        </c:rich>
      </c:tx>
      <c:layout>
        <c:manualLayout>
          <c:xMode val="edge"/>
          <c:yMode val="edge"/>
          <c:x val="0.21158233025689357"/>
          <c:y val="3.130056805282504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7552297056599443E-2"/>
          <c:y val="0.14094674867043758"/>
          <c:w val="0.92623993839394192"/>
          <c:h val="0.65174461291740526"/>
        </c:manualLayout>
      </c:layout>
      <c:barChart>
        <c:barDir val="col"/>
        <c:grouping val="clustered"/>
        <c:varyColors val="0"/>
        <c:ser>
          <c:idx val="0"/>
          <c:order val="0"/>
          <c:tx>
            <c:v>Сельские поселения</c:v>
          </c:tx>
          <c:spPr>
            <a:solidFill>
              <a:schemeClr val="accent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-1.5062679575383062E-7"/>
                  <c:y val="8.07702003351275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4259838754015145E-3"/>
                  <c:y val="9.551284902946453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9.29296973471536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4913559047587122E-3"/>
                  <c:y val="9.42034788024378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5.67313092413666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1484305510936862E-4"/>
                  <c:y val="9.312141113365196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5.27985994108814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4.0047736936813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4.9461884949970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4259770401305997E-3"/>
                  <c:y val="5.934308702678540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4.3510056221451512E-3"/>
                  <c:y val="5.51329388911131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8.4049752030637492E-5"/>
                  <c:y val="2.76391298545308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0"/>
                  <c:y val="7.46533801918827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1.5062679575383062E-7"/>
                  <c:y val="3.24317511158562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1.5062679575383062E-7"/>
                  <c:y val="-2.7329210967273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1.3112062570370957E-3"/>
                  <c:y val="-4.92044426650062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3953253540713488E-3"/>
                  <c:y val="-6.14812424223395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-1.3877324451845685E-3"/>
                  <c:y val="-4.2740031404371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1.2948527146023671E-4"/>
                  <c:y val="3.88725828490023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0"/>
                  <c:y val="4.054106489064855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600" b="1" i="0" u="none" strike="noStrike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'Табл. 1'!$B$7:$B$23</c:f>
              <c:strCache>
                <c:ptCount val="17"/>
                <c:pt idx="0">
                  <c:v>Фроловское</c:v>
                </c:pt>
                <c:pt idx="1">
                  <c:v>Хохловское</c:v>
                </c:pt>
                <c:pt idx="2">
                  <c:v>Кукуштанское</c:v>
                </c:pt>
                <c:pt idx="3">
                  <c:v>Юговское</c:v>
                </c:pt>
                <c:pt idx="4">
                  <c:v>Лобановское</c:v>
                </c:pt>
                <c:pt idx="5">
                  <c:v>Савинское</c:v>
                </c:pt>
                <c:pt idx="6">
                  <c:v>Пальниковское</c:v>
                </c:pt>
                <c:pt idx="7">
                  <c:v>Усть-Качкинское</c:v>
                </c:pt>
                <c:pt idx="8">
                  <c:v>Кондратовское</c:v>
                </c:pt>
                <c:pt idx="9">
                  <c:v>Гамовское</c:v>
                </c:pt>
                <c:pt idx="10">
                  <c:v>Сылвенское</c:v>
                </c:pt>
                <c:pt idx="11">
                  <c:v>Бершетское</c:v>
                </c:pt>
                <c:pt idx="12">
                  <c:v>Юго-Камское</c:v>
                </c:pt>
                <c:pt idx="13">
                  <c:v>Заболотское</c:v>
                </c:pt>
                <c:pt idx="14">
                  <c:v>Платошинское</c:v>
                </c:pt>
                <c:pt idx="15">
                  <c:v>Култаевское</c:v>
                </c:pt>
                <c:pt idx="16">
                  <c:v>Двуреченское</c:v>
                </c:pt>
              </c:strCache>
            </c:strRef>
          </c:cat>
          <c:val>
            <c:numRef>
              <c:f>'Табл. 1'!$I$7:$I$23</c:f>
              <c:numCache>
                <c:formatCode>#,##0.00</c:formatCode>
                <c:ptCount val="17"/>
                <c:pt idx="0">
                  <c:v>108.48202793862146</c:v>
                </c:pt>
                <c:pt idx="1">
                  <c:v>108.04935370152762</c:v>
                </c:pt>
                <c:pt idx="2">
                  <c:v>105.3031681817654</c:v>
                </c:pt>
                <c:pt idx="3">
                  <c:v>104.7655486042699</c:v>
                </c:pt>
                <c:pt idx="4">
                  <c:v>103.12264643246661</c:v>
                </c:pt>
                <c:pt idx="5">
                  <c:v>102.63166032107571</c:v>
                </c:pt>
                <c:pt idx="6">
                  <c:v>102.3691333267585</c:v>
                </c:pt>
                <c:pt idx="7">
                  <c:v>102.36567934260626</c:v>
                </c:pt>
                <c:pt idx="8">
                  <c:v>101.6007809103446</c:v>
                </c:pt>
                <c:pt idx="9">
                  <c:v>101.47334658159886</c:v>
                </c:pt>
                <c:pt idx="10">
                  <c:v>101.30191562466264</c:v>
                </c:pt>
                <c:pt idx="11">
                  <c:v>100.79451895664633</c:v>
                </c:pt>
                <c:pt idx="12">
                  <c:v>100.0555313920255</c:v>
                </c:pt>
                <c:pt idx="13">
                  <c:v>99.857579867404624</c:v>
                </c:pt>
                <c:pt idx="14">
                  <c:v>99.105182101368854</c:v>
                </c:pt>
                <c:pt idx="15">
                  <c:v>98.721087639612406</c:v>
                </c:pt>
                <c:pt idx="16">
                  <c:v>83.146264213923615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2"/>
        <c:axId val="95260032"/>
        <c:axId val="95261824"/>
      </c:barChart>
      <c:catAx>
        <c:axId val="95260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36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95261824"/>
        <c:crossesAt val="0"/>
        <c:auto val="1"/>
        <c:lblAlgn val="ctr"/>
        <c:lblOffset val="100"/>
        <c:noMultiLvlLbl val="0"/>
      </c:catAx>
      <c:valAx>
        <c:axId val="95261824"/>
        <c:scaling>
          <c:orientation val="minMax"/>
          <c:max val="150"/>
          <c:min val="0"/>
        </c:scaling>
        <c:delete val="0"/>
        <c:axPos val="l"/>
        <c:majorGridlines>
          <c:spPr>
            <a:ln w="25400">
              <a:solidFill>
                <a:srgbClr val="FF0000"/>
              </a:solidFill>
              <a:prstDash val="solid"/>
            </a:ln>
          </c:spPr>
        </c:majorGridlines>
        <c:minorGridlines>
          <c:spPr>
            <a:ln w="12700">
              <a:solidFill>
                <a:srgbClr val="99CCFF"/>
              </a:solidFill>
              <a:prstDash val="solid"/>
            </a:ln>
          </c:spPr>
        </c:minorGridlines>
        <c:title>
          <c:tx>
            <c:rich>
              <a:bodyPr rot="0" vert="horz"/>
              <a:lstStyle/>
              <a:p>
                <a:pPr algn="ctr"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 sz="1100" dirty="0" smtClean="0"/>
                  <a:t>% исполнения                                                </a:t>
                </a:r>
                <a:endParaRPr lang="ru-RU" sz="1100" dirty="0"/>
              </a:p>
            </c:rich>
          </c:tx>
          <c:layout>
            <c:manualLayout>
              <c:xMode val="edge"/>
              <c:yMode val="edge"/>
              <c:x val="2.7774694915228739E-6"/>
              <c:y val="0.11057467044724499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95260032"/>
        <c:crosses val="autoZero"/>
        <c:crossBetween val="between"/>
        <c:majorUnit val="100.34"/>
        <c:minorUnit val="100.34"/>
      </c:valAx>
      <c:spPr>
        <a:scene3d>
          <a:camera prst="orthographicFront"/>
          <a:lightRig rig="threePt" dir="t"/>
        </a:scene3d>
        <a:sp3d/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7718549479562976E-2"/>
          <c:y val="9.8128181375778278E-2"/>
          <c:w val="0.91624786788396062"/>
          <c:h val="0.63382056386499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01.01.2016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2534</c:v>
                </c:pt>
                <c:pt idx="1">
                  <c:v>4185</c:v>
                </c:pt>
                <c:pt idx="2">
                  <c:v>6691</c:v>
                </c:pt>
                <c:pt idx="3">
                  <c:v>4219</c:v>
                </c:pt>
                <c:pt idx="4">
                  <c:v>12011</c:v>
                </c:pt>
                <c:pt idx="5">
                  <c:v>7883</c:v>
                </c:pt>
                <c:pt idx="6">
                  <c:v>24206</c:v>
                </c:pt>
                <c:pt idx="7">
                  <c:v>7578</c:v>
                </c:pt>
                <c:pt idx="8">
                  <c:v>1114</c:v>
                </c:pt>
                <c:pt idx="9">
                  <c:v>1044</c:v>
                </c:pt>
                <c:pt idx="10">
                  <c:v>14411</c:v>
                </c:pt>
                <c:pt idx="11">
                  <c:v>8083</c:v>
                </c:pt>
                <c:pt idx="12">
                  <c:v>9792</c:v>
                </c:pt>
                <c:pt idx="13">
                  <c:v>6564</c:v>
                </c:pt>
                <c:pt idx="14">
                  <c:v>2046</c:v>
                </c:pt>
                <c:pt idx="15">
                  <c:v>6273</c:v>
                </c:pt>
                <c:pt idx="16">
                  <c:v>2404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01.01.2017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3837</c:v>
                </c:pt>
                <c:pt idx="1">
                  <c:v>4861</c:v>
                </c:pt>
                <c:pt idx="2">
                  <c:v>12535</c:v>
                </c:pt>
                <c:pt idx="3">
                  <c:v>6332</c:v>
                </c:pt>
                <c:pt idx="4">
                  <c:v>23957</c:v>
                </c:pt>
                <c:pt idx="5">
                  <c:v>11326</c:v>
                </c:pt>
                <c:pt idx="6">
                  <c:v>36944</c:v>
                </c:pt>
                <c:pt idx="7">
                  <c:v>11174</c:v>
                </c:pt>
                <c:pt idx="8">
                  <c:v>1555</c:v>
                </c:pt>
                <c:pt idx="9">
                  <c:v>1358</c:v>
                </c:pt>
                <c:pt idx="10">
                  <c:v>16771</c:v>
                </c:pt>
                <c:pt idx="11">
                  <c:v>10138</c:v>
                </c:pt>
                <c:pt idx="12">
                  <c:v>14074</c:v>
                </c:pt>
                <c:pt idx="13">
                  <c:v>11802</c:v>
                </c:pt>
                <c:pt idx="14">
                  <c:v>2519</c:v>
                </c:pt>
                <c:pt idx="15">
                  <c:v>10513</c:v>
                </c:pt>
                <c:pt idx="16">
                  <c:v>4776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axId val="101994880"/>
        <c:axId val="101996416"/>
      </c:barChart>
      <c:catAx>
        <c:axId val="1019948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baseline="0"/>
            </a:pPr>
            <a:endParaRPr lang="ru-RU"/>
          </a:p>
        </c:txPr>
        <c:crossAx val="101996416"/>
        <c:crosses val="autoZero"/>
        <c:auto val="1"/>
        <c:lblAlgn val="ctr"/>
        <c:lblOffset val="100"/>
        <c:noMultiLvlLbl val="0"/>
      </c:catAx>
      <c:valAx>
        <c:axId val="101996416"/>
        <c:scaling>
          <c:orientation val="minMax"/>
          <c:max val="37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3.4009141103184919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019948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9220889555688956"/>
          <c:y val="0.92922949875678917"/>
          <c:w val="0.44522410675191088"/>
          <c:h val="6.9265186747490687E-2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203881468367315E-2"/>
          <c:y val="8.0090375059336846E-2"/>
          <c:w val="0.9281883106178167"/>
          <c:h val="0.647272146529173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01.01.2016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1644</c:v>
                </c:pt>
                <c:pt idx="1">
                  <c:v>2495</c:v>
                </c:pt>
                <c:pt idx="2">
                  <c:v>4049</c:v>
                </c:pt>
                <c:pt idx="3">
                  <c:v>611</c:v>
                </c:pt>
                <c:pt idx="4">
                  <c:v>5512</c:v>
                </c:pt>
                <c:pt idx="5">
                  <c:v>3370</c:v>
                </c:pt>
                <c:pt idx="6">
                  <c:v>5259</c:v>
                </c:pt>
                <c:pt idx="7">
                  <c:v>3754</c:v>
                </c:pt>
                <c:pt idx="8">
                  <c:v>779</c:v>
                </c:pt>
                <c:pt idx="9">
                  <c:v>799</c:v>
                </c:pt>
                <c:pt idx="10">
                  <c:v>6675</c:v>
                </c:pt>
                <c:pt idx="11">
                  <c:v>3683</c:v>
                </c:pt>
                <c:pt idx="12">
                  <c:v>2119</c:v>
                </c:pt>
                <c:pt idx="13">
                  <c:v>2377</c:v>
                </c:pt>
                <c:pt idx="14">
                  <c:v>556</c:v>
                </c:pt>
                <c:pt idx="15">
                  <c:v>2576</c:v>
                </c:pt>
                <c:pt idx="16">
                  <c:v>1012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01.01.2017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2318</c:v>
                </c:pt>
                <c:pt idx="1">
                  <c:v>3213</c:v>
                </c:pt>
                <c:pt idx="2">
                  <c:v>5769</c:v>
                </c:pt>
                <c:pt idx="3">
                  <c:v>894</c:v>
                </c:pt>
                <c:pt idx="4">
                  <c:v>7509</c:v>
                </c:pt>
                <c:pt idx="5">
                  <c:v>4312</c:v>
                </c:pt>
                <c:pt idx="6">
                  <c:v>7156</c:v>
                </c:pt>
                <c:pt idx="7">
                  <c:v>5331</c:v>
                </c:pt>
                <c:pt idx="8">
                  <c:v>1131</c:v>
                </c:pt>
                <c:pt idx="9">
                  <c:v>1058</c:v>
                </c:pt>
                <c:pt idx="10">
                  <c:v>8135</c:v>
                </c:pt>
                <c:pt idx="11">
                  <c:v>4856</c:v>
                </c:pt>
                <c:pt idx="12">
                  <c:v>2946</c:v>
                </c:pt>
                <c:pt idx="13">
                  <c:v>3336</c:v>
                </c:pt>
                <c:pt idx="14">
                  <c:v>725</c:v>
                </c:pt>
                <c:pt idx="15">
                  <c:v>3559</c:v>
                </c:pt>
                <c:pt idx="16">
                  <c:v>1297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8892544"/>
        <c:axId val="108894080"/>
      </c:barChart>
      <c:catAx>
        <c:axId val="108892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i="0" baseline="0"/>
            </a:pPr>
            <a:endParaRPr lang="ru-RU"/>
          </a:p>
        </c:txPr>
        <c:crossAx val="108894080"/>
        <c:crosses val="autoZero"/>
        <c:auto val="1"/>
        <c:lblAlgn val="ctr"/>
        <c:lblOffset val="100"/>
        <c:noMultiLvlLbl val="0"/>
      </c:catAx>
      <c:valAx>
        <c:axId val="108894080"/>
        <c:scaling>
          <c:orientation val="minMax"/>
          <c:max val="85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3.3263349526820252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08892544"/>
        <c:crosses val="autoZero"/>
        <c:crossBetween val="between"/>
        <c:majorUnit val="1000"/>
        <c:minorUnit val="1000"/>
      </c:valAx>
    </c:plotArea>
    <c:legend>
      <c:legendPos val="b"/>
      <c:layout>
        <c:manualLayout>
          <c:xMode val="edge"/>
          <c:yMode val="edge"/>
          <c:x val="0.29220889555688956"/>
          <c:y val="0.92922949875678917"/>
          <c:w val="0.44522410675191088"/>
          <c:h val="6.9265186747490687E-2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9637069895459643E-2"/>
          <c:y val="8.1868650850852376E-2"/>
          <c:w val="0.93489354677437275"/>
          <c:h val="0.618170895435884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01.01.2016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297</c:v>
                </c:pt>
                <c:pt idx="1">
                  <c:v>1005</c:v>
                </c:pt>
                <c:pt idx="2">
                  <c:v>818</c:v>
                </c:pt>
                <c:pt idx="3">
                  <c:v>231</c:v>
                </c:pt>
                <c:pt idx="4">
                  <c:v>1428</c:v>
                </c:pt>
                <c:pt idx="5">
                  <c:v>1022</c:v>
                </c:pt>
                <c:pt idx="6">
                  <c:v>2608</c:v>
                </c:pt>
                <c:pt idx="7">
                  <c:v>1592</c:v>
                </c:pt>
                <c:pt idx="8">
                  <c:v>113</c:v>
                </c:pt>
                <c:pt idx="9">
                  <c:v>83</c:v>
                </c:pt>
                <c:pt idx="10">
                  <c:v>1262</c:v>
                </c:pt>
                <c:pt idx="11">
                  <c:v>1606</c:v>
                </c:pt>
                <c:pt idx="12">
                  <c:v>856</c:v>
                </c:pt>
                <c:pt idx="13">
                  <c:v>821</c:v>
                </c:pt>
                <c:pt idx="14">
                  <c:v>471</c:v>
                </c:pt>
                <c:pt idx="15">
                  <c:v>717</c:v>
                </c:pt>
                <c:pt idx="16">
                  <c:v>427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01.01.2017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604</c:v>
                </c:pt>
                <c:pt idx="1">
                  <c:v>872</c:v>
                </c:pt>
                <c:pt idx="2">
                  <c:v>1161</c:v>
                </c:pt>
                <c:pt idx="3">
                  <c:v>433</c:v>
                </c:pt>
                <c:pt idx="4">
                  <c:v>2268</c:v>
                </c:pt>
                <c:pt idx="5">
                  <c:v>2104</c:v>
                </c:pt>
                <c:pt idx="6">
                  <c:v>3522</c:v>
                </c:pt>
                <c:pt idx="7">
                  <c:v>2246</c:v>
                </c:pt>
                <c:pt idx="8">
                  <c:v>134</c:v>
                </c:pt>
                <c:pt idx="9">
                  <c:v>124</c:v>
                </c:pt>
                <c:pt idx="10">
                  <c:v>1146</c:v>
                </c:pt>
                <c:pt idx="11">
                  <c:v>1559</c:v>
                </c:pt>
                <c:pt idx="12">
                  <c:v>1348</c:v>
                </c:pt>
                <c:pt idx="13">
                  <c:v>3829</c:v>
                </c:pt>
                <c:pt idx="14">
                  <c:v>533</c:v>
                </c:pt>
                <c:pt idx="15">
                  <c:v>1393</c:v>
                </c:pt>
                <c:pt idx="16">
                  <c:v>1594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1236224"/>
        <c:axId val="111237760"/>
      </c:barChart>
      <c:catAx>
        <c:axId val="111236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ru-RU"/>
          </a:p>
        </c:txPr>
        <c:crossAx val="111237760"/>
        <c:crosses val="autoZero"/>
        <c:auto val="1"/>
        <c:lblAlgn val="ctr"/>
        <c:lblOffset val="100"/>
        <c:noMultiLvlLbl val="0"/>
      </c:catAx>
      <c:valAx>
        <c:axId val="111237760"/>
        <c:scaling>
          <c:orientation val="minMax"/>
          <c:max val="400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</a:t>
                </a:r>
                <a:r>
                  <a:rPr lang="ru-RU" sz="1200" baseline="0" dirty="0" smtClean="0"/>
                  <a:t>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2.1681650678484037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11236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9220889555688956"/>
          <c:y val="0.89942056308749785"/>
          <c:w val="0.44522410675191088"/>
          <c:h val="6.9265186747490687E-2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203881468367315E-2"/>
          <c:y val="8.0090375059336846E-2"/>
          <c:w val="0.9281883106178167"/>
          <c:h val="0.647272146529173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01.01.2016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593</c:v>
                </c:pt>
                <c:pt idx="1">
                  <c:v>685</c:v>
                </c:pt>
                <c:pt idx="2">
                  <c:v>1824</c:v>
                </c:pt>
                <c:pt idx="3">
                  <c:v>3377</c:v>
                </c:pt>
                <c:pt idx="4">
                  <c:v>5071</c:v>
                </c:pt>
                <c:pt idx="5">
                  <c:v>3491</c:v>
                </c:pt>
                <c:pt idx="6">
                  <c:v>16339</c:v>
                </c:pt>
                <c:pt idx="7">
                  <c:v>2232</c:v>
                </c:pt>
                <c:pt idx="8">
                  <c:v>222</c:v>
                </c:pt>
                <c:pt idx="9">
                  <c:v>162</c:v>
                </c:pt>
                <c:pt idx="10">
                  <c:v>6474</c:v>
                </c:pt>
                <c:pt idx="11">
                  <c:v>2794</c:v>
                </c:pt>
                <c:pt idx="12">
                  <c:v>6817</c:v>
                </c:pt>
                <c:pt idx="13">
                  <c:v>3366</c:v>
                </c:pt>
                <c:pt idx="14">
                  <c:v>1019</c:v>
                </c:pt>
                <c:pt idx="15">
                  <c:v>2980</c:v>
                </c:pt>
                <c:pt idx="16">
                  <c:v>965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01.01.2017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Бершетское </c:v>
                </c:pt>
                <c:pt idx="1">
                  <c:v>Гамовское </c:v>
                </c:pt>
                <c:pt idx="2">
                  <c:v>Двуреченское </c:v>
                </c:pt>
                <c:pt idx="3">
                  <c:v>Заболотское </c:v>
                </c:pt>
                <c:pt idx="4">
                  <c:v>Кондратовское </c:v>
                </c:pt>
                <c:pt idx="5">
                  <c:v>Кукуштанское </c:v>
                </c:pt>
                <c:pt idx="6">
                  <c:v>Култаевское </c:v>
                </c:pt>
                <c:pt idx="7">
                  <c:v>Лобановское </c:v>
                </c:pt>
                <c:pt idx="8">
                  <c:v>Пальниковское 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 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 </c:v>
                </c:pt>
                <c:pt idx="15">
                  <c:v>Юго-Камское </c:v>
                </c:pt>
                <c:pt idx="16">
                  <c:v>Юговское 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915</c:v>
                </c:pt>
                <c:pt idx="1">
                  <c:v>776</c:v>
                </c:pt>
                <c:pt idx="2">
                  <c:v>5605</c:v>
                </c:pt>
                <c:pt idx="3">
                  <c:v>5005</c:v>
                </c:pt>
                <c:pt idx="4">
                  <c:v>14180</c:v>
                </c:pt>
                <c:pt idx="5">
                  <c:v>4910</c:v>
                </c:pt>
                <c:pt idx="6">
                  <c:v>26266</c:v>
                </c:pt>
                <c:pt idx="7">
                  <c:v>3597</c:v>
                </c:pt>
                <c:pt idx="8">
                  <c:v>290</c:v>
                </c:pt>
                <c:pt idx="9">
                  <c:v>176</c:v>
                </c:pt>
                <c:pt idx="10">
                  <c:v>7490</c:v>
                </c:pt>
                <c:pt idx="11">
                  <c:v>3723</c:v>
                </c:pt>
                <c:pt idx="12">
                  <c:v>9780</c:v>
                </c:pt>
                <c:pt idx="13">
                  <c:v>4637</c:v>
                </c:pt>
                <c:pt idx="14">
                  <c:v>1261</c:v>
                </c:pt>
                <c:pt idx="15">
                  <c:v>5561</c:v>
                </c:pt>
                <c:pt idx="16">
                  <c:v>1885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7614464"/>
        <c:axId val="117616000"/>
      </c:barChart>
      <c:catAx>
        <c:axId val="117614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i="0" baseline="0"/>
            </a:pPr>
            <a:endParaRPr lang="ru-RU"/>
          </a:p>
        </c:txPr>
        <c:crossAx val="117616000"/>
        <c:crosses val="autoZero"/>
        <c:auto val="1"/>
        <c:lblAlgn val="ctr"/>
        <c:lblOffset val="100"/>
        <c:noMultiLvlLbl val="0"/>
      </c:catAx>
      <c:valAx>
        <c:axId val="117616000"/>
        <c:scaling>
          <c:orientation val="minMax"/>
          <c:max val="27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ru-RU" sz="1200" dirty="0" smtClean="0"/>
                  <a:t>тыс. руб.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0"/>
              <c:y val="3.3263349526820252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17614464"/>
        <c:crosses val="autoZero"/>
        <c:crossBetween val="between"/>
        <c:majorUnit val="6000"/>
        <c:minorUnit val="1000"/>
      </c:valAx>
    </c:plotArea>
    <c:legend>
      <c:legendPos val="b"/>
      <c:layout>
        <c:manualLayout>
          <c:xMode val="edge"/>
          <c:yMode val="edge"/>
          <c:x val="0.29220889555688956"/>
          <c:y val="0.92922949875678917"/>
          <c:w val="0.44522410675191088"/>
          <c:h val="6.9265186747490687E-2"/>
        </c:manualLayout>
      </c:layout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'откл. от плана'!$C$5:$C$6</c:f>
              <c:strCache>
                <c:ptCount val="2"/>
                <c:pt idx="0">
                  <c:v>Фактическое исполнение бюджета к плановым назначениям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'откл. от плана'!$B$7:$B$23</c:f>
              <c:strCache>
                <c:ptCount val="17"/>
                <c:pt idx="0">
                  <c:v>Юго-Камское</c:v>
                </c:pt>
                <c:pt idx="1">
                  <c:v>Лобановское</c:v>
                </c:pt>
                <c:pt idx="2">
                  <c:v>Савинское</c:v>
                </c:pt>
                <c:pt idx="3">
                  <c:v>Култаевское</c:v>
                </c:pt>
                <c:pt idx="4">
                  <c:v>Юговское</c:v>
                </c:pt>
                <c:pt idx="5">
                  <c:v>Бершетское</c:v>
                </c:pt>
                <c:pt idx="6">
                  <c:v>Усть-Качкинское</c:v>
                </c:pt>
                <c:pt idx="7">
                  <c:v>Фроловское</c:v>
                </c:pt>
                <c:pt idx="8">
                  <c:v>Кондратовское</c:v>
                </c:pt>
                <c:pt idx="9">
                  <c:v>Гамовское</c:v>
                </c:pt>
                <c:pt idx="10">
                  <c:v>Заболотское</c:v>
                </c:pt>
                <c:pt idx="11">
                  <c:v>Сылвенское</c:v>
                </c:pt>
                <c:pt idx="12">
                  <c:v>Двуреченское</c:v>
                </c:pt>
                <c:pt idx="13">
                  <c:v>Кукуштанское</c:v>
                </c:pt>
                <c:pt idx="14">
                  <c:v>Пальниковское</c:v>
                </c:pt>
                <c:pt idx="15">
                  <c:v>Хохловское</c:v>
                </c:pt>
                <c:pt idx="16">
                  <c:v>Платошинское</c:v>
                </c:pt>
              </c:strCache>
            </c:strRef>
          </c:cat>
          <c:val>
            <c:numRef>
              <c:f>'откл. от плана'!$C$7:$C$23</c:f>
              <c:numCache>
                <c:formatCode>0.0</c:formatCode>
                <c:ptCount val="17"/>
                <c:pt idx="0">
                  <c:v>99.942881506122404</c:v>
                </c:pt>
                <c:pt idx="1">
                  <c:v>99.72935455214801</c:v>
                </c:pt>
                <c:pt idx="2">
                  <c:v>99.674120080420508</c:v>
                </c:pt>
                <c:pt idx="3">
                  <c:v>99.626427515145735</c:v>
                </c:pt>
                <c:pt idx="4">
                  <c:v>99.604177797469333</c:v>
                </c:pt>
                <c:pt idx="5">
                  <c:v>99.55147977138725</c:v>
                </c:pt>
                <c:pt idx="6">
                  <c:v>99.239208679706536</c:v>
                </c:pt>
                <c:pt idx="7">
                  <c:v>99.227265744688793</c:v>
                </c:pt>
                <c:pt idx="8">
                  <c:v>99.031369868171197</c:v>
                </c:pt>
                <c:pt idx="9">
                  <c:v>98.996554777969678</c:v>
                </c:pt>
                <c:pt idx="10">
                  <c:v>98.940776905115683</c:v>
                </c:pt>
                <c:pt idx="11">
                  <c:v>98.034773137095769</c:v>
                </c:pt>
                <c:pt idx="12">
                  <c:v>97.900409026638442</c:v>
                </c:pt>
                <c:pt idx="13">
                  <c:v>97.810863460025615</c:v>
                </c:pt>
                <c:pt idx="14">
                  <c:v>97.289344814785423</c:v>
                </c:pt>
                <c:pt idx="15">
                  <c:v>97.185371283842443</c:v>
                </c:pt>
                <c:pt idx="16">
                  <c:v>96.72137209444405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'откл. от плана'!$D$5:$D$6</c:f>
              <c:strCache>
                <c:ptCount val="2"/>
                <c:pt idx="0">
                  <c:v>Среднее значение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elete val="1"/>
          </c:dLbls>
          <c:cat>
            <c:strRef>
              <c:f>'откл. от плана'!$B$7:$B$23</c:f>
              <c:strCache>
                <c:ptCount val="17"/>
                <c:pt idx="0">
                  <c:v>Юго-Камское</c:v>
                </c:pt>
                <c:pt idx="1">
                  <c:v>Лобановское</c:v>
                </c:pt>
                <c:pt idx="2">
                  <c:v>Савинское</c:v>
                </c:pt>
                <c:pt idx="3">
                  <c:v>Култаевское</c:v>
                </c:pt>
                <c:pt idx="4">
                  <c:v>Юговское</c:v>
                </c:pt>
                <c:pt idx="5">
                  <c:v>Бершетское</c:v>
                </c:pt>
                <c:pt idx="6">
                  <c:v>Усть-Качкинское</c:v>
                </c:pt>
                <c:pt idx="7">
                  <c:v>Фроловское</c:v>
                </c:pt>
                <c:pt idx="8">
                  <c:v>Кондратовское</c:v>
                </c:pt>
                <c:pt idx="9">
                  <c:v>Гамовское</c:v>
                </c:pt>
                <c:pt idx="10">
                  <c:v>Заболотское</c:v>
                </c:pt>
                <c:pt idx="11">
                  <c:v>Сылвенское</c:v>
                </c:pt>
                <c:pt idx="12">
                  <c:v>Двуреченское</c:v>
                </c:pt>
                <c:pt idx="13">
                  <c:v>Кукуштанское</c:v>
                </c:pt>
                <c:pt idx="14">
                  <c:v>Пальниковское</c:v>
                </c:pt>
                <c:pt idx="15">
                  <c:v>Хохловское</c:v>
                </c:pt>
                <c:pt idx="16">
                  <c:v>Платошинское</c:v>
                </c:pt>
              </c:strCache>
            </c:strRef>
          </c:cat>
          <c:val>
            <c:numRef>
              <c:f>'откл. от плана'!$D$7:$D$23</c:f>
              <c:numCache>
                <c:formatCode>0.0</c:formatCode>
                <c:ptCount val="17"/>
                <c:pt idx="0">
                  <c:v>98.9</c:v>
                </c:pt>
                <c:pt idx="1">
                  <c:v>98.9</c:v>
                </c:pt>
                <c:pt idx="2">
                  <c:v>98.9</c:v>
                </c:pt>
                <c:pt idx="3">
                  <c:v>98.9</c:v>
                </c:pt>
                <c:pt idx="4">
                  <c:v>98.9</c:v>
                </c:pt>
                <c:pt idx="5">
                  <c:v>98.9</c:v>
                </c:pt>
                <c:pt idx="6">
                  <c:v>98.9</c:v>
                </c:pt>
                <c:pt idx="7">
                  <c:v>98.9</c:v>
                </c:pt>
                <c:pt idx="8">
                  <c:v>98.9</c:v>
                </c:pt>
                <c:pt idx="9">
                  <c:v>98.9</c:v>
                </c:pt>
                <c:pt idx="10">
                  <c:v>98.9</c:v>
                </c:pt>
                <c:pt idx="11">
                  <c:v>98.9</c:v>
                </c:pt>
                <c:pt idx="12">
                  <c:v>98.9</c:v>
                </c:pt>
                <c:pt idx="13">
                  <c:v>98.9</c:v>
                </c:pt>
                <c:pt idx="14">
                  <c:v>98.9</c:v>
                </c:pt>
                <c:pt idx="15">
                  <c:v>98.9</c:v>
                </c:pt>
                <c:pt idx="16">
                  <c:v>98.9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9841536"/>
        <c:axId val="60228736"/>
      </c:lineChart>
      <c:catAx>
        <c:axId val="5984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28736"/>
        <c:crosses val="autoZero"/>
        <c:auto val="1"/>
        <c:lblAlgn val="ctr"/>
        <c:lblOffset val="100"/>
        <c:noMultiLvlLbl val="0"/>
      </c:catAx>
      <c:valAx>
        <c:axId val="60228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984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'испол.,в т.ч по МП'!$C$4</c:f>
              <c:strCache>
                <c:ptCount val="1"/>
                <c:pt idx="0">
                  <c:v>Доля в бюджете непрограммных расходов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'испол.,в т.ч по МП'!$B$5:$B$21</c:f>
              <c:strCache>
                <c:ptCount val="17"/>
                <c:pt idx="0">
                  <c:v>Сылвенское</c:v>
                </c:pt>
                <c:pt idx="1">
                  <c:v>Култаевское</c:v>
                </c:pt>
                <c:pt idx="2">
                  <c:v>Фроловское</c:v>
                </c:pt>
                <c:pt idx="3">
                  <c:v> Юговское</c:v>
                </c:pt>
                <c:pt idx="4">
                  <c:v>Двуреченское</c:v>
                </c:pt>
                <c:pt idx="5">
                  <c:v>Заболотское</c:v>
                </c:pt>
                <c:pt idx="6">
                  <c:v>Платошинское</c:v>
                </c:pt>
                <c:pt idx="7">
                  <c:v>Савинское</c:v>
                </c:pt>
                <c:pt idx="8">
                  <c:v>Хохловское</c:v>
                </c:pt>
                <c:pt idx="9">
                  <c:v>Усть-Качкинское</c:v>
                </c:pt>
                <c:pt idx="10">
                  <c:v>Пальниковское</c:v>
                </c:pt>
                <c:pt idx="11">
                  <c:v>Бершетское</c:v>
                </c:pt>
                <c:pt idx="12">
                  <c:v>Кондратовское</c:v>
                </c:pt>
                <c:pt idx="13">
                  <c:v>Лобановское</c:v>
                </c:pt>
                <c:pt idx="14">
                  <c:v>Юго-Камское</c:v>
                </c:pt>
                <c:pt idx="15">
                  <c:v>Кукуштанское</c:v>
                </c:pt>
                <c:pt idx="16">
                  <c:v>Гамовское</c:v>
                </c:pt>
              </c:strCache>
            </c:strRef>
          </c:cat>
          <c:val>
            <c:numRef>
              <c:f>'испол.,в т.ч по МП'!$C$5:$C$21</c:f>
              <c:numCache>
                <c:formatCode>0.0</c:formatCode>
                <c:ptCount val="17"/>
                <c:pt idx="0">
                  <c:v>1.6385669980894031</c:v>
                </c:pt>
                <c:pt idx="1">
                  <c:v>2.3767971380116699</c:v>
                </c:pt>
                <c:pt idx="2">
                  <c:v>2.3894222736220447</c:v>
                </c:pt>
                <c:pt idx="3">
                  <c:v>2.5303099484138873</c:v>
                </c:pt>
                <c:pt idx="4">
                  <c:v>3.2481967778342375</c:v>
                </c:pt>
                <c:pt idx="5">
                  <c:v>4.4158989525609105</c:v>
                </c:pt>
                <c:pt idx="6">
                  <c:v>4.6005269238121356</c:v>
                </c:pt>
                <c:pt idx="7">
                  <c:v>4.6529782244200604</c:v>
                </c:pt>
                <c:pt idx="8">
                  <c:v>4.6966719559483403</c:v>
                </c:pt>
                <c:pt idx="9">
                  <c:v>6.5751148949596505</c:v>
                </c:pt>
                <c:pt idx="10">
                  <c:v>7.3608410568335865</c:v>
                </c:pt>
                <c:pt idx="11">
                  <c:v>7.9322458991637106</c:v>
                </c:pt>
                <c:pt idx="12">
                  <c:v>10.212536516170529</c:v>
                </c:pt>
                <c:pt idx="13">
                  <c:v>14.26394504428238</c:v>
                </c:pt>
                <c:pt idx="14">
                  <c:v>14.3204732107833</c:v>
                </c:pt>
                <c:pt idx="15">
                  <c:v>14.919776804839522</c:v>
                </c:pt>
                <c:pt idx="16">
                  <c:v>19.095755546445005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'испол.,в т.ч по МП'!$D$4</c:f>
              <c:strCache>
                <c:ptCount val="1"/>
                <c:pt idx="0">
                  <c:v>Среднее значение по поселениям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elete val="1"/>
          </c:dLbls>
          <c:cat>
            <c:strRef>
              <c:f>'испол.,в т.ч по МП'!$B$5:$B$21</c:f>
              <c:strCache>
                <c:ptCount val="17"/>
                <c:pt idx="0">
                  <c:v>Сылвенское</c:v>
                </c:pt>
                <c:pt idx="1">
                  <c:v>Култаевское</c:v>
                </c:pt>
                <c:pt idx="2">
                  <c:v>Фроловское</c:v>
                </c:pt>
                <c:pt idx="3">
                  <c:v> Юговское</c:v>
                </c:pt>
                <c:pt idx="4">
                  <c:v>Двуреченское</c:v>
                </c:pt>
                <c:pt idx="5">
                  <c:v>Заболотское</c:v>
                </c:pt>
                <c:pt idx="6">
                  <c:v>Платошинское</c:v>
                </c:pt>
                <c:pt idx="7">
                  <c:v>Савинское</c:v>
                </c:pt>
                <c:pt idx="8">
                  <c:v>Хохловское</c:v>
                </c:pt>
                <c:pt idx="9">
                  <c:v>Усть-Качкинское</c:v>
                </c:pt>
                <c:pt idx="10">
                  <c:v>Пальниковское</c:v>
                </c:pt>
                <c:pt idx="11">
                  <c:v>Бершетское</c:v>
                </c:pt>
                <c:pt idx="12">
                  <c:v>Кондратовское</c:v>
                </c:pt>
                <c:pt idx="13">
                  <c:v>Лобановское</c:v>
                </c:pt>
                <c:pt idx="14">
                  <c:v>Юго-Камское</c:v>
                </c:pt>
                <c:pt idx="15">
                  <c:v>Кукуштанское</c:v>
                </c:pt>
                <c:pt idx="16">
                  <c:v>Гамовское</c:v>
                </c:pt>
              </c:strCache>
            </c:strRef>
          </c:cat>
          <c:val>
            <c:numRef>
              <c:f>'испол.,в т.ч по МП'!$D$5:$D$21</c:f>
              <c:numCache>
                <c:formatCode>General</c:formatCode>
                <c:ptCount val="17"/>
                <c:pt idx="0">
                  <c:v>7.6</c:v>
                </c:pt>
                <c:pt idx="1">
                  <c:v>7.6</c:v>
                </c:pt>
                <c:pt idx="2">
                  <c:v>7.6</c:v>
                </c:pt>
                <c:pt idx="3">
                  <c:v>7.6</c:v>
                </c:pt>
                <c:pt idx="4">
                  <c:v>7.6</c:v>
                </c:pt>
                <c:pt idx="5">
                  <c:v>7.6</c:v>
                </c:pt>
                <c:pt idx="6">
                  <c:v>7.6</c:v>
                </c:pt>
                <c:pt idx="7">
                  <c:v>7.6</c:v>
                </c:pt>
                <c:pt idx="8">
                  <c:v>7.6</c:v>
                </c:pt>
                <c:pt idx="9">
                  <c:v>7.6</c:v>
                </c:pt>
                <c:pt idx="10">
                  <c:v>7.6</c:v>
                </c:pt>
                <c:pt idx="11">
                  <c:v>7.6</c:v>
                </c:pt>
                <c:pt idx="12">
                  <c:v>7.6</c:v>
                </c:pt>
                <c:pt idx="13">
                  <c:v>7.6</c:v>
                </c:pt>
                <c:pt idx="14">
                  <c:v>7.6</c:v>
                </c:pt>
                <c:pt idx="15">
                  <c:v>7.6</c:v>
                </c:pt>
                <c:pt idx="16">
                  <c:v>7.6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0283520"/>
        <c:axId val="93127424"/>
      </c:lineChart>
      <c:catAx>
        <c:axId val="6028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3127424"/>
        <c:crosses val="autoZero"/>
        <c:auto val="1"/>
        <c:lblAlgn val="ctr"/>
        <c:lblOffset val="100"/>
        <c:noMultiLvlLbl val="0"/>
      </c:catAx>
      <c:valAx>
        <c:axId val="9312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283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'доля расходов'!$C$5</c:f>
              <c:strCache>
                <c:ptCount val="1"/>
                <c:pt idx="0">
                  <c:v>доля расходов на содержание ОМСУ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'доля расходов'!$B$6:$B$22</c:f>
              <c:strCache>
                <c:ptCount val="17"/>
                <c:pt idx="0">
                  <c:v>Кондратовское</c:v>
                </c:pt>
                <c:pt idx="1">
                  <c:v>Савинское</c:v>
                </c:pt>
                <c:pt idx="2">
                  <c:v>Култаевское</c:v>
                </c:pt>
                <c:pt idx="3">
                  <c:v>Юго-Камское</c:v>
                </c:pt>
                <c:pt idx="4">
                  <c:v>Фроловское</c:v>
                </c:pt>
                <c:pt idx="5">
                  <c:v>Двуреченское</c:v>
                </c:pt>
                <c:pt idx="6">
                  <c:v>Кукуштанское</c:v>
                </c:pt>
                <c:pt idx="7">
                  <c:v>Сылвенское</c:v>
                </c:pt>
                <c:pt idx="8">
                  <c:v>Бершетское</c:v>
                </c:pt>
                <c:pt idx="9">
                  <c:v>Юговское</c:v>
                </c:pt>
                <c:pt idx="10">
                  <c:v>Хохловское</c:v>
                </c:pt>
                <c:pt idx="11">
                  <c:v>Лобановское</c:v>
                </c:pt>
                <c:pt idx="12">
                  <c:v>Гамовское</c:v>
                </c:pt>
                <c:pt idx="13">
                  <c:v>Платошинское</c:v>
                </c:pt>
                <c:pt idx="14">
                  <c:v>Усть-Качкинское</c:v>
                </c:pt>
                <c:pt idx="15">
                  <c:v>Заболотское</c:v>
                </c:pt>
                <c:pt idx="16">
                  <c:v>Пальниковское</c:v>
                </c:pt>
              </c:strCache>
            </c:strRef>
          </c:cat>
          <c:val>
            <c:numRef>
              <c:f>'доля расходов'!$C$6:$C$22</c:f>
              <c:numCache>
                <c:formatCode>0.0</c:formatCode>
                <c:ptCount val="17"/>
                <c:pt idx="0">
                  <c:v>9.0554842550820762</c:v>
                </c:pt>
                <c:pt idx="1">
                  <c:v>11.433984908249526</c:v>
                </c:pt>
                <c:pt idx="2">
                  <c:v>12.45427910310814</c:v>
                </c:pt>
                <c:pt idx="3">
                  <c:v>13.450627777151396</c:v>
                </c:pt>
                <c:pt idx="4">
                  <c:v>14.88501846739454</c:v>
                </c:pt>
                <c:pt idx="5">
                  <c:v>15.417506554334725</c:v>
                </c:pt>
                <c:pt idx="6">
                  <c:v>17.434369773422695</c:v>
                </c:pt>
                <c:pt idx="7">
                  <c:v>18.652449948311045</c:v>
                </c:pt>
                <c:pt idx="8">
                  <c:v>18.961852733142592</c:v>
                </c:pt>
                <c:pt idx="9">
                  <c:v>20.518216398847393</c:v>
                </c:pt>
                <c:pt idx="10">
                  <c:v>22.18114563739347</c:v>
                </c:pt>
                <c:pt idx="11">
                  <c:v>22.434287431580483</c:v>
                </c:pt>
                <c:pt idx="12">
                  <c:v>22.891093832807414</c:v>
                </c:pt>
                <c:pt idx="13">
                  <c:v>26.23324274233093</c:v>
                </c:pt>
                <c:pt idx="14">
                  <c:v>27.12981384964603</c:v>
                </c:pt>
                <c:pt idx="15">
                  <c:v>27.701059279442067</c:v>
                </c:pt>
                <c:pt idx="16">
                  <c:v>34.53946813317858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3150592"/>
        <c:axId val="93193344"/>
      </c:barChart>
      <c:lineChart>
        <c:grouping val="standard"/>
        <c:varyColors val="0"/>
        <c:ser>
          <c:idx val="1"/>
          <c:order val="1"/>
          <c:tx>
            <c:strRef>
              <c:f>'доля расходов'!$D$5</c:f>
              <c:strCache>
                <c:ptCount val="1"/>
                <c:pt idx="0">
                  <c:v>Среднее значение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'доля расходов'!$B$6:$B$22</c:f>
              <c:strCache>
                <c:ptCount val="17"/>
                <c:pt idx="0">
                  <c:v>Кондратовское</c:v>
                </c:pt>
                <c:pt idx="1">
                  <c:v>Савинское</c:v>
                </c:pt>
                <c:pt idx="2">
                  <c:v>Култаевское</c:v>
                </c:pt>
                <c:pt idx="3">
                  <c:v>Юго-Камское</c:v>
                </c:pt>
                <c:pt idx="4">
                  <c:v>Фроловское</c:v>
                </c:pt>
                <c:pt idx="5">
                  <c:v>Двуреченское</c:v>
                </c:pt>
                <c:pt idx="6">
                  <c:v>Кукуштанское</c:v>
                </c:pt>
                <c:pt idx="7">
                  <c:v>Сылвенское</c:v>
                </c:pt>
                <c:pt idx="8">
                  <c:v>Бершетское</c:v>
                </c:pt>
                <c:pt idx="9">
                  <c:v>Юговское</c:v>
                </c:pt>
                <c:pt idx="10">
                  <c:v>Хохловское</c:v>
                </c:pt>
                <c:pt idx="11">
                  <c:v>Лобановское</c:v>
                </c:pt>
                <c:pt idx="12">
                  <c:v>Гамовское</c:v>
                </c:pt>
                <c:pt idx="13">
                  <c:v>Платошинское</c:v>
                </c:pt>
                <c:pt idx="14">
                  <c:v>Усть-Качкинское</c:v>
                </c:pt>
                <c:pt idx="15">
                  <c:v>Заболотское</c:v>
                </c:pt>
                <c:pt idx="16">
                  <c:v>Пальниковское</c:v>
                </c:pt>
              </c:strCache>
            </c:strRef>
          </c:cat>
          <c:val>
            <c:numRef>
              <c:f>'доля расходов'!$D$6:$D$22</c:f>
              <c:numCache>
                <c:formatCode>0.0</c:formatCode>
                <c:ptCount val="17"/>
                <c:pt idx="0">
                  <c:v>16.600000000000001</c:v>
                </c:pt>
                <c:pt idx="1">
                  <c:v>16.600000000000001</c:v>
                </c:pt>
                <c:pt idx="2">
                  <c:v>16.600000000000001</c:v>
                </c:pt>
                <c:pt idx="3">
                  <c:v>16.600000000000001</c:v>
                </c:pt>
                <c:pt idx="4">
                  <c:v>16.600000000000001</c:v>
                </c:pt>
                <c:pt idx="5">
                  <c:v>16.600000000000001</c:v>
                </c:pt>
                <c:pt idx="6">
                  <c:v>16.600000000000001</c:v>
                </c:pt>
                <c:pt idx="7">
                  <c:v>16.600000000000001</c:v>
                </c:pt>
                <c:pt idx="8">
                  <c:v>16.600000000000001</c:v>
                </c:pt>
                <c:pt idx="9">
                  <c:v>16.600000000000001</c:v>
                </c:pt>
                <c:pt idx="10">
                  <c:v>16.600000000000001</c:v>
                </c:pt>
                <c:pt idx="11">
                  <c:v>16.600000000000001</c:v>
                </c:pt>
                <c:pt idx="12">
                  <c:v>16.600000000000001</c:v>
                </c:pt>
                <c:pt idx="13">
                  <c:v>16.600000000000001</c:v>
                </c:pt>
                <c:pt idx="14">
                  <c:v>16.600000000000001</c:v>
                </c:pt>
                <c:pt idx="15">
                  <c:v>16.600000000000001</c:v>
                </c:pt>
                <c:pt idx="16">
                  <c:v>16.600000000000001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3150592"/>
        <c:axId val="93193344"/>
      </c:lineChart>
      <c:catAx>
        <c:axId val="9315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3193344"/>
        <c:crosses val="autoZero"/>
        <c:auto val="1"/>
        <c:lblAlgn val="ctr"/>
        <c:lblOffset val="100"/>
        <c:noMultiLvlLbl val="0"/>
      </c:catAx>
      <c:valAx>
        <c:axId val="93193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3150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'Средняя ЗП'!$D$2</c:f>
              <c:strCache>
                <c:ptCount val="1"/>
                <c:pt idx="0">
                  <c:v> фактическая 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'Средняя ЗП'!$C$3:$C$19</c:f>
              <c:strCache>
                <c:ptCount val="17"/>
                <c:pt idx="0">
                  <c:v>Платошинское </c:v>
                </c:pt>
                <c:pt idx="1">
                  <c:v>Юговское </c:v>
                </c:pt>
                <c:pt idx="2">
                  <c:v>Кукуштанское </c:v>
                </c:pt>
                <c:pt idx="3">
                  <c:v>Заболотское </c:v>
                </c:pt>
                <c:pt idx="4">
                  <c:v>Бершетское</c:v>
                </c:pt>
                <c:pt idx="5">
                  <c:v>Фроловское </c:v>
                </c:pt>
                <c:pt idx="6">
                  <c:v>Сылвенское</c:v>
                </c:pt>
                <c:pt idx="7">
                  <c:v>Пальниковское </c:v>
                </c:pt>
                <c:pt idx="8">
                  <c:v>Гамовское </c:v>
                </c:pt>
                <c:pt idx="9">
                  <c:v>Юго-Камское </c:v>
                </c:pt>
                <c:pt idx="10">
                  <c:v>Култаевское </c:v>
                </c:pt>
                <c:pt idx="11">
                  <c:v>Двуреченское </c:v>
                </c:pt>
                <c:pt idx="12">
                  <c:v>Хохловское </c:v>
                </c:pt>
                <c:pt idx="13">
                  <c:v> Усть-Качкинское </c:v>
                </c:pt>
                <c:pt idx="14">
                  <c:v>Кондратовское </c:v>
                </c:pt>
                <c:pt idx="15">
                  <c:v>Лобановское </c:v>
                </c:pt>
                <c:pt idx="16">
                  <c:v>Савинское </c:v>
                </c:pt>
              </c:strCache>
            </c:strRef>
          </c:cat>
          <c:val>
            <c:numRef>
              <c:f>'Средняя ЗП'!$D$3:$D$19</c:f>
              <c:numCache>
                <c:formatCode>0</c:formatCode>
                <c:ptCount val="17"/>
                <c:pt idx="0">
                  <c:v>20941.689999999999</c:v>
                </c:pt>
                <c:pt idx="1">
                  <c:v>21411.97</c:v>
                </c:pt>
                <c:pt idx="2">
                  <c:v>21809.16</c:v>
                </c:pt>
                <c:pt idx="3">
                  <c:v>21811.67</c:v>
                </c:pt>
                <c:pt idx="4">
                  <c:v>22081.81</c:v>
                </c:pt>
                <c:pt idx="5">
                  <c:v>22445.15</c:v>
                </c:pt>
                <c:pt idx="6">
                  <c:v>22783.87</c:v>
                </c:pt>
                <c:pt idx="7">
                  <c:v>23174.240000000002</c:v>
                </c:pt>
                <c:pt idx="8">
                  <c:v>23565.68</c:v>
                </c:pt>
                <c:pt idx="9">
                  <c:v>23604.17</c:v>
                </c:pt>
                <c:pt idx="10">
                  <c:v>23892.23</c:v>
                </c:pt>
                <c:pt idx="11">
                  <c:v>24135.8</c:v>
                </c:pt>
                <c:pt idx="12">
                  <c:v>24548.02</c:v>
                </c:pt>
                <c:pt idx="13">
                  <c:v>24829.27</c:v>
                </c:pt>
                <c:pt idx="14">
                  <c:v>25282.89</c:v>
                </c:pt>
                <c:pt idx="15">
                  <c:v>26482.77</c:v>
                </c:pt>
                <c:pt idx="16">
                  <c:v>27263.25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93229440"/>
        <c:axId val="93231360"/>
      </c:barChart>
      <c:lineChart>
        <c:grouping val="standard"/>
        <c:varyColors val="0"/>
        <c:ser>
          <c:idx val="1"/>
          <c:order val="1"/>
          <c:tx>
            <c:strRef>
              <c:f>'Средняя ЗП'!$E$2</c:f>
              <c:strCache>
                <c:ptCount val="1"/>
                <c:pt idx="0">
                  <c:v>средняя заработная плата по соглашению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elete val="1"/>
          </c:dLbls>
          <c:cat>
            <c:strRef>
              <c:f>'Средняя ЗП'!$C$3:$C$19</c:f>
              <c:strCache>
                <c:ptCount val="17"/>
                <c:pt idx="0">
                  <c:v>Платошинское </c:v>
                </c:pt>
                <c:pt idx="1">
                  <c:v>Юговское </c:v>
                </c:pt>
                <c:pt idx="2">
                  <c:v>Кукуштанское </c:v>
                </c:pt>
                <c:pt idx="3">
                  <c:v>Заболотское </c:v>
                </c:pt>
                <c:pt idx="4">
                  <c:v>Бершетское</c:v>
                </c:pt>
                <c:pt idx="5">
                  <c:v>Фроловское </c:v>
                </c:pt>
                <c:pt idx="6">
                  <c:v>Сылвенское</c:v>
                </c:pt>
                <c:pt idx="7">
                  <c:v>Пальниковское </c:v>
                </c:pt>
                <c:pt idx="8">
                  <c:v>Гамовское </c:v>
                </c:pt>
                <c:pt idx="9">
                  <c:v>Юго-Камское </c:v>
                </c:pt>
                <c:pt idx="10">
                  <c:v>Култаевское </c:v>
                </c:pt>
                <c:pt idx="11">
                  <c:v>Двуреченское </c:v>
                </c:pt>
                <c:pt idx="12">
                  <c:v>Хохловское </c:v>
                </c:pt>
                <c:pt idx="13">
                  <c:v> Усть-Качкинское </c:v>
                </c:pt>
                <c:pt idx="14">
                  <c:v>Кондратовское </c:v>
                </c:pt>
                <c:pt idx="15">
                  <c:v>Лобановское </c:v>
                </c:pt>
                <c:pt idx="16">
                  <c:v>Савинское </c:v>
                </c:pt>
              </c:strCache>
            </c:strRef>
          </c:cat>
          <c:val>
            <c:numRef>
              <c:f>'Средняя ЗП'!$E$3:$E$19</c:f>
              <c:numCache>
                <c:formatCode>#,##0</c:formatCode>
                <c:ptCount val="17"/>
                <c:pt idx="0">
                  <c:v>20989</c:v>
                </c:pt>
                <c:pt idx="1">
                  <c:v>20989</c:v>
                </c:pt>
                <c:pt idx="2">
                  <c:v>20989</c:v>
                </c:pt>
                <c:pt idx="3">
                  <c:v>20989</c:v>
                </c:pt>
                <c:pt idx="4">
                  <c:v>20989</c:v>
                </c:pt>
                <c:pt idx="5">
                  <c:v>20989</c:v>
                </c:pt>
                <c:pt idx="6">
                  <c:v>20989</c:v>
                </c:pt>
                <c:pt idx="7">
                  <c:v>20989</c:v>
                </c:pt>
                <c:pt idx="8">
                  <c:v>20989</c:v>
                </c:pt>
                <c:pt idx="9">
                  <c:v>20989</c:v>
                </c:pt>
                <c:pt idx="10">
                  <c:v>20989</c:v>
                </c:pt>
                <c:pt idx="11">
                  <c:v>20989</c:v>
                </c:pt>
                <c:pt idx="12">
                  <c:v>20989</c:v>
                </c:pt>
                <c:pt idx="13">
                  <c:v>20989</c:v>
                </c:pt>
                <c:pt idx="14">
                  <c:v>20989</c:v>
                </c:pt>
                <c:pt idx="15">
                  <c:v>20989</c:v>
                </c:pt>
                <c:pt idx="16">
                  <c:v>20989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'Средняя ЗП'!$F$2</c:f>
              <c:strCache>
                <c:ptCount val="1"/>
                <c:pt idx="0">
                  <c:v>средняя заработная плата по поселениям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elete val="1"/>
          </c:dLbls>
          <c:cat>
            <c:strRef>
              <c:f>'Средняя ЗП'!$C$3:$C$19</c:f>
              <c:strCache>
                <c:ptCount val="17"/>
                <c:pt idx="0">
                  <c:v>Платошинское </c:v>
                </c:pt>
                <c:pt idx="1">
                  <c:v>Юговское </c:v>
                </c:pt>
                <c:pt idx="2">
                  <c:v>Кукуштанское </c:v>
                </c:pt>
                <c:pt idx="3">
                  <c:v>Заболотское </c:v>
                </c:pt>
                <c:pt idx="4">
                  <c:v>Бершетское</c:v>
                </c:pt>
                <c:pt idx="5">
                  <c:v>Фроловское </c:v>
                </c:pt>
                <c:pt idx="6">
                  <c:v>Сылвенское</c:v>
                </c:pt>
                <c:pt idx="7">
                  <c:v>Пальниковское </c:v>
                </c:pt>
                <c:pt idx="8">
                  <c:v>Гамовское </c:v>
                </c:pt>
                <c:pt idx="9">
                  <c:v>Юго-Камское </c:v>
                </c:pt>
                <c:pt idx="10">
                  <c:v>Култаевское </c:v>
                </c:pt>
                <c:pt idx="11">
                  <c:v>Двуреченское </c:v>
                </c:pt>
                <c:pt idx="12">
                  <c:v>Хохловское </c:v>
                </c:pt>
                <c:pt idx="13">
                  <c:v> Усть-Качкинское </c:v>
                </c:pt>
                <c:pt idx="14">
                  <c:v>Кондратовское </c:v>
                </c:pt>
                <c:pt idx="15">
                  <c:v>Лобановское </c:v>
                </c:pt>
                <c:pt idx="16">
                  <c:v>Савинское </c:v>
                </c:pt>
              </c:strCache>
            </c:strRef>
          </c:cat>
          <c:val>
            <c:numRef>
              <c:f>'Средняя ЗП'!$F$3:$F$19</c:f>
              <c:numCache>
                <c:formatCode>#,##0</c:formatCode>
                <c:ptCount val="17"/>
                <c:pt idx="0">
                  <c:v>23533</c:v>
                </c:pt>
                <c:pt idx="1">
                  <c:v>23533</c:v>
                </c:pt>
                <c:pt idx="2">
                  <c:v>23533</c:v>
                </c:pt>
                <c:pt idx="3">
                  <c:v>23533</c:v>
                </c:pt>
                <c:pt idx="4">
                  <c:v>23533</c:v>
                </c:pt>
                <c:pt idx="5">
                  <c:v>23533</c:v>
                </c:pt>
                <c:pt idx="6">
                  <c:v>23533</c:v>
                </c:pt>
                <c:pt idx="7">
                  <c:v>23533</c:v>
                </c:pt>
                <c:pt idx="8">
                  <c:v>23533</c:v>
                </c:pt>
                <c:pt idx="9">
                  <c:v>23533</c:v>
                </c:pt>
                <c:pt idx="10">
                  <c:v>23533</c:v>
                </c:pt>
                <c:pt idx="11">
                  <c:v>23533</c:v>
                </c:pt>
                <c:pt idx="12">
                  <c:v>23533</c:v>
                </c:pt>
                <c:pt idx="13">
                  <c:v>23533</c:v>
                </c:pt>
                <c:pt idx="14">
                  <c:v>23533</c:v>
                </c:pt>
                <c:pt idx="15">
                  <c:v>23533</c:v>
                </c:pt>
                <c:pt idx="16">
                  <c:v>23533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3229440"/>
        <c:axId val="93231360"/>
      </c:lineChart>
      <c:catAx>
        <c:axId val="93229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3231360"/>
        <c:crosses val="autoZero"/>
        <c:auto val="1"/>
        <c:lblAlgn val="ctr"/>
        <c:lblOffset val="100"/>
        <c:noMultiLvlLbl val="0"/>
      </c:catAx>
      <c:valAx>
        <c:axId val="9323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3229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ru-RU" sz="2000" dirty="0"/>
              <a:t>Исполнение плана по налоговым и неналоговым доходам бюджетов </a:t>
            </a:r>
            <a:r>
              <a:rPr lang="ru-RU" sz="2000" dirty="0" smtClean="0"/>
              <a:t>поселений </a:t>
            </a:r>
            <a:r>
              <a:rPr lang="ru-RU" sz="2000" dirty="0"/>
              <a:t>по состоянию на 01.01.2017 года</a:t>
            </a:r>
          </a:p>
        </c:rich>
      </c:tx>
      <c:layout>
        <c:manualLayout>
          <c:xMode val="edge"/>
          <c:yMode val="edge"/>
          <c:x val="0.19433251580823419"/>
          <c:y val="2.340780816783483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682257982264266E-2"/>
          <c:y val="0.20879075096662031"/>
          <c:w val="0.94230354186511167"/>
          <c:h val="0.6032507377080201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</c:dPt>
          <c:cat>
            <c:strRef>
              <c:f>'Таб. 2'!$B$7:$B$23</c:f>
              <c:strCache>
                <c:ptCount val="17"/>
                <c:pt idx="0">
                  <c:v>Хохловское </c:v>
                </c:pt>
                <c:pt idx="1">
                  <c:v>Кукуштанское</c:v>
                </c:pt>
                <c:pt idx="2">
                  <c:v>Юговское</c:v>
                </c:pt>
                <c:pt idx="3">
                  <c:v>Пальниковское</c:v>
                </c:pt>
                <c:pt idx="4">
                  <c:v>Лобановское</c:v>
                </c:pt>
                <c:pt idx="5">
                  <c:v>Савинское</c:v>
                </c:pt>
                <c:pt idx="6">
                  <c:v>Усть-Качкинское</c:v>
                </c:pt>
                <c:pt idx="7">
                  <c:v>Гамовское</c:v>
                </c:pt>
                <c:pt idx="8">
                  <c:v>Кондратовское</c:v>
                </c:pt>
                <c:pt idx="9">
                  <c:v>Сылвенское</c:v>
                </c:pt>
                <c:pt idx="10">
                  <c:v>Бершетское</c:v>
                </c:pt>
                <c:pt idx="11">
                  <c:v>Юго-Камское</c:v>
                </c:pt>
                <c:pt idx="12">
                  <c:v>Фроловское</c:v>
                </c:pt>
                <c:pt idx="13">
                  <c:v>Заболотское</c:v>
                </c:pt>
                <c:pt idx="14">
                  <c:v>Култаевское</c:v>
                </c:pt>
                <c:pt idx="15">
                  <c:v>Платошинское</c:v>
                </c:pt>
                <c:pt idx="16">
                  <c:v>Двуреченское</c:v>
                </c:pt>
              </c:strCache>
            </c:strRef>
          </c:cat>
          <c:val>
            <c:numRef>
              <c:f>'Таб. 2'!#ССЫЛКА!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1"/>
          <c:order val="1"/>
          <c:tx>
            <c:v>исполнение</c:v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5.594405594405611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5.59440559440559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5.59440559440559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7.45920745920745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5375053637334859E-17"/>
                  <c:y val="5.59440559440559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8591413410516162E-3"/>
                  <c:y val="7.45920745920745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7.45920745920745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7.45920745920745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5.59440559440559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0"/>
                  <c:y val="5.59440559440559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7.0750107274669718E-17"/>
                  <c:y val="5.59440559440559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0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1.929570670525808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0"/>
                  <c:y val="-5.59440559440559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3.8591413410516162E-3"/>
                  <c:y val="-5.59440559440559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0"/>
                  <c:y val="5.59440559440559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effectLst>
                <a:softEdge rad="711200"/>
              </a:effectLst>
            </c:spPr>
            <c:trendlineType val="linear"/>
            <c:dispRSqr val="0"/>
            <c:dispEq val="0"/>
          </c:trendline>
          <c:val>
            <c:numRef>
              <c:f>'Таб. 2'!$I$7:$I$23</c:f>
              <c:numCache>
                <c:formatCode>#,##0.00</c:formatCode>
                <c:ptCount val="17"/>
                <c:pt idx="0">
                  <c:v>111.07538274090163</c:v>
                </c:pt>
                <c:pt idx="1">
                  <c:v>108.70603233839327</c:v>
                </c:pt>
                <c:pt idx="2">
                  <c:v>107.38393635417674</c:v>
                </c:pt>
                <c:pt idx="3">
                  <c:v>105.76813000242542</c:v>
                </c:pt>
                <c:pt idx="4">
                  <c:v>104.80956582678824</c:v>
                </c:pt>
                <c:pt idx="5">
                  <c:v>102.76763069438644</c:v>
                </c:pt>
                <c:pt idx="6">
                  <c:v>102.54304200840316</c:v>
                </c:pt>
                <c:pt idx="7">
                  <c:v>102.33961439322682</c:v>
                </c:pt>
                <c:pt idx="8">
                  <c:v>101.67481409560919</c:v>
                </c:pt>
                <c:pt idx="9">
                  <c:v>101.51552835330247</c:v>
                </c:pt>
                <c:pt idx="10">
                  <c:v>101.34053737426743</c:v>
                </c:pt>
                <c:pt idx="11">
                  <c:v>100.23340557446203</c:v>
                </c:pt>
                <c:pt idx="12">
                  <c:v>100.16392514884194</c:v>
                </c:pt>
                <c:pt idx="13">
                  <c:v>99.828860410991666</c:v>
                </c:pt>
                <c:pt idx="14">
                  <c:v>98.644038812654003</c:v>
                </c:pt>
                <c:pt idx="15">
                  <c:v>98.128496645790307</c:v>
                </c:pt>
                <c:pt idx="16">
                  <c:v>82.127849562056625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axId val="60027264"/>
        <c:axId val="60028800"/>
      </c:barChart>
      <c:catAx>
        <c:axId val="6002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36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60028800"/>
        <c:crosses val="autoZero"/>
        <c:auto val="1"/>
        <c:lblAlgn val="ctr"/>
        <c:lblOffset val="100"/>
        <c:noMultiLvlLbl val="0"/>
      </c:catAx>
      <c:valAx>
        <c:axId val="60028800"/>
        <c:scaling>
          <c:orientation val="minMax"/>
          <c:max val="120"/>
          <c:min val="0"/>
        </c:scaling>
        <c:delete val="0"/>
        <c:axPos val="l"/>
        <c:majorGridlines>
          <c:spPr>
            <a:ln w="25400">
              <a:solidFill>
                <a:srgbClr val="FF0000"/>
              </a:solidFill>
              <a:prstDash val="solid"/>
            </a:ln>
          </c:spPr>
        </c:majorGridlines>
        <c:minorGridlines>
          <c:spPr>
            <a:ln w="12700">
              <a:solidFill>
                <a:srgbClr val="99CCFF"/>
              </a:solidFill>
              <a:prstDash val="solid"/>
            </a:ln>
          </c:spPr>
        </c:minorGridlines>
        <c:title>
          <c:tx>
            <c:rich>
              <a:bodyPr rot="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 sz="1200" dirty="0" smtClean="0"/>
                  <a:t>% </a:t>
                </a:r>
              </a:p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 sz="1200" dirty="0" smtClean="0"/>
                  <a:t>исполнения   </a:t>
                </a:r>
                <a:endParaRPr lang="ru-RU" sz="1200" dirty="0"/>
              </a:p>
            </c:rich>
          </c:tx>
          <c:layout>
            <c:manualLayout>
              <c:xMode val="edge"/>
              <c:yMode val="edge"/>
              <c:x val="2.9652898311845134E-4"/>
              <c:y val="0.10033088509091176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none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60027264"/>
        <c:crosses val="autoZero"/>
        <c:crossBetween val="between"/>
        <c:majorUnit val="99.86999999999999"/>
        <c:minorUnit val="99.86999999999999"/>
      </c:valAx>
      <c:spPr>
        <a:scene3d>
          <a:camera prst="orthographicFront"/>
          <a:lightRig rig="threePt" dir="t"/>
        </a:scene3d>
        <a:sp3d/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466605860997526E-2"/>
          <c:y val="0.13800685619860883"/>
          <c:w val="0.95953339413900252"/>
          <c:h val="0.63288689507040718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Налоговые и неналоговые доходы на 1 жителя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Савинское</c:v>
                </c:pt>
                <c:pt idx="1">
                  <c:v>Хохловское</c:v>
                </c:pt>
                <c:pt idx="2">
                  <c:v>Фроловское</c:v>
                </c:pt>
                <c:pt idx="3">
                  <c:v>Кондратовское</c:v>
                </c:pt>
                <c:pt idx="4">
                  <c:v>Юговское</c:v>
                </c:pt>
                <c:pt idx="5">
                  <c:v>Пальниковское</c:v>
                </c:pt>
                <c:pt idx="6">
                  <c:v>Заболотское</c:v>
                </c:pt>
                <c:pt idx="7">
                  <c:v>Култаевское</c:v>
                </c:pt>
                <c:pt idx="8">
                  <c:v>Юго-Камское</c:v>
                </c:pt>
                <c:pt idx="9">
                  <c:v>Двуреченское</c:v>
                </c:pt>
                <c:pt idx="10">
                  <c:v>Платошинское</c:v>
                </c:pt>
                <c:pt idx="11">
                  <c:v>Усть-Качкинское</c:v>
                </c:pt>
                <c:pt idx="12">
                  <c:v>Гамовское</c:v>
                </c:pt>
                <c:pt idx="13">
                  <c:v>Бершетское</c:v>
                </c:pt>
                <c:pt idx="14">
                  <c:v>Лобановское</c:v>
                </c:pt>
                <c:pt idx="15">
                  <c:v>Сылвенское</c:v>
                </c:pt>
                <c:pt idx="16">
                  <c:v>Кукуштанское</c:v>
                </c:pt>
              </c:strCache>
            </c:strRef>
          </c:cat>
          <c:val>
            <c:numRef>
              <c:f>Лист1!$C$2:$C$18</c:f>
              <c:numCache>
                <c:formatCode>0.00</c:formatCode>
                <c:ptCount val="17"/>
                <c:pt idx="0">
                  <c:v>9.0500000000000007</c:v>
                </c:pt>
                <c:pt idx="1">
                  <c:v>6.3780076045627379</c:v>
                </c:pt>
                <c:pt idx="2">
                  <c:v>6.7140462923274757</c:v>
                </c:pt>
                <c:pt idx="3">
                  <c:v>7.0011327737160398</c:v>
                </c:pt>
                <c:pt idx="4">
                  <c:v>4.6827700490998367</c:v>
                </c:pt>
                <c:pt idx="5">
                  <c:v>2.8152485474499676</c:v>
                </c:pt>
                <c:pt idx="6">
                  <c:v>5.5137113402061857</c:v>
                </c:pt>
                <c:pt idx="7">
                  <c:v>5.11384608865158</c:v>
                </c:pt>
                <c:pt idx="8">
                  <c:v>2.210622800469233</c:v>
                </c:pt>
                <c:pt idx="9">
                  <c:v>4.8303877596111358</c:v>
                </c:pt>
                <c:pt idx="10">
                  <c:v>2.3871321383909962</c:v>
                </c:pt>
                <c:pt idx="11">
                  <c:v>4.6601526199762588</c:v>
                </c:pt>
                <c:pt idx="12">
                  <c:v>2.8398838522342311</c:v>
                </c:pt>
                <c:pt idx="13">
                  <c:v>2.6045974908520648</c:v>
                </c:pt>
                <c:pt idx="14">
                  <c:v>2.8569969316044741</c:v>
                </c:pt>
                <c:pt idx="15">
                  <c:v>3.7120403321470938</c:v>
                </c:pt>
                <c:pt idx="16">
                  <c:v>2.6770932706303885</c:v>
                </c:pt>
              </c:numCache>
            </c:numRef>
          </c:val>
        </c:ser>
        <c:ser>
          <c:idx val="0"/>
          <c:order val="1"/>
          <c:tx>
            <c:strRef>
              <c:f>Лист1!$B$1</c:f>
              <c:strCache>
                <c:ptCount val="1"/>
                <c:pt idx="0">
                  <c:v>Всего доходов на 1 жителя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1.4223330024262537E-3"/>
                  <c:y val="-3.0408498672561287E-2"/>
                </c:manualLayout>
              </c:layout>
              <c:tx>
                <c:rich>
                  <a:bodyPr/>
                  <a:lstStyle/>
                  <a:p>
                    <a:r>
                      <a:rPr lang="en-US" sz="1300" dirty="0" smtClean="0"/>
                      <a:t>9,42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223330024262537E-3"/>
                  <c:y val="-7.3273485007689904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8,21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223330024262537E-3"/>
                  <c:y val="-5.0680831120935479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7,64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4223330024262276E-3"/>
                  <c:y val="-2.8381425052388814E-2"/>
                </c:manualLayout>
              </c:layout>
              <c:tx>
                <c:rich>
                  <a:bodyPr/>
                  <a:lstStyle/>
                  <a:p>
                    <a:r>
                      <a:rPr lang="en-US" sz="1300" dirty="0" smtClean="0"/>
                      <a:t>7,31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4223330024262537E-3"/>
                  <c:y val="-9.161649374969047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7,08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4223330024262537E-3"/>
                  <c:y val="-0.14026988969097143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6,63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4221090129770528E-3"/>
                  <c:y val="-5.532149707596077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6,63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4223330024263059E-3"/>
                  <c:y val="-3.2924219932725013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5,44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4223330024262537E-3"/>
                  <c:y val="-0.11757952820057031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5,43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4223330024262537E-3"/>
                  <c:y val="-3.7271795771018752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5,19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4223330024262537E-3"/>
                  <c:y val="-9.9334428997033541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5,09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4223330024262537E-3"/>
                  <c:y val="-2.6354032182886372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4,91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4224449971508542E-3"/>
                  <c:y val="-7.0953163569309669E-2"/>
                </c:manualLayout>
              </c:layout>
              <c:tx>
                <c:rich>
                  <a:bodyPr/>
                  <a:lstStyle/>
                  <a:p>
                    <a:r>
                      <a:rPr lang="en-US" sz="1300" dirty="0" smtClean="0"/>
                      <a:t>4,46</a:t>
                    </a:r>
                    <a:endParaRPr lang="en-US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2.8446660048525073E-3"/>
                  <c:y val="-6.8925930324472251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4,35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1.4224449971508542E-3"/>
                  <c:y val="-6.2844230589959998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4,32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1.422333002426358E-3"/>
                  <c:y val="-2.8381265427723793E-2"/>
                </c:manualLayout>
              </c:layout>
              <c:tx>
                <c:rich>
                  <a:bodyPr/>
                  <a:lstStyle/>
                  <a:p>
                    <a:r>
                      <a:rPr lang="en-US" sz="1300" smtClean="0"/>
                      <a:t>4,30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2.8446660048525073E-3"/>
                  <c:y val="-6.2941968964626421E-2"/>
                </c:manualLayout>
              </c:layout>
              <c:tx>
                <c:rich>
                  <a:bodyPr/>
                  <a:lstStyle/>
                  <a:p>
                    <a:r>
                      <a:rPr lang="en-US" sz="1300" dirty="0" smtClean="0"/>
                      <a:t>4,26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3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Савинское</c:v>
                </c:pt>
                <c:pt idx="1">
                  <c:v>Хохловское</c:v>
                </c:pt>
                <c:pt idx="2">
                  <c:v>Фроловское</c:v>
                </c:pt>
                <c:pt idx="3">
                  <c:v>Кондратовское</c:v>
                </c:pt>
                <c:pt idx="4">
                  <c:v>Юговское</c:v>
                </c:pt>
                <c:pt idx="5">
                  <c:v>Пальниковское</c:v>
                </c:pt>
                <c:pt idx="6">
                  <c:v>Заболотское</c:v>
                </c:pt>
                <c:pt idx="7">
                  <c:v>Култаевское</c:v>
                </c:pt>
                <c:pt idx="8">
                  <c:v>Юго-Камское</c:v>
                </c:pt>
                <c:pt idx="9">
                  <c:v>Двуреченское</c:v>
                </c:pt>
                <c:pt idx="10">
                  <c:v>Платошинское</c:v>
                </c:pt>
                <c:pt idx="11">
                  <c:v>Усть-Качкинское</c:v>
                </c:pt>
                <c:pt idx="12">
                  <c:v>Гамовское</c:v>
                </c:pt>
                <c:pt idx="13">
                  <c:v>Бершетское</c:v>
                </c:pt>
                <c:pt idx="14">
                  <c:v>Лобановское</c:v>
                </c:pt>
                <c:pt idx="15">
                  <c:v>Сылвенское</c:v>
                </c:pt>
                <c:pt idx="16">
                  <c:v>Кукуштанское</c:v>
                </c:pt>
              </c:strCache>
            </c:strRef>
          </c:cat>
          <c:val>
            <c:numRef>
              <c:f>Лист1!$B$2:$B$18</c:f>
              <c:numCache>
                <c:formatCode>0.00</c:formatCode>
                <c:ptCount val="17"/>
                <c:pt idx="0">
                  <c:v>0.37</c:v>
                </c:pt>
                <c:pt idx="1">
                  <c:v>1.83</c:v>
                </c:pt>
                <c:pt idx="2">
                  <c:v>0.93</c:v>
                </c:pt>
                <c:pt idx="3">
                  <c:v>0.31</c:v>
                </c:pt>
                <c:pt idx="4">
                  <c:v>2.39</c:v>
                </c:pt>
                <c:pt idx="5">
                  <c:v>3.82</c:v>
                </c:pt>
                <c:pt idx="6">
                  <c:v>1.1100000000000001</c:v>
                </c:pt>
                <c:pt idx="7">
                  <c:v>0.32</c:v>
                </c:pt>
                <c:pt idx="8">
                  <c:v>3.22</c:v>
                </c:pt>
                <c:pt idx="9">
                  <c:v>0.36</c:v>
                </c:pt>
                <c:pt idx="10">
                  <c:v>2.7</c:v>
                </c:pt>
                <c:pt idx="11">
                  <c:v>0.25</c:v>
                </c:pt>
                <c:pt idx="12">
                  <c:v>1.62</c:v>
                </c:pt>
                <c:pt idx="13">
                  <c:v>1.75</c:v>
                </c:pt>
                <c:pt idx="14">
                  <c:v>1.47</c:v>
                </c:pt>
                <c:pt idx="15">
                  <c:v>0.59</c:v>
                </c:pt>
                <c:pt idx="16">
                  <c:v>1.59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overlap val="100"/>
        <c:axId val="10031488"/>
        <c:axId val="10033024"/>
      </c:barChart>
      <c:catAx>
        <c:axId val="10031488"/>
        <c:scaling>
          <c:orientation val="minMax"/>
        </c:scaling>
        <c:delete val="0"/>
        <c:axPos val="b"/>
        <c:numFmt formatCode="#,##0.0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ru-RU"/>
          </a:p>
        </c:txPr>
        <c:crossAx val="10033024"/>
        <c:crosses val="autoZero"/>
        <c:auto val="0"/>
        <c:lblAlgn val="ctr"/>
        <c:lblOffset val="100"/>
        <c:noMultiLvlLbl val="0"/>
      </c:catAx>
      <c:valAx>
        <c:axId val="10033024"/>
        <c:scaling>
          <c:orientation val="minMax"/>
          <c:max val="1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050" b="0"/>
                </a:pPr>
                <a:r>
                  <a:rPr lang="ru-RU" sz="1050" b="0" dirty="0" smtClean="0"/>
                  <a:t>тыс. руб. на 1 жителя </a:t>
                </a:r>
                <a:endParaRPr lang="ru-RU" sz="1050" b="0" dirty="0"/>
              </a:p>
            </c:rich>
          </c:tx>
          <c:layout>
            <c:manualLayout>
              <c:xMode val="edge"/>
              <c:yMode val="edge"/>
              <c:x val="0"/>
              <c:y val="7.1095459677606887E-2"/>
            </c:manualLayout>
          </c:layout>
          <c:overlay val="0"/>
        </c:title>
        <c:numFmt formatCode="#,##0.0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031488"/>
        <c:crosses val="autoZero"/>
        <c:crossBetween val="between"/>
        <c:majorUnit val="5.6199999999999992"/>
        <c:minorUnit val="3"/>
      </c:valAx>
    </c:plotArea>
    <c:legend>
      <c:legendPos val="t"/>
      <c:layout>
        <c:manualLayout>
          <c:xMode val="edge"/>
          <c:yMode val="edge"/>
          <c:x val="0.44542351477076025"/>
          <c:y val="0.10934494560845316"/>
          <c:w val="0.55315415222681352"/>
          <c:h val="9.2756456179198477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Анализ исполнения поступлений по налогу на доходы физических лиц бюджетов поселений по состоянию на 01.01.2017 года</a:t>
            </a:r>
          </a:p>
        </c:rich>
      </c:tx>
      <c:layout>
        <c:manualLayout>
          <c:xMode val="edge"/>
          <c:yMode val="edge"/>
          <c:x val="0.13704565172031319"/>
          <c:y val="2.650815706860171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8345722968943615E-2"/>
          <c:y val="0.18175654513774014"/>
          <c:w val="0.93425799150302657"/>
          <c:h val="0.561972253468316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'таб 6'!$D$5:$D$6</c:f>
              <c:strCache>
                <c:ptCount val="1"/>
                <c:pt idx="0">
                  <c:v>Факт на 01.01.2016 г.</c:v>
                </c:pt>
              </c:strCache>
            </c:strRef>
          </c:tx>
          <c:spPr>
            <a:solidFill>
              <a:srgbClr val="C0504D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Lbls>
            <c:dLbl>
              <c:idx val="0"/>
              <c:layout>
                <c:manualLayout>
                  <c:x val="0"/>
                  <c:y val="5.40540540540540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8230190412722648E-5"/>
                  <c:y val="3.83982407604454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083079385002922E-3"/>
                  <c:y val="5.56302759452365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5.56302759452365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5.64162587784635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4084157721862417E-3"/>
                  <c:y val="3.36724125700506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3694878115584771E-3"/>
                  <c:y val="5.64176775200397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4.785273462438816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3.83393252314048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3.2096406359246252E-3"/>
                  <c:y val="3.14445988369100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3694878115584771E-3"/>
                  <c:y val="5.04305880683831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1.3694878115584771E-3"/>
                  <c:y val="7.82577853443995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5.8230190412722648E-5"/>
                  <c:y val="6.8133645456480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4.2094319799983165E-3"/>
                  <c:y val="6.21378210076688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1.3694878115584771E-3"/>
                  <c:y val="4.88231538625239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1.4083079385002922E-3"/>
                  <c:y val="5.77300134780449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3888978750293847E-3"/>
                  <c:y val="5.64176775200397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-2.7389756231169541E-3"/>
                  <c:y val="-2.32658012343051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-1.3694878115584771E-3"/>
                  <c:y val="1.09684329999290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-1.3112576211457545E-3"/>
                  <c:y val="3.839965950202170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 6'!$B$7:$B$23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 6'!$D$7:$D$23</c:f>
              <c:numCache>
                <c:formatCode>#,##0.00</c:formatCode>
                <c:ptCount val="17"/>
                <c:pt idx="0">
                  <c:v>1991.58</c:v>
                </c:pt>
                <c:pt idx="1">
                  <c:v>6444.97</c:v>
                </c:pt>
                <c:pt idx="2">
                  <c:v>12381.79</c:v>
                </c:pt>
                <c:pt idx="3">
                  <c:v>239.79</c:v>
                </c:pt>
                <c:pt idx="4">
                  <c:v>8459.58</c:v>
                </c:pt>
                <c:pt idx="5">
                  <c:v>4286.8999999999996</c:v>
                </c:pt>
                <c:pt idx="6">
                  <c:v>7556.22</c:v>
                </c:pt>
                <c:pt idx="7">
                  <c:v>5351.22</c:v>
                </c:pt>
                <c:pt idx="8">
                  <c:v>1348.55</c:v>
                </c:pt>
                <c:pt idx="9">
                  <c:v>1561.3</c:v>
                </c:pt>
                <c:pt idx="10">
                  <c:v>29656.89</c:v>
                </c:pt>
                <c:pt idx="11">
                  <c:v>11192.98</c:v>
                </c:pt>
                <c:pt idx="12">
                  <c:v>6404.38</c:v>
                </c:pt>
                <c:pt idx="13">
                  <c:v>3930</c:v>
                </c:pt>
                <c:pt idx="14">
                  <c:v>604.07000000000005</c:v>
                </c:pt>
                <c:pt idx="15">
                  <c:v>1614.4</c:v>
                </c:pt>
                <c:pt idx="16">
                  <c:v>2537.21</c:v>
                </c:pt>
              </c:numCache>
            </c:numRef>
          </c:val>
        </c:ser>
        <c:ser>
          <c:idx val="1"/>
          <c:order val="1"/>
          <c:tx>
            <c:strRef>
              <c:f>'таб 6'!$E$5:$E$6</c:f>
              <c:strCache>
                <c:ptCount val="1"/>
                <c:pt idx="0">
                  <c:v>Факт на 01.01.2017 г.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0"/>
                  <c:y val="5.602240896358543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7192003719200371E-3"/>
                  <c:y val="9.33706816059764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0"/>
                  <c:y val="3.275472918826323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0"/>
                  <c:y val="9.33706816059764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0"/>
                  <c:y val="7.46965452847805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1.3636910495619741E-16"/>
                  <c:y val="3.73482726423909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'таб 6'!$B$7:$B$23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 6'!$E$7:$E$23</c:f>
              <c:numCache>
                <c:formatCode>#,##0.00</c:formatCode>
                <c:ptCount val="17"/>
                <c:pt idx="0">
                  <c:v>2121.9699999999998</c:v>
                </c:pt>
                <c:pt idx="1">
                  <c:v>5927.49</c:v>
                </c:pt>
                <c:pt idx="2">
                  <c:v>14493.78</c:v>
                </c:pt>
                <c:pt idx="3">
                  <c:v>234.12</c:v>
                </c:pt>
                <c:pt idx="4">
                  <c:v>9585.93</c:v>
                </c:pt>
                <c:pt idx="5">
                  <c:v>5345.71</c:v>
                </c:pt>
                <c:pt idx="6">
                  <c:v>9815.7000000000007</c:v>
                </c:pt>
                <c:pt idx="7">
                  <c:v>5536.34</c:v>
                </c:pt>
                <c:pt idx="8">
                  <c:v>1512.71</c:v>
                </c:pt>
                <c:pt idx="9">
                  <c:v>1846.99</c:v>
                </c:pt>
                <c:pt idx="10">
                  <c:v>31517.77</c:v>
                </c:pt>
                <c:pt idx="11">
                  <c:v>11556.82</c:v>
                </c:pt>
                <c:pt idx="12">
                  <c:v>6623.29</c:v>
                </c:pt>
                <c:pt idx="13">
                  <c:v>5387.81</c:v>
                </c:pt>
                <c:pt idx="14">
                  <c:v>662.2</c:v>
                </c:pt>
                <c:pt idx="15">
                  <c:v>3549.89</c:v>
                </c:pt>
                <c:pt idx="16">
                  <c:v>3004.02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7964032"/>
        <c:axId val="37990400"/>
      </c:barChart>
      <c:catAx>
        <c:axId val="3796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7990400"/>
        <c:crosses val="autoZero"/>
        <c:auto val="1"/>
        <c:lblAlgn val="ctr"/>
        <c:lblOffset val="100"/>
        <c:noMultiLvlLbl val="0"/>
      </c:catAx>
      <c:valAx>
        <c:axId val="37990400"/>
        <c:scaling>
          <c:orientation val="minMax"/>
          <c:max val="32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100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 dirty="0">
                    <a:latin typeface="Times New Roman" pitchFamily="18" charset="0"/>
                    <a:cs typeface="Times New Roman" pitchFamily="18" charset="0"/>
                  </a:rPr>
                  <a:t>тыс. руб.</a:t>
                </a:r>
              </a:p>
            </c:rich>
          </c:tx>
          <c:layout>
            <c:manualLayout>
              <c:xMode val="edge"/>
              <c:yMode val="edge"/>
              <c:x val="8.9327692142431962E-3"/>
              <c:y val="0.14001543924656476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05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7964032"/>
        <c:crosses val="autoZero"/>
        <c:crossBetween val="between"/>
        <c:majorUnit val="5000"/>
        <c:minorUnit val="1000"/>
      </c:valAx>
    </c:plotArea>
    <c:legend>
      <c:legendPos val="r"/>
      <c:layout>
        <c:manualLayout>
          <c:xMode val="edge"/>
          <c:yMode val="edge"/>
          <c:x val="0.15157873621576903"/>
          <c:y val="0.94351191395193246"/>
          <c:w val="0.80002987074314469"/>
          <c:h val="5.0420168067226934E-2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ru-RU" sz="1600" dirty="0"/>
              <a:t>Анализ исполнения поступлений по налогу на имущество физических  лиц 
бюджетов поселений по состоянию на 01.01.2017 года</a:t>
            </a:r>
          </a:p>
        </c:rich>
      </c:tx>
      <c:layout>
        <c:manualLayout>
          <c:xMode val="edge"/>
          <c:yMode val="edge"/>
          <c:x val="0.11693158154369872"/>
          <c:y val="1.803405105335284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874605170337893E-2"/>
          <c:y val="0.21820839351183202"/>
          <c:w val="0.94897360094587502"/>
          <c:h val="0.521043253648145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'Табл. 8'!$D$5:$D$6</c:f>
              <c:strCache>
                <c:ptCount val="1"/>
                <c:pt idx="0">
                  <c:v>Факт на 01.01.2016 г.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1.2795310962834164E-17"/>
                  <c:y val="9.48271366741408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5.51630135637018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991088425504601E-7"/>
                  <c:y val="7.97859704623014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8079533315849734E-3"/>
                  <c:y val="3.43882441589151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9.3863895153809292E-5"/>
                  <c:y val="7.24768675438748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5.176802648417785E-5"/>
                  <c:y val="9.21619069139536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8.2433163191284503E-5"/>
                  <c:y val="2.72070709704333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3552012028647173E-4"/>
                  <c:y val="6.70247344909700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9.3689866958882644E-5"/>
                  <c:y val="2.146037055102625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7909638985227276E-3"/>
                  <c:y val="5.939810621017505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2602381988683574E-3"/>
                  <c:y val="6.518224956979715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3958682300390843E-3"/>
                  <c:y val="2.30049886148337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1662643928301909E-3"/>
                  <c:y val="4.108075066775593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1.2593589117943173E-3"/>
                  <c:y val="5.05568012607695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1.3538822722536567E-3"/>
                  <c:y val="6.191154913582822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3.0104591197457104E-3"/>
                  <c:y val="4.51727474463043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2.7497505022927408E-3"/>
                  <c:y val="3.33515843632128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-1.3539128080151638E-3"/>
                  <c:y val="-3.186343302604784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0"/>
                  <c:y val="4.3778367483070143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-1.4064702107200045E-3"/>
                  <c:y val="-2.52327050367370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'Табл. 8'!$B$7:$B$23</c:f>
              <c:strCache>
                <c:ptCount val="17"/>
                <c:pt idx="0">
                  <c:v>Бершетское 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8'!$D$7:$D$23</c:f>
              <c:numCache>
                <c:formatCode>#,##0.00</c:formatCode>
                <c:ptCount val="17"/>
                <c:pt idx="0">
                  <c:v>537.79</c:v>
                </c:pt>
                <c:pt idx="1">
                  <c:v>700.82</c:v>
                </c:pt>
                <c:pt idx="2">
                  <c:v>1476.76</c:v>
                </c:pt>
                <c:pt idx="3">
                  <c:v>490.04</c:v>
                </c:pt>
                <c:pt idx="4">
                  <c:v>2964.77</c:v>
                </c:pt>
                <c:pt idx="5">
                  <c:v>1004.05</c:v>
                </c:pt>
                <c:pt idx="6">
                  <c:v>4512.99</c:v>
                </c:pt>
                <c:pt idx="7">
                  <c:v>2487.73</c:v>
                </c:pt>
                <c:pt idx="8">
                  <c:v>89.34</c:v>
                </c:pt>
                <c:pt idx="9">
                  <c:v>289.29000000000002</c:v>
                </c:pt>
                <c:pt idx="10">
                  <c:v>2959.44</c:v>
                </c:pt>
                <c:pt idx="11">
                  <c:v>2421.34</c:v>
                </c:pt>
                <c:pt idx="12">
                  <c:v>1209.22</c:v>
                </c:pt>
                <c:pt idx="13">
                  <c:v>2550.2399999999998</c:v>
                </c:pt>
                <c:pt idx="14">
                  <c:v>800.31</c:v>
                </c:pt>
                <c:pt idx="15">
                  <c:v>344.25</c:v>
                </c:pt>
                <c:pt idx="16">
                  <c:v>945.88</c:v>
                </c:pt>
              </c:numCache>
            </c:numRef>
          </c:val>
        </c:ser>
        <c:ser>
          <c:idx val="1"/>
          <c:order val="1"/>
          <c:tx>
            <c:strRef>
              <c:f>'Табл. 8'!$E$5:$E$6</c:f>
              <c:strCache>
                <c:ptCount val="1"/>
                <c:pt idx="0">
                  <c:v>Факт на 01.01.2017 г.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3.5070533806884339E-17"/>
                  <c:y val="7.86627335299901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7.86627335299901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3435760976874293E-3"/>
                  <c:y val="9.78333325282697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9129603060737191E-3"/>
                  <c:y val="9.83284169124877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0"/>
                  <c:y val="7.86627335299901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0"/>
                  <c:y val="5.899705014749262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0"/>
                  <c:y val="7.86627335299901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'Табл. 8'!$B$7:$B$23</c:f>
              <c:strCache>
                <c:ptCount val="17"/>
                <c:pt idx="0">
                  <c:v>Бершетское 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 </c:v>
                </c:pt>
                <c:pt idx="10">
                  <c:v>Савинское 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8'!$E$7:$E$23</c:f>
              <c:numCache>
                <c:formatCode>#,##0.00</c:formatCode>
                <c:ptCount val="17"/>
                <c:pt idx="0">
                  <c:v>562.44000000000005</c:v>
                </c:pt>
                <c:pt idx="1">
                  <c:v>1037.5999999999999</c:v>
                </c:pt>
                <c:pt idx="2">
                  <c:v>1311.8</c:v>
                </c:pt>
                <c:pt idx="3">
                  <c:v>741.18</c:v>
                </c:pt>
                <c:pt idx="4">
                  <c:v>4243.59</c:v>
                </c:pt>
                <c:pt idx="5">
                  <c:v>2318.7199999999998</c:v>
                </c:pt>
                <c:pt idx="6">
                  <c:v>4946.93</c:v>
                </c:pt>
                <c:pt idx="7">
                  <c:v>2393.1799999999998</c:v>
                </c:pt>
                <c:pt idx="8">
                  <c:v>100.55</c:v>
                </c:pt>
                <c:pt idx="9">
                  <c:v>198.87</c:v>
                </c:pt>
                <c:pt idx="10">
                  <c:v>1675.73</c:v>
                </c:pt>
                <c:pt idx="11">
                  <c:v>2995.73</c:v>
                </c:pt>
                <c:pt idx="12">
                  <c:v>982.27</c:v>
                </c:pt>
                <c:pt idx="13">
                  <c:v>4663.6499999999996</c:v>
                </c:pt>
                <c:pt idx="14">
                  <c:v>993.98</c:v>
                </c:pt>
                <c:pt idx="15">
                  <c:v>460.88</c:v>
                </c:pt>
                <c:pt idx="16">
                  <c:v>1734.71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axId val="117542272"/>
        <c:axId val="117568640"/>
      </c:barChart>
      <c:catAx>
        <c:axId val="117542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117568640"/>
        <c:crosses val="autoZero"/>
        <c:auto val="1"/>
        <c:lblAlgn val="ctr"/>
        <c:lblOffset val="100"/>
        <c:noMultiLvlLbl val="0"/>
      </c:catAx>
      <c:valAx>
        <c:axId val="117568640"/>
        <c:scaling>
          <c:orientation val="minMax"/>
          <c:max val="5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 sz="1100" dirty="0"/>
                  <a:t>тыс. руб.</a:t>
                </a:r>
              </a:p>
            </c:rich>
          </c:tx>
          <c:layout>
            <c:manualLayout>
              <c:xMode val="edge"/>
              <c:yMode val="edge"/>
              <c:x val="7.1017402763739841E-5"/>
              <c:y val="0.14004965631838009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05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7542272"/>
        <c:crosses val="autoZero"/>
        <c:crossBetween val="between"/>
        <c:majorUnit val="1000"/>
        <c:minorUnit val="1000"/>
      </c:valAx>
      <c:spPr>
        <a:scene3d>
          <a:camera prst="orthographicFront"/>
          <a:lightRig rig="threePt" dir="t"/>
        </a:scene3d>
        <a:sp3d/>
      </c:spPr>
    </c:plotArea>
    <c:legend>
      <c:legendPos val="r"/>
      <c:layout>
        <c:manualLayout>
          <c:xMode val="edge"/>
          <c:yMode val="edge"/>
          <c:x val="0.10522848409797285"/>
          <c:y val="0.9451320022412969"/>
          <c:w val="0.85925236389927584"/>
          <c:h val="5.4572426234331339E-2"/>
        </c:manualLayout>
      </c:layout>
      <c:overlay val="0"/>
      <c:txPr>
        <a:bodyPr/>
        <a:lstStyle/>
        <a:p>
          <a:pPr>
            <a:defRPr sz="1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ru-RU" sz="1600" dirty="0"/>
              <a:t>Анализ исполнения поступлений по транспортному налогу  бюджетов                                                                                             поселений по состоянию на 01.01.2017 года</a:t>
            </a:r>
          </a:p>
        </c:rich>
      </c:tx>
      <c:layout>
        <c:manualLayout>
          <c:xMode val="edge"/>
          <c:yMode val="edge"/>
          <c:x val="0.18353828880055745"/>
          <c:y val="2.042673036656934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9425515502794178E-2"/>
          <c:y val="0.18744089757065102"/>
          <c:w val="0.94388642905982434"/>
          <c:h val="0.56078448561794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'Табл. 9'!$D$5:$D$6</c:f>
              <c:strCache>
                <c:ptCount val="1"/>
                <c:pt idx="0">
                  <c:v>Факт на 01.01.2016 г.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1.2918979389871349E-4"/>
                  <c:y val="5.19206271854456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4752377264317368E-5"/>
                  <c:y val="6.10727812117951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2758702293360871E-3"/>
                  <c:y val="7.01323165223239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4752377264317368E-5"/>
                  <c:y val="3.85578838475809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4752377264317368E-5"/>
                  <c:y val="7.64204148748507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6436470031410007E-4"/>
                  <c:y val="3.02449978768940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9.2939202271847166E-5"/>
                  <c:y val="4.18950074237463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3854825523858698E-3"/>
                  <c:y val="6.559399944713751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3854825523858698E-3"/>
                  <c:y val="4.52401032055510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2566154640506002E-3"/>
                  <c:y val="-3.518086297844691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3542876812529581E-4"/>
                  <c:y val="5.09958649305644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7802590249989242E-4"/>
                  <c:y val="8.05212866307021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2218708317198056E-3"/>
                  <c:y val="6.18237052615980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0"/>
                  <c:y val="6.01537185701950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1.0950475452863474E-4"/>
                  <c:y val="6.45837429930379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1.3307301751215525E-3"/>
                  <c:y val="3.5306429750363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3662277871003829E-3"/>
                  <c:y val="5.54465421408750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-1.0908860831298831E-7"/>
                  <c:y val="-3.40565570751024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1.3854253255749516E-3"/>
                  <c:y val="-2.06131717087995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0"/>
                  <c:y val="-4.5957659897775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'Табл. 9'!$B$7:$B$23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 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9'!$D$7:$D$23</c:f>
              <c:numCache>
                <c:formatCode>#,##0.00</c:formatCode>
                <c:ptCount val="17"/>
                <c:pt idx="0">
                  <c:v>1409.48</c:v>
                </c:pt>
                <c:pt idx="1">
                  <c:v>2730.7</c:v>
                </c:pt>
                <c:pt idx="2">
                  <c:v>5096.84</c:v>
                </c:pt>
                <c:pt idx="3">
                  <c:v>451.03</c:v>
                </c:pt>
                <c:pt idx="4">
                  <c:v>8072.21</c:v>
                </c:pt>
                <c:pt idx="5">
                  <c:v>2767.86</c:v>
                </c:pt>
                <c:pt idx="6">
                  <c:v>6832.37</c:v>
                </c:pt>
                <c:pt idx="7">
                  <c:v>4605.75</c:v>
                </c:pt>
                <c:pt idx="8">
                  <c:v>665.14</c:v>
                </c:pt>
                <c:pt idx="9">
                  <c:v>1006.13</c:v>
                </c:pt>
                <c:pt idx="10">
                  <c:v>4112.08</c:v>
                </c:pt>
                <c:pt idx="11">
                  <c:v>4571.59</c:v>
                </c:pt>
                <c:pt idx="12">
                  <c:v>2604.13</c:v>
                </c:pt>
                <c:pt idx="13">
                  <c:v>3470.56</c:v>
                </c:pt>
                <c:pt idx="14">
                  <c:v>570.82000000000005</c:v>
                </c:pt>
                <c:pt idx="15">
                  <c:v>1157.1199999999999</c:v>
                </c:pt>
                <c:pt idx="16">
                  <c:v>3043.69</c:v>
                </c:pt>
              </c:numCache>
            </c:numRef>
          </c:val>
        </c:ser>
        <c:ser>
          <c:idx val="1"/>
          <c:order val="1"/>
          <c:tx>
            <c:strRef>
              <c:f>'Табл. 9'!$E$5:$E$6</c:f>
              <c:strCache>
                <c:ptCount val="1"/>
                <c:pt idx="0">
                  <c:v>Факт на 01.01.2017 г.</c:v>
                </c:pt>
              </c:strCache>
            </c:strRef>
          </c:tx>
          <c:invertIfNegative val="0"/>
          <c:dLbls>
            <c:dLbl>
              <c:idx val="10"/>
              <c:layout>
                <c:manualLayout>
                  <c:x val="0"/>
                  <c:y val="9.363295880149778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0"/>
                  <c:y val="5.61797752808988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0"/>
                  <c:y val="9.363295880149880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8340210912426837E-3"/>
                  <c:y val="5.6179775280899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'Табл. 9'!$B$7:$B$23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 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9'!$E$7:$E$23</c:f>
              <c:numCache>
                <c:formatCode>#,##0.00</c:formatCode>
                <c:ptCount val="17"/>
                <c:pt idx="0">
                  <c:v>1222.4100000000001</c:v>
                </c:pt>
                <c:pt idx="1">
                  <c:v>2651.45</c:v>
                </c:pt>
                <c:pt idx="2">
                  <c:v>4782.2299999999996</c:v>
                </c:pt>
                <c:pt idx="3">
                  <c:v>481.21</c:v>
                </c:pt>
                <c:pt idx="4">
                  <c:v>7080.43</c:v>
                </c:pt>
                <c:pt idx="5">
                  <c:v>2699.8</c:v>
                </c:pt>
                <c:pt idx="6">
                  <c:v>6429.9</c:v>
                </c:pt>
                <c:pt idx="7">
                  <c:v>4539.3100000000004</c:v>
                </c:pt>
                <c:pt idx="8">
                  <c:v>490.2</c:v>
                </c:pt>
                <c:pt idx="9">
                  <c:v>920.67</c:v>
                </c:pt>
                <c:pt idx="10">
                  <c:v>5970.2</c:v>
                </c:pt>
                <c:pt idx="11">
                  <c:v>4229.47</c:v>
                </c:pt>
                <c:pt idx="12">
                  <c:v>2804.23</c:v>
                </c:pt>
                <c:pt idx="13">
                  <c:v>3381.11</c:v>
                </c:pt>
                <c:pt idx="14">
                  <c:v>769.13</c:v>
                </c:pt>
                <c:pt idx="15">
                  <c:v>1297.3</c:v>
                </c:pt>
                <c:pt idx="16">
                  <c:v>2752.83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axId val="61686144"/>
        <c:axId val="61688064"/>
      </c:barChart>
      <c:catAx>
        <c:axId val="61686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61688064"/>
        <c:crosses val="autoZero"/>
        <c:auto val="1"/>
        <c:lblAlgn val="ctr"/>
        <c:lblOffset val="100"/>
        <c:noMultiLvlLbl val="0"/>
      </c:catAx>
      <c:valAx>
        <c:axId val="61688064"/>
        <c:scaling>
          <c:orientation val="minMax"/>
          <c:max val="81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 sz="1100" dirty="0"/>
                  <a:t>тыс. руб.</a:t>
                </a:r>
              </a:p>
            </c:rich>
          </c:tx>
          <c:layout>
            <c:manualLayout>
              <c:xMode val="edge"/>
              <c:yMode val="edge"/>
              <c:x val="1.1990267023855253E-3"/>
              <c:y val="0.12922325361829629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61686144"/>
        <c:crosses val="autoZero"/>
        <c:crossBetween val="between"/>
        <c:majorUnit val="1000"/>
        <c:minorUnit val="1000"/>
      </c:valAx>
      <c:spPr>
        <a:scene3d>
          <a:camera prst="orthographicFront"/>
          <a:lightRig rig="threePt" dir="t"/>
        </a:scene3d>
        <a:sp3d/>
      </c:spPr>
    </c:plotArea>
    <c:legend>
      <c:legendPos val="r"/>
      <c:layout>
        <c:manualLayout>
          <c:xMode val="edge"/>
          <c:yMode val="edge"/>
          <c:x val="0.20256985899489036"/>
          <c:y val="0.95655739853210575"/>
          <c:w val="0.63325924490774743"/>
          <c:h val="4.3442601467894221E-2"/>
        </c:manualLayout>
      </c:layout>
      <c:overlay val="0"/>
      <c:txPr>
        <a:bodyPr/>
        <a:lstStyle/>
        <a:p>
          <a:pPr>
            <a:defRPr sz="1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ru-RU" sz="1800" dirty="0"/>
              <a:t>Анализ исполнения</a:t>
            </a:r>
            <a:r>
              <a:rPr lang="ru-RU" sz="1800" baseline="0" dirty="0"/>
              <a:t> поступлений </a:t>
            </a:r>
            <a:r>
              <a:rPr lang="ru-RU" sz="1800" dirty="0"/>
              <a:t>по земельному налогу  бюджетов                                                                                             поселений по состоянию на 01.01.2017 года</a:t>
            </a:r>
          </a:p>
        </c:rich>
      </c:tx>
      <c:layout>
        <c:manualLayout>
          <c:xMode val="edge"/>
          <c:yMode val="edge"/>
          <c:x val="0.13450772820064158"/>
          <c:y val="2.40362681937485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7364641633625403E-2"/>
          <c:y val="0.20403524223144612"/>
          <c:w val="0.94263535836637458"/>
          <c:h val="0.567648646430072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'Табл. 10'!$D$5:$D$6</c:f>
              <c:strCache>
                <c:ptCount val="1"/>
                <c:pt idx="0">
                  <c:v>Факт на 01.01.2016 г.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0"/>
                  <c:y val="7.94600998849225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1895596383785356E-3"/>
                  <c:y val="6.91327570067727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1894138232720906E-3"/>
                  <c:y val="7.10210524383752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66120218579235E-3"/>
                  <c:y val="5.30206402385446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7.29678633583329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366120218579235E-3"/>
                  <c:y val="5.78887547263935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5.853783665810671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5555555555554872E-3"/>
                  <c:y val="3.46941247728649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3.50234973328118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0"/>
                  <c:y val="3.534662108921050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3375619714202391E-3"/>
                  <c:y val="3.246517262265294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4.8571011956838729E-4"/>
                  <c:y val="4.44351449075858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8518518518518519E-3"/>
                  <c:y val="4.86566451920782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1.366120218579235E-3"/>
                  <c:y val="4.21619813721988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1.366120218579235E-3"/>
                  <c:y val="6.01591242779317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0"/>
                  <c:y val="5.302226935312831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2.3377077865265484E-3"/>
                  <c:y val="8.28397848870289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'Табл. 10'!$B$7:$B$23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 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10'!$D$7:$D$23</c:f>
              <c:numCache>
                <c:formatCode>#,##0.00</c:formatCode>
                <c:ptCount val="17"/>
                <c:pt idx="0">
                  <c:v>3892.89</c:v>
                </c:pt>
                <c:pt idx="1">
                  <c:v>2331</c:v>
                </c:pt>
                <c:pt idx="2">
                  <c:v>16245.59</c:v>
                </c:pt>
                <c:pt idx="3">
                  <c:v>5901.15</c:v>
                </c:pt>
                <c:pt idx="4">
                  <c:v>15915.81</c:v>
                </c:pt>
                <c:pt idx="5">
                  <c:v>7444.12</c:v>
                </c:pt>
                <c:pt idx="6">
                  <c:v>38664.21</c:v>
                </c:pt>
                <c:pt idx="7">
                  <c:v>8836.76</c:v>
                </c:pt>
                <c:pt idx="8">
                  <c:v>1084.69</c:v>
                </c:pt>
                <c:pt idx="9">
                  <c:v>1089.17</c:v>
                </c:pt>
                <c:pt idx="10">
                  <c:v>18993.34</c:v>
                </c:pt>
                <c:pt idx="11">
                  <c:v>13094.64</c:v>
                </c:pt>
                <c:pt idx="12">
                  <c:v>20791.71</c:v>
                </c:pt>
                <c:pt idx="13">
                  <c:v>14997.08</c:v>
                </c:pt>
                <c:pt idx="14">
                  <c:v>4821.12</c:v>
                </c:pt>
                <c:pt idx="15">
                  <c:v>4718.04</c:v>
                </c:pt>
                <c:pt idx="16">
                  <c:v>8880.57</c:v>
                </c:pt>
              </c:numCache>
            </c:numRef>
          </c:val>
        </c:ser>
        <c:ser>
          <c:idx val="1"/>
          <c:order val="1"/>
          <c:tx>
            <c:strRef>
              <c:f>'Табл. 10'!$E$5:$E$6</c:f>
              <c:strCache>
                <c:ptCount val="1"/>
                <c:pt idx="0">
                  <c:v>Факт на 01.01.2017 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7.1994240460763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5045248015777034E-17"/>
                  <c:y val="7.1994240460763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852143482064742E-3"/>
                  <c:y val="5.20470605509975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366120218579235E-3"/>
                  <c:y val="8.99928005759539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66120218579235E-3"/>
                  <c:y val="8.99928005759539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7.1994240460763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8518518518518519E-3"/>
                  <c:y val="7.45920745920745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8518518518518519E-3"/>
                  <c:y val="9.3240093240093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'Табл. 10'!$B$7:$B$23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 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10'!$E$7:$E$23</c:f>
              <c:numCache>
                <c:formatCode>#,##0.00</c:formatCode>
                <c:ptCount val="17"/>
                <c:pt idx="0">
                  <c:v>4453.47</c:v>
                </c:pt>
                <c:pt idx="1">
                  <c:v>6584.38</c:v>
                </c:pt>
                <c:pt idx="2">
                  <c:v>18581.3</c:v>
                </c:pt>
                <c:pt idx="3">
                  <c:v>5757.43</c:v>
                </c:pt>
                <c:pt idx="4">
                  <c:v>14784</c:v>
                </c:pt>
                <c:pt idx="5">
                  <c:v>9351.8799999999992</c:v>
                </c:pt>
                <c:pt idx="6">
                  <c:v>32673.200000000001</c:v>
                </c:pt>
                <c:pt idx="7">
                  <c:v>11003.74</c:v>
                </c:pt>
                <c:pt idx="8">
                  <c:v>1103.6400000000001</c:v>
                </c:pt>
                <c:pt idx="9">
                  <c:v>981.69</c:v>
                </c:pt>
                <c:pt idx="10">
                  <c:v>18249.73</c:v>
                </c:pt>
                <c:pt idx="11">
                  <c:v>12644.68</c:v>
                </c:pt>
                <c:pt idx="12">
                  <c:v>15284.19</c:v>
                </c:pt>
                <c:pt idx="13">
                  <c:v>13858.35</c:v>
                </c:pt>
                <c:pt idx="14">
                  <c:v>4373.16</c:v>
                </c:pt>
                <c:pt idx="15">
                  <c:v>4018.42</c:v>
                </c:pt>
                <c:pt idx="16">
                  <c:v>8547.67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axId val="61804544"/>
        <c:axId val="61806080"/>
      </c:barChart>
      <c:catAx>
        <c:axId val="61804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36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61806080"/>
        <c:crosses val="autoZero"/>
        <c:auto val="1"/>
        <c:lblAlgn val="ctr"/>
        <c:lblOffset val="100"/>
        <c:noMultiLvlLbl val="0"/>
      </c:catAx>
      <c:valAx>
        <c:axId val="61806080"/>
        <c:scaling>
          <c:orientation val="minMax"/>
          <c:max val="39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 sz="1100" dirty="0"/>
                  <a:t>тыс. руб.</a:t>
                </a:r>
              </a:p>
            </c:rich>
          </c:tx>
          <c:layout>
            <c:manualLayout>
              <c:xMode val="edge"/>
              <c:yMode val="edge"/>
              <c:x val="1.8713767687014983E-4"/>
              <c:y val="0.16013960402312666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61804544"/>
        <c:crosses val="autoZero"/>
        <c:crossBetween val="between"/>
        <c:majorUnit val="5000"/>
        <c:minorUnit val="5000"/>
      </c:valAx>
      <c:spPr>
        <a:scene3d>
          <a:camera prst="orthographicFront"/>
          <a:lightRig rig="threePt" dir="t"/>
        </a:scene3d>
        <a:sp3d/>
      </c:spPr>
    </c:plotArea>
    <c:legend>
      <c:legendPos val="r"/>
      <c:layout>
        <c:manualLayout>
          <c:xMode val="edge"/>
          <c:yMode val="edge"/>
          <c:x val="9.3970836978711003E-2"/>
          <c:y val="0.96122142984966608"/>
          <c:w val="0.82502187226596679"/>
          <c:h val="3.8740087153014691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ru-RU" sz="1600" dirty="0"/>
              <a:t>Анализ исполнения поступлений по доходам, от сдачи в аренду имущества                                                                     поселений по состоянию на 01.01.2017 года</a:t>
            </a:r>
          </a:p>
        </c:rich>
      </c:tx>
      <c:layout>
        <c:manualLayout>
          <c:xMode val="edge"/>
          <c:yMode val="edge"/>
          <c:x val="0.14731707681838915"/>
          <c:y val="1.878626557818886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8758698942376159E-2"/>
          <c:y val="0.16019624191082732"/>
          <c:w val="0.94881921134445901"/>
          <c:h val="0.57509179862201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'Табл. 12'!$D$5:$D$6</c:f>
              <c:strCache>
                <c:ptCount val="1"/>
                <c:pt idx="0">
                  <c:v>Факт на 01.01.2016 г.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-1.4957572899061493E-4"/>
                  <c:y val="6.62643509823855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872412994964648E-3"/>
                  <c:y val="5.67448899303342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3117900611841157E-3"/>
                  <c:y val="8.99955202536228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5.31349628055260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9886045027343644E-17"/>
                  <c:y val="5.31349628055260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7.08466170740347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3864687463151964E-3"/>
                  <c:y val="5.26111752442329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3865779256794233E-3"/>
                  <c:y val="7.13701131997456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3605932369934624E-3"/>
                  <c:y val="-9.60001033787625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4.77207854488648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3865779256794233E-3"/>
                  <c:y val="1.029910921966264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"/>
                  <c:y val="5.51353400299798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1.3865779256794233E-3"/>
                  <c:y val="3.542302015311543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0"/>
                  <c:y val="3.59470930466295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0"/>
                  <c:y val="5.31349628055260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1.0917936412504502E-7"/>
                  <c:y val="5.00999328038043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3605442176870747E-3"/>
                  <c:y val="4.34298130374510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 w="25400">
                <a:noFill/>
              </a:ln>
            </c:spPr>
            <c:txPr>
              <a:bodyPr rot="-540000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'Табл. 12'!$B$7:$B$23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 </c:v>
                </c:pt>
                <c:pt idx="14">
                  <c:v>Хохловское</c:v>
                </c:pt>
                <c:pt idx="15">
                  <c:v>Юговское 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12'!$D$7:$D$23</c:f>
              <c:numCache>
                <c:formatCode>#,##0.00</c:formatCode>
                <c:ptCount val="17"/>
                <c:pt idx="0">
                  <c:v>625.49</c:v>
                </c:pt>
                <c:pt idx="1">
                  <c:v>585.55999999999995</c:v>
                </c:pt>
                <c:pt idx="2">
                  <c:v>724.29</c:v>
                </c:pt>
                <c:pt idx="3">
                  <c:v>53.34</c:v>
                </c:pt>
                <c:pt idx="4">
                  <c:v>386.49</c:v>
                </c:pt>
                <c:pt idx="5">
                  <c:v>1068.8</c:v>
                </c:pt>
                <c:pt idx="6">
                  <c:v>842.33</c:v>
                </c:pt>
                <c:pt idx="7">
                  <c:v>556.86</c:v>
                </c:pt>
                <c:pt idx="9">
                  <c:v>599.51</c:v>
                </c:pt>
                <c:pt idx="10">
                  <c:v>738.52</c:v>
                </c:pt>
                <c:pt idx="11">
                  <c:v>3927.54</c:v>
                </c:pt>
                <c:pt idx="12">
                  <c:v>529.80999999999995</c:v>
                </c:pt>
                <c:pt idx="13">
                  <c:v>187.29</c:v>
                </c:pt>
                <c:pt idx="14">
                  <c:v>186.38</c:v>
                </c:pt>
                <c:pt idx="15">
                  <c:v>382.21</c:v>
                </c:pt>
                <c:pt idx="16">
                  <c:v>784.33</c:v>
                </c:pt>
              </c:numCache>
            </c:numRef>
          </c:val>
        </c:ser>
        <c:ser>
          <c:idx val="1"/>
          <c:order val="1"/>
          <c:tx>
            <c:strRef>
              <c:f>'Табл. 12'!$E$5:$E$6</c:f>
              <c:strCache>
                <c:ptCount val="1"/>
                <c:pt idx="0">
                  <c:v>Факт на 01.01.2017 г.</c:v>
                </c:pt>
              </c:strCache>
            </c:strRef>
          </c:tx>
          <c:spPr>
            <a:ln>
              <a:solidFill>
                <a:srgbClr val="4F81BD"/>
              </a:solidFill>
            </a:ln>
          </c:spPr>
          <c:invertIfNegative val="0"/>
          <c:dLbls>
            <c:dLbl>
              <c:idx val="2"/>
              <c:layout>
                <c:manualLayout>
                  <c:x val="0"/>
                  <c:y val="5.65770862800558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6980056980056983E-3"/>
                  <c:y val="5.65770862800565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1.13154172560113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'Табл. 12'!$B$7:$B$23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</c:v>
                </c:pt>
                <c:pt idx="13">
                  <c:v>Фроловское </c:v>
                </c:pt>
                <c:pt idx="14">
                  <c:v>Хохловское</c:v>
                </c:pt>
                <c:pt idx="15">
                  <c:v>Юговское 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12'!$E$7:$E$23</c:f>
              <c:numCache>
                <c:formatCode>#,##0.00</c:formatCode>
                <c:ptCount val="17"/>
                <c:pt idx="0">
                  <c:v>499.76</c:v>
                </c:pt>
                <c:pt idx="1">
                  <c:v>625.46</c:v>
                </c:pt>
                <c:pt idx="2">
                  <c:v>1319.3</c:v>
                </c:pt>
                <c:pt idx="3">
                  <c:v>65.61</c:v>
                </c:pt>
                <c:pt idx="4">
                  <c:v>167.44</c:v>
                </c:pt>
                <c:pt idx="5">
                  <c:v>1113.97</c:v>
                </c:pt>
                <c:pt idx="6">
                  <c:v>1050.8499999999999</c:v>
                </c:pt>
                <c:pt idx="7">
                  <c:v>596.58000000000004</c:v>
                </c:pt>
                <c:pt idx="8">
                  <c:v>0.84</c:v>
                </c:pt>
                <c:pt idx="9">
                  <c:v>792.16</c:v>
                </c:pt>
                <c:pt idx="10">
                  <c:v>746.7</c:v>
                </c:pt>
                <c:pt idx="11">
                  <c:v>1234.3599999999999</c:v>
                </c:pt>
                <c:pt idx="12">
                  <c:v>216.1</c:v>
                </c:pt>
                <c:pt idx="13">
                  <c:v>223.5</c:v>
                </c:pt>
                <c:pt idx="14">
                  <c:v>164.45</c:v>
                </c:pt>
                <c:pt idx="15">
                  <c:v>170.85</c:v>
                </c:pt>
                <c:pt idx="16">
                  <c:v>652.99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62094336"/>
        <c:axId val="62395136"/>
      </c:barChart>
      <c:catAx>
        <c:axId val="62094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62395136"/>
        <c:crosses val="autoZero"/>
        <c:auto val="1"/>
        <c:lblAlgn val="ctr"/>
        <c:lblOffset val="100"/>
        <c:noMultiLvlLbl val="0"/>
      </c:catAx>
      <c:valAx>
        <c:axId val="62395136"/>
        <c:scaling>
          <c:orientation val="minMax"/>
          <c:max val="400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 sz="1100" dirty="0"/>
                  <a:t>тыс. руб.</a:t>
                </a:r>
              </a:p>
            </c:rich>
          </c:tx>
          <c:layout>
            <c:manualLayout>
              <c:xMode val="edge"/>
              <c:yMode val="edge"/>
              <c:x val="4.4006950047444722E-4"/>
              <c:y val="0.10790757499522696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62094336"/>
        <c:crosses val="autoZero"/>
        <c:crossBetween val="between"/>
        <c:majorUnit val="500"/>
        <c:minorUnit val="500"/>
      </c:valAx>
      <c:spPr>
        <a:scene3d>
          <a:camera prst="orthographicFront"/>
          <a:lightRig rig="threePt" dir="t"/>
        </a:scene3d>
        <a:sp3d/>
      </c:spPr>
    </c:plotArea>
    <c:legend>
      <c:legendPos val="r"/>
      <c:layout>
        <c:manualLayout>
          <c:xMode val="edge"/>
          <c:yMode val="edge"/>
          <c:x val="0.10004307153913453"/>
          <c:y val="0.942008486562942"/>
          <c:w val="0.82020384204111241"/>
          <c:h val="4.8090523338048086E-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9639757768850053E-2"/>
          <c:y val="1.4466172957570935E-2"/>
          <c:w val="0.95036019303183406"/>
          <c:h val="0.600448963034527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'Табл. 14'!$D$5:$D$6</c:f>
              <c:strCache>
                <c:ptCount val="1"/>
                <c:pt idx="0">
                  <c:v>Факт на 01.01.2016 г.</c:v>
                </c:pt>
              </c:strCache>
            </c:strRef>
          </c:tx>
          <c:spPr>
            <a:solidFill>
              <a:srgbClr val="C0504D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'Табл. 14'!$B$7:$B$23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14'!$D$7:$D$23</c:f>
              <c:numCache>
                <c:formatCode>#,##0.00</c:formatCode>
                <c:ptCount val="17"/>
                <c:pt idx="0">
                  <c:v>170.97</c:v>
                </c:pt>
                <c:pt idx="1">
                  <c:v>94.63</c:v>
                </c:pt>
                <c:pt idx="2">
                  <c:v>313.02999999999997</c:v>
                </c:pt>
                <c:pt idx="3">
                  <c:v>13.29</c:v>
                </c:pt>
                <c:pt idx="4">
                  <c:v>377.23</c:v>
                </c:pt>
                <c:pt idx="5">
                  <c:v>281.18</c:v>
                </c:pt>
                <c:pt idx="6">
                  <c:v>324.68</c:v>
                </c:pt>
                <c:pt idx="7">
                  <c:v>181.61</c:v>
                </c:pt>
                <c:pt idx="8">
                  <c:v>23.4</c:v>
                </c:pt>
                <c:pt idx="9">
                  <c:v>86.87</c:v>
                </c:pt>
                <c:pt idx="10">
                  <c:v>204.66</c:v>
                </c:pt>
                <c:pt idx="11">
                  <c:v>662.92</c:v>
                </c:pt>
                <c:pt idx="12">
                  <c:v>135.16</c:v>
                </c:pt>
                <c:pt idx="13">
                  <c:v>347.01</c:v>
                </c:pt>
                <c:pt idx="14">
                  <c:v>7.82</c:v>
                </c:pt>
                <c:pt idx="15">
                  <c:v>29.92</c:v>
                </c:pt>
                <c:pt idx="16">
                  <c:v>252.88</c:v>
                </c:pt>
              </c:numCache>
            </c:numRef>
          </c:val>
        </c:ser>
        <c:ser>
          <c:idx val="1"/>
          <c:order val="1"/>
          <c:tx>
            <c:strRef>
              <c:f>'Табл. 14'!$E$5:$E$6</c:f>
              <c:strCache>
                <c:ptCount val="1"/>
                <c:pt idx="0">
                  <c:v>Факт на 01.01.2017 г.</c:v>
                </c:pt>
              </c:strCache>
            </c:strRef>
          </c:tx>
          <c:spPr>
            <a:solidFill>
              <a:srgbClr val="1F497D">
                <a:lumMod val="40000"/>
                <a:lumOff val="60000"/>
              </a:srgb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'Табл. 14'!$B$7:$B$23</c:f>
              <c:strCache>
                <c:ptCount val="17"/>
                <c:pt idx="0">
                  <c:v>Бершетское</c:v>
                </c:pt>
                <c:pt idx="1">
                  <c:v>Гамовское</c:v>
                </c:pt>
                <c:pt idx="2">
                  <c:v>Двуреченское</c:v>
                </c:pt>
                <c:pt idx="3">
                  <c:v>Заболотское</c:v>
                </c:pt>
                <c:pt idx="4">
                  <c:v>Кондратовское</c:v>
                </c:pt>
                <c:pt idx="5">
                  <c:v>Кукуштанское</c:v>
                </c:pt>
                <c:pt idx="6">
                  <c:v>Култаевское</c:v>
                </c:pt>
                <c:pt idx="7">
                  <c:v>Лобановское</c:v>
                </c:pt>
                <c:pt idx="8">
                  <c:v>Пальниковское</c:v>
                </c:pt>
                <c:pt idx="9">
                  <c:v>Платошинское</c:v>
                </c:pt>
                <c:pt idx="10">
                  <c:v>Савинское</c:v>
                </c:pt>
                <c:pt idx="11">
                  <c:v>Сылвенское</c:v>
                </c:pt>
                <c:pt idx="12">
                  <c:v>Усть-Качкинское </c:v>
                </c:pt>
                <c:pt idx="13">
                  <c:v>Фроловское </c:v>
                </c:pt>
                <c:pt idx="14">
                  <c:v>Хохловское</c:v>
                </c:pt>
                <c:pt idx="15">
                  <c:v>Юговское</c:v>
                </c:pt>
                <c:pt idx="16">
                  <c:v>Юго-Камское</c:v>
                </c:pt>
              </c:strCache>
            </c:strRef>
          </c:cat>
          <c:val>
            <c:numRef>
              <c:f>'Табл. 14'!$E$7:$E$23</c:f>
              <c:numCache>
                <c:formatCode>#,##0.00</c:formatCode>
                <c:ptCount val="17"/>
                <c:pt idx="0">
                  <c:v>175.82</c:v>
                </c:pt>
                <c:pt idx="1">
                  <c:v>121.49</c:v>
                </c:pt>
                <c:pt idx="2">
                  <c:v>358.61</c:v>
                </c:pt>
                <c:pt idx="3">
                  <c:v>11.92</c:v>
                </c:pt>
                <c:pt idx="4">
                  <c:v>322.5</c:v>
                </c:pt>
                <c:pt idx="5">
                  <c:v>275.55</c:v>
                </c:pt>
                <c:pt idx="6">
                  <c:v>286.33999999999997</c:v>
                </c:pt>
                <c:pt idx="7">
                  <c:v>513.96</c:v>
                </c:pt>
                <c:pt idx="8">
                  <c:v>39.369999999999997</c:v>
                </c:pt>
                <c:pt idx="9">
                  <c:v>114.59</c:v>
                </c:pt>
                <c:pt idx="10">
                  <c:v>289.56</c:v>
                </c:pt>
                <c:pt idx="11">
                  <c:v>906.12</c:v>
                </c:pt>
                <c:pt idx="12">
                  <c:v>139.44999999999999</c:v>
                </c:pt>
                <c:pt idx="13">
                  <c:v>166.51</c:v>
                </c:pt>
                <c:pt idx="14">
                  <c:v>37.65</c:v>
                </c:pt>
                <c:pt idx="15">
                  <c:v>34.49</c:v>
                </c:pt>
                <c:pt idx="16">
                  <c:v>209.13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4"/>
        <c:axId val="62443520"/>
        <c:axId val="62445056"/>
      </c:barChart>
      <c:catAx>
        <c:axId val="62443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62445056"/>
        <c:crosses val="autoZero"/>
        <c:auto val="1"/>
        <c:lblAlgn val="ctr"/>
        <c:lblOffset val="100"/>
        <c:noMultiLvlLbl val="0"/>
      </c:catAx>
      <c:valAx>
        <c:axId val="62445056"/>
        <c:scaling>
          <c:orientation val="minMax"/>
          <c:max val="1000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62443520"/>
        <c:crosses val="autoZero"/>
        <c:crossBetween val="between"/>
        <c:majorUnit val="200"/>
        <c:minorUnit val="200"/>
      </c:valAx>
    </c:plotArea>
    <c:legend>
      <c:legendPos val="r"/>
      <c:layout>
        <c:manualLayout>
          <c:xMode val="edge"/>
          <c:yMode val="edge"/>
          <c:x val="0.14394171976749751"/>
          <c:y val="0.94713795136841372"/>
          <c:w val="0.69821382425373546"/>
          <c:h val="4.1116005873715111E-2"/>
        </c:manualLayout>
      </c:layout>
      <c:overlay val="0"/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0.04132</cdr:x>
      <cdr:y>0.1413</cdr:y>
    </cdr:from>
    <cdr:to>
      <cdr:x>0.14627</cdr:x>
      <cdr:y>0.17391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60040" y="936104"/>
          <a:ext cx="91440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30574" cy="497603"/>
          </a:xfrm>
          <a:prstGeom prst="rect">
            <a:avLst/>
          </a:prstGeom>
        </p:spPr>
        <p:txBody>
          <a:bodyPr vert="horz" lIns="91285" tIns="45644" rIns="91285" bIns="4564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1" y="0"/>
            <a:ext cx="2930574" cy="497603"/>
          </a:xfrm>
          <a:prstGeom prst="rect">
            <a:avLst/>
          </a:prstGeom>
        </p:spPr>
        <p:txBody>
          <a:bodyPr vert="horz" lIns="91285" tIns="45644" rIns="91285" bIns="45644" rtlCol="0"/>
          <a:lstStyle>
            <a:lvl1pPr algn="r">
              <a:defRPr sz="1200"/>
            </a:lvl1pPr>
          </a:lstStyle>
          <a:p>
            <a:fld id="{B8B274FA-201B-4C70-B963-0E9C15E3A83A}" type="datetimeFigureOut">
              <a:rPr lang="ru-RU" smtClean="0"/>
              <a:t>13.02.2017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4" rIns="91285" bIns="4564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3" y="4723253"/>
            <a:ext cx="5409562" cy="4473654"/>
          </a:xfrm>
          <a:prstGeom prst="rect">
            <a:avLst/>
          </a:prstGeom>
        </p:spPr>
        <p:txBody>
          <a:bodyPr vert="horz" lIns="91285" tIns="45644" rIns="91285" bIns="4564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3321"/>
            <a:ext cx="2930574" cy="497603"/>
          </a:xfrm>
          <a:prstGeom prst="rect">
            <a:avLst/>
          </a:prstGeom>
        </p:spPr>
        <p:txBody>
          <a:bodyPr vert="horz" lIns="91285" tIns="45644" rIns="91285" bIns="4564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1" y="9443321"/>
            <a:ext cx="2930574" cy="497603"/>
          </a:xfrm>
          <a:prstGeom prst="rect">
            <a:avLst/>
          </a:prstGeom>
        </p:spPr>
        <p:txBody>
          <a:bodyPr vert="horz" lIns="91285" tIns="45644" rIns="91285" bIns="45644" rtlCol="0" anchor="b"/>
          <a:lstStyle>
            <a:lvl1pPr algn="r">
              <a:defRPr sz="1200"/>
            </a:lvl1pPr>
          </a:lstStyle>
          <a:p>
            <a:fld id="{BA6F8899-7C0B-446A-88E0-688EF6DE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086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011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61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00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755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693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69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0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84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89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12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56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44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CCC2F-5EAC-4CA9-8497-0D0E8767E374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68C8D-A57D-4093-A51A-DB88F53A6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27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_____Microsoft_Excel_97-20031.xls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72400" cy="2448272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Исполнение бюджетов сельских поселений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итогам 2016 года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19464" y="4293096"/>
            <a:ext cx="4824536" cy="1296144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Докладчик: Заместитель главы администрации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Пермского муниципального района по 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экономическому развитию </a:t>
            </a:r>
          </a:p>
          <a:p>
            <a:pPr algn="l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Гладких Татьяна Николаевна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0" descr="C:\Documents and Settings\b_alex\Рабочий стол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5888"/>
            <a:ext cx="7207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3275856" y="6093296"/>
            <a:ext cx="2771526" cy="503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 февраля 2017 года</a:t>
            </a:r>
          </a:p>
          <a:p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41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587541"/>
              </p:ext>
            </p:extLst>
          </p:nvPr>
        </p:nvGraphicFramePr>
        <p:xfrm>
          <a:off x="179512" y="44624"/>
          <a:ext cx="8784976" cy="6751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82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797087"/>
              </p:ext>
            </p:extLst>
          </p:nvPr>
        </p:nvGraphicFramePr>
        <p:xfrm>
          <a:off x="0" y="1348319"/>
          <a:ext cx="8928992" cy="5527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83568" y="332656"/>
            <a:ext cx="76328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0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Анализ исполнения поступлений от использования имущества, </a:t>
            </a:r>
          </a:p>
          <a:p>
            <a:pPr algn="ctr">
              <a:defRPr sz="10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находящегося в собственности поселений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по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состоянию на 01.01.2017 года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социальный </a:t>
            </a:r>
            <a:r>
              <a:rPr lang="ru-RU" sz="2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найм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), тыс. руб.</a:t>
            </a:r>
            <a:endParaRPr lang="ru-RU" sz="20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82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576064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Общий анализ недоимки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имущественным налогам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 разрезе сельских поселений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60715849"/>
              </p:ext>
            </p:extLst>
          </p:nvPr>
        </p:nvGraphicFramePr>
        <p:xfrm>
          <a:off x="107504" y="548680"/>
          <a:ext cx="8928992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74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288032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Анализ недоимки по транспортному налогу  в разрезе сельских поселений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31065408"/>
              </p:ext>
            </p:extLst>
          </p:nvPr>
        </p:nvGraphicFramePr>
        <p:xfrm>
          <a:off x="107504" y="404664"/>
          <a:ext cx="8928992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076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432048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Анализ недоимки по налогу на имущество в разрезе сельских поселений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96875124"/>
              </p:ext>
            </p:extLst>
          </p:nvPr>
        </p:nvGraphicFramePr>
        <p:xfrm>
          <a:off x="107504" y="476672"/>
          <a:ext cx="8928992" cy="6280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102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288032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Анализ недоимки по земельному налогу  в разрезе сельских поселений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24202912"/>
              </p:ext>
            </p:extLst>
          </p:nvPr>
        </p:nvGraphicFramePr>
        <p:xfrm>
          <a:off x="107504" y="404664"/>
          <a:ext cx="8928992" cy="633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189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33759"/>
            <a:ext cx="8784976" cy="936104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Фактическое исполнение бюджетов  сельских поселений по расходам по отношению к утвержденным назначениям за 2016 год, %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42506" y="234888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98,9</a:t>
            </a:r>
            <a:endParaRPr lang="ru-RU" dirty="0"/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4278628"/>
              </p:ext>
            </p:extLst>
          </p:nvPr>
        </p:nvGraphicFramePr>
        <p:xfrm>
          <a:off x="179512" y="969863"/>
          <a:ext cx="8784976" cy="5771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753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33759"/>
            <a:ext cx="8784976" cy="936104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Доля непрограммных расходов в бюджетах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сельских поселений за 2016 год, %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1612227"/>
              </p:ext>
            </p:extLst>
          </p:nvPr>
        </p:nvGraphicFramePr>
        <p:xfrm>
          <a:off x="323528" y="764704"/>
          <a:ext cx="83529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488076" y="364502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7,6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210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33759"/>
            <a:ext cx="8784976" cy="936104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Доля расходов на содержание органов местного самоуправления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сельских поселений за 2016 год, %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185779"/>
              </p:ext>
            </p:extLst>
          </p:nvPr>
        </p:nvGraphicFramePr>
        <p:xfrm>
          <a:off x="359532" y="697342"/>
          <a:ext cx="842493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405286" y="314096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16,6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72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33759"/>
            <a:ext cx="8784976" cy="514921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Задолженность по налогам сельских поселений за 2016 год, рублей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092957"/>
              </p:ext>
            </p:extLst>
          </p:nvPr>
        </p:nvGraphicFramePr>
        <p:xfrm>
          <a:off x="1331640" y="671019"/>
          <a:ext cx="6768751" cy="61771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6144"/>
                <a:gridCol w="2446223"/>
                <a:gridCol w="3456384"/>
              </a:tblGrid>
              <a:tr h="3890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№ п/п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Поселение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Сумма, руб.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292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Савинское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441,45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2893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Бершетское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257,33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292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Двуреченское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140,60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410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4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Юго-Камское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56,33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192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Усть-Качкинское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22,84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192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Кукуштанское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19,01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092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Хохловское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11,60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092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8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Култаевское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7,71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59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9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Юговское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6,02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092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Заболотское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0,03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39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11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Гамовское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192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12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Кондратовское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491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13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Лобановское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2893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14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Платошинское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39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15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Пальниковское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2893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Сылвенское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2992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17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Фроловское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  <a:tr h="3491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Итого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962,92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24" marR="7324" marT="732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43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593634"/>
              </p:ext>
            </p:extLst>
          </p:nvPr>
        </p:nvGraphicFramePr>
        <p:xfrm>
          <a:off x="107504" y="116632"/>
          <a:ext cx="8928992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82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72008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Среднемесячная заработная плата в муниципальных учреждениях культуры физической культуры и спорта сельских поселений за 2016 год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2832145"/>
              </p:ext>
            </p:extLst>
          </p:nvPr>
        </p:nvGraphicFramePr>
        <p:xfrm>
          <a:off x="107504" y="1124744"/>
          <a:ext cx="878497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603940" y="1844824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23533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03940" y="2172618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20989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841" y="817094"/>
            <a:ext cx="453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Руб.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07769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36912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87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5606398"/>
              </p:ext>
            </p:extLst>
          </p:nvPr>
        </p:nvGraphicFramePr>
        <p:xfrm>
          <a:off x="179512" y="116632"/>
          <a:ext cx="8784976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82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36004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Доходы бюджетов поселений на 1 жителя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20436963"/>
              </p:ext>
            </p:extLst>
          </p:nvPr>
        </p:nvGraphicFramePr>
        <p:xfrm>
          <a:off x="179512" y="404664"/>
          <a:ext cx="8784976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400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5" name="Object 7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020030"/>
              </p:ext>
            </p:extLst>
          </p:nvPr>
        </p:nvGraphicFramePr>
        <p:xfrm>
          <a:off x="142875" y="26988"/>
          <a:ext cx="8856663" cy="656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Лист" r:id="rId4" imgW="5734112" imgH="4248180" progId="Excel.Sheet.8">
                  <p:embed/>
                </p:oleObj>
              </mc:Choice>
              <mc:Fallback>
                <p:oleObj name="Лист" r:id="rId4" imgW="5734112" imgH="4248180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" y="26988"/>
                        <a:ext cx="8856663" cy="656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641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3881501"/>
              </p:ext>
            </p:extLst>
          </p:nvPr>
        </p:nvGraphicFramePr>
        <p:xfrm>
          <a:off x="107504" y="28575"/>
          <a:ext cx="8640959" cy="6800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82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2274896"/>
              </p:ext>
            </p:extLst>
          </p:nvPr>
        </p:nvGraphicFramePr>
        <p:xfrm>
          <a:off x="107504" y="116632"/>
          <a:ext cx="8856984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82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8563603"/>
              </p:ext>
            </p:extLst>
          </p:nvPr>
        </p:nvGraphicFramePr>
        <p:xfrm>
          <a:off x="0" y="116632"/>
          <a:ext cx="9036496" cy="6638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82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8617603"/>
              </p:ext>
            </p:extLst>
          </p:nvPr>
        </p:nvGraphicFramePr>
        <p:xfrm>
          <a:off x="179512" y="23812"/>
          <a:ext cx="8784976" cy="6834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825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2422</TotalTime>
  <Words>446</Words>
  <Application>Microsoft Office PowerPoint</Application>
  <PresentationFormat>Экран (4:3)</PresentationFormat>
  <Paragraphs>177</Paragraphs>
  <Slides>21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Лист</vt:lpstr>
      <vt:lpstr>Исполнение бюджетов сельских поселений  по итогам 2016 года</vt:lpstr>
      <vt:lpstr>Презентация PowerPoint</vt:lpstr>
      <vt:lpstr>Презентация PowerPoint</vt:lpstr>
      <vt:lpstr>Доходы бюджетов поселений на 1 жителя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Общий анализ недоимки  по имущественным налогам  в разрезе сельских поселений</vt:lpstr>
      <vt:lpstr>Анализ недоимки по транспортному налогу  в разрезе сельских поселений</vt:lpstr>
      <vt:lpstr>Анализ недоимки по налогу на имущество в разрезе сельских поселений</vt:lpstr>
      <vt:lpstr>Анализ недоимки по земельному налогу  в разрезе сельских поселений</vt:lpstr>
      <vt:lpstr>Фактическое исполнение бюджетов  сельских поселений по расходам по отношению к утвержденным назначениям за 2016 год, %</vt:lpstr>
      <vt:lpstr>Доля непрограммных расходов в бюджетах  сельских поселений за 2016 год, %</vt:lpstr>
      <vt:lpstr>Доля расходов на содержание органов местного самоуправления  сельских поселений за 2016 год, %</vt:lpstr>
      <vt:lpstr>Задолженность по налогам сельских поселений за 2016 год, рублей</vt:lpstr>
      <vt:lpstr>Среднемесячная заработная плата в муниципальных учреждениях культуры физической культуры и спорта сельских поселений за 2016 год</vt:lpstr>
      <vt:lpstr>Спасибо за внимание!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недоимки по транспортному налогу по состоянию на 01.10.2016 г.</dc:title>
  <dc:creator>feu21-01</dc:creator>
  <cp:lastModifiedBy>feu16-01</cp:lastModifiedBy>
  <cp:revision>102</cp:revision>
  <cp:lastPrinted>2017-02-13T02:40:00Z</cp:lastPrinted>
  <dcterms:created xsi:type="dcterms:W3CDTF">2016-10-17T06:19:06Z</dcterms:created>
  <dcterms:modified xsi:type="dcterms:W3CDTF">2017-02-13T09:35:20Z</dcterms:modified>
</cp:coreProperties>
</file>