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3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8.xml" ContentType="application/vnd.openxmlformats-officedocument.drawingml.chart+xml"/>
  <Override PartName="/ppt/drawings/drawing4.xml" ContentType="application/vnd.openxmlformats-officedocument.drawingml.chartshapes+xml"/>
  <Override PartName="/ppt/charts/chart19.xml" ContentType="application/vnd.openxmlformats-officedocument.drawingml.chart+xml"/>
  <Override PartName="/ppt/notesSlides/notesSlide5.xml" ContentType="application/vnd.openxmlformats-officedocument.presentationml.notesSlide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3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99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98" r:id="rId31"/>
    <p:sldId id="284" r:id="rId32"/>
    <p:sldId id="286" r:id="rId33"/>
    <p:sldId id="287" r:id="rId34"/>
    <p:sldId id="288" r:id="rId35"/>
    <p:sldId id="289" r:id="rId36"/>
    <p:sldId id="291" r:id="rId37"/>
    <p:sldId id="297" r:id="rId38"/>
    <p:sldId id="292" r:id="rId39"/>
    <p:sldId id="293" r:id="rId40"/>
    <p:sldId id="294" r:id="rId41"/>
    <p:sldId id="295" r:id="rId42"/>
    <p:sldId id="296" r:id="rId4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DC303C"/>
    <a:srgbClr val="BB51BB"/>
    <a:srgbClr val="B687DD"/>
    <a:srgbClr val="F19437"/>
    <a:srgbClr val="64BACE"/>
    <a:srgbClr val="EDF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597429525080667E-2"/>
          <c:y val="8.0949600289502252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DC303C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2773.2</c:v>
                </c:pt>
                <c:pt idx="1">
                  <c:v>3453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2780.1</c:v>
                </c:pt>
                <c:pt idx="1">
                  <c:v>3441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425920"/>
        <c:axId val="57427456"/>
      </c:barChart>
      <c:catAx>
        <c:axId val="57425920"/>
        <c:scaling>
          <c:orientation val="minMax"/>
        </c:scaling>
        <c:delete val="0"/>
        <c:axPos val="b"/>
        <c:majorTickMark val="out"/>
        <c:minorTickMark val="none"/>
        <c:tickLblPos val="nextTo"/>
        <c:crossAx val="57427456"/>
        <c:crosses val="autoZero"/>
        <c:auto val="1"/>
        <c:lblAlgn val="ctr"/>
        <c:lblOffset val="100"/>
        <c:noMultiLvlLbl val="0"/>
      </c:catAx>
      <c:valAx>
        <c:axId val="57427456"/>
        <c:scaling>
          <c:orientation val="minMax"/>
          <c:max val="3500"/>
        </c:scaling>
        <c:delete val="1"/>
        <c:axPos val="l"/>
        <c:majorGridlines/>
        <c:numFmt formatCode="0" sourceLinked="1"/>
        <c:majorTickMark val="none"/>
        <c:minorTickMark val="none"/>
        <c:tickLblPos val="none"/>
        <c:crossAx val="5742592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ЕНВД</c:v>
                </c:pt>
              </c:strCache>
            </c:strRef>
          </c:tx>
          <c:spPr>
            <a:solidFill>
              <a:srgbClr val="BB51BB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48 317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48317.3</c:v>
                </c:pt>
                <c:pt idx="1">
                  <c:v>47900</c:v>
                </c:pt>
                <c:pt idx="2">
                  <c:v>46900</c:v>
                </c:pt>
                <c:pt idx="3">
                  <c:v>47229.3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3290368"/>
        <c:axId val="63300352"/>
      </c:barChart>
      <c:catAx>
        <c:axId val="63290368"/>
        <c:scaling>
          <c:orientation val="minMax"/>
        </c:scaling>
        <c:delete val="0"/>
        <c:axPos val="b"/>
        <c:majorTickMark val="out"/>
        <c:minorTickMark val="none"/>
        <c:tickLblPos val="nextTo"/>
        <c:crossAx val="63300352"/>
        <c:crosses val="autoZero"/>
        <c:auto val="1"/>
        <c:lblAlgn val="ctr"/>
        <c:lblOffset val="100"/>
        <c:noMultiLvlLbl val="0"/>
      </c:catAx>
      <c:valAx>
        <c:axId val="63300352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63290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850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635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530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783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0</c:formatCode>
                <c:ptCount val="4"/>
                <c:pt idx="0">
                  <c:v>14850</c:v>
                </c:pt>
                <c:pt idx="1">
                  <c:v>13635</c:v>
                </c:pt>
                <c:pt idx="2">
                  <c:v>15530</c:v>
                </c:pt>
                <c:pt idx="3">
                  <c:v>16783.400000000001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3195392"/>
        <c:axId val="65953792"/>
      </c:barChart>
      <c:catAx>
        <c:axId val="63195392"/>
        <c:scaling>
          <c:orientation val="minMax"/>
        </c:scaling>
        <c:delete val="0"/>
        <c:axPos val="b"/>
        <c:majorTickMark val="out"/>
        <c:minorTickMark val="none"/>
        <c:tickLblPos val="nextTo"/>
        <c:crossAx val="65953792"/>
        <c:crosses val="autoZero"/>
        <c:auto val="1"/>
        <c:lblAlgn val="ctr"/>
        <c:lblOffset val="100"/>
        <c:noMultiLvlLbl val="0"/>
      </c:catAx>
      <c:valAx>
        <c:axId val="65953792"/>
        <c:scaling>
          <c:orientation val="minMax"/>
          <c:min val="0"/>
        </c:scaling>
        <c:delete val="1"/>
        <c:axPos val="l"/>
        <c:majorGridlines/>
        <c:numFmt formatCode="0" sourceLinked="1"/>
        <c:majorTickMark val="out"/>
        <c:minorTickMark val="none"/>
        <c:tickLblPos val="none"/>
        <c:crossAx val="63195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566868638527343E-2"/>
                  <c:y val="1.2926682300827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11603</c:v>
                </c:pt>
                <c:pt idx="1">
                  <c:v>11270</c:v>
                </c:pt>
                <c:pt idx="2">
                  <c:v>8762</c:v>
                </c:pt>
                <c:pt idx="3">
                  <c:v>8560.9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5869312"/>
        <c:axId val="65870848"/>
      </c:barChart>
      <c:catAx>
        <c:axId val="65869312"/>
        <c:scaling>
          <c:orientation val="minMax"/>
        </c:scaling>
        <c:delete val="0"/>
        <c:axPos val="b"/>
        <c:majorTickMark val="out"/>
        <c:minorTickMark val="none"/>
        <c:tickLblPos val="nextTo"/>
        <c:crossAx val="65870848"/>
        <c:crosses val="autoZero"/>
        <c:auto val="1"/>
        <c:lblAlgn val="ctr"/>
        <c:lblOffset val="100"/>
        <c:noMultiLvlLbl val="0"/>
      </c:catAx>
      <c:valAx>
        <c:axId val="65870848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65869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36156666353318"/>
          <c:y val="4.6536056282978307E-2"/>
          <c:w val="0.71563843333646748"/>
          <c:h val="0.799464204286365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аренды земли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dLbls>
            <c:dLbl>
              <c:idx val="0"/>
              <c:layout>
                <c:manualLayout>
                  <c:x val="-1.5074298487252604E-3"/>
                  <c:y val="-0.3246979024167806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102 541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566779617079608E-3"/>
                  <c:y val="-0.2275098120643607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72 246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148596974505209E-3"/>
                  <c:y val="-0.2921430199986971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96 227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054357856433349E-16"/>
                  <c:y val="-0.3179963846003520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99 018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97602.150000000023</c:v>
                </c:pt>
                <c:pt idx="1">
                  <c:v>69526</c:v>
                </c:pt>
                <c:pt idx="2">
                  <c:v>91506</c:v>
                </c:pt>
                <c:pt idx="3">
                  <c:v>93864.6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3450.4549999999999</c:v>
                </c:pt>
                <c:pt idx="1">
                  <c:v>2500</c:v>
                </c:pt>
                <c:pt idx="2">
                  <c:v>3000</c:v>
                </c:pt>
                <c:pt idx="3">
                  <c:v>3430.2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1488.57</c:v>
                </c:pt>
                <c:pt idx="1">
                  <c:v>220.3</c:v>
                </c:pt>
                <c:pt idx="2">
                  <c:v>1720.8</c:v>
                </c:pt>
                <c:pt idx="3">
                  <c:v>1722.9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67193088"/>
        <c:axId val="67211264"/>
      </c:barChart>
      <c:catAx>
        <c:axId val="67193088"/>
        <c:scaling>
          <c:orientation val="minMax"/>
        </c:scaling>
        <c:delete val="0"/>
        <c:axPos val="b"/>
        <c:majorTickMark val="out"/>
        <c:minorTickMark val="none"/>
        <c:tickLblPos val="nextTo"/>
        <c:crossAx val="67211264"/>
        <c:crosses val="autoZero"/>
        <c:auto val="1"/>
        <c:lblAlgn val="ctr"/>
        <c:lblOffset val="100"/>
        <c:noMultiLvlLbl val="0"/>
      </c:catAx>
      <c:valAx>
        <c:axId val="67211264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6719308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54311095063511"/>
          <c:y val="4.3958562804979347E-2"/>
          <c:w val="0.72445688904936456"/>
          <c:h val="0.50310863572312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реализации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dLbls>
            <c:dLbl>
              <c:idx val="0"/>
              <c:layout>
                <c:manualLayout>
                  <c:x val="5.8412491204681031E-3"/>
                  <c:y val="-0.5041329894591750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66 086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178665333482E-3"/>
                  <c:y val="-0.2006462254862749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24 310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63547568788661E-2"/>
                  <c:y val="-0.41180808529884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59 285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572788197939572E-7"/>
                  <c:y val="-0.427892765720474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58 565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4614.6600000000035</c:v>
                </c:pt>
                <c:pt idx="1">
                  <c:v>0</c:v>
                </c:pt>
                <c:pt idx="2">
                  <c:v>9195.299999999992</c:v>
                </c:pt>
                <c:pt idx="3">
                  <c:v>5097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продажи земли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57685.869000000006</c:v>
                </c:pt>
                <c:pt idx="1">
                  <c:v>22830</c:v>
                </c:pt>
                <c:pt idx="2">
                  <c:v>45950</c:v>
                </c:pt>
                <c:pt idx="3">
                  <c:v>48642.7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продажи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3785.4500000000012</c:v>
                </c:pt>
                <c:pt idx="1">
                  <c:v>1480</c:v>
                </c:pt>
                <c:pt idx="2">
                  <c:v>4140</c:v>
                </c:pt>
                <c:pt idx="3">
                  <c:v>4825.5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67330816"/>
        <c:axId val="67332352"/>
      </c:barChart>
      <c:catAx>
        <c:axId val="67330816"/>
        <c:scaling>
          <c:orientation val="minMax"/>
        </c:scaling>
        <c:delete val="0"/>
        <c:axPos val="b"/>
        <c:majorTickMark val="out"/>
        <c:minorTickMark val="none"/>
        <c:tickLblPos val="nextTo"/>
        <c:crossAx val="67332352"/>
        <c:crosses val="autoZero"/>
        <c:auto val="1"/>
        <c:lblAlgn val="ctr"/>
        <c:lblOffset val="100"/>
        <c:noMultiLvlLbl val="0"/>
      </c:catAx>
      <c:valAx>
        <c:axId val="67332352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67330816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12924.145</c:v>
                </c:pt>
                <c:pt idx="1">
                  <c:v>8715.299999999992</c:v>
                </c:pt>
                <c:pt idx="2">
                  <c:v>28816</c:v>
                </c:pt>
                <c:pt idx="3">
                  <c:v>31206.7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8535808"/>
        <c:axId val="68537344"/>
      </c:barChart>
      <c:catAx>
        <c:axId val="6853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68537344"/>
        <c:crosses val="autoZero"/>
        <c:auto val="1"/>
        <c:lblAlgn val="ctr"/>
        <c:lblOffset val="100"/>
        <c:noMultiLvlLbl val="0"/>
      </c:catAx>
      <c:valAx>
        <c:axId val="68537344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68535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2780147</c:v>
                </c:pt>
                <c:pt idx="1">
                  <c:v>2397142</c:v>
                </c:pt>
                <c:pt idx="2">
                  <c:v>3503266</c:v>
                </c:pt>
                <c:pt idx="3">
                  <c:v>3441384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74025984"/>
        <c:axId val="74044160"/>
      </c:barChart>
      <c:catAx>
        <c:axId val="74025984"/>
        <c:scaling>
          <c:orientation val="minMax"/>
        </c:scaling>
        <c:delete val="0"/>
        <c:axPos val="b"/>
        <c:majorTickMark val="out"/>
        <c:minorTickMark val="none"/>
        <c:tickLblPos val="nextTo"/>
        <c:crossAx val="74044160"/>
        <c:crosses val="autoZero"/>
        <c:auto val="1"/>
        <c:lblAlgn val="ctr"/>
        <c:lblOffset val="100"/>
        <c:noMultiLvlLbl val="0"/>
      </c:catAx>
      <c:valAx>
        <c:axId val="74044160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5371492436263057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7402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7.9981776067832994E-3"/>
                  <c:y val="6.205273833671402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1.1065763934726219E-2"/>
                  <c:y val="1.954941270814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3.4474344120494591E-2"/>
                  <c:y val="0.136682673711024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28011593483077046"/>
                  <c:y val="0.1534974291240154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28169874215656709"/>
                  <c:y val="9.10005188924005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4147632055821996"/>
                  <c:y val="2.921609509882543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21396898944001574"/>
                  <c:y val="-4.61404783244492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7.55868395575095E-2"/>
                  <c:y val="-7.189018349922172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4.2980751905250504E-2"/>
                  <c:y val="-4.36811170338223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5492020494454898"/>
                  <c:y val="-2.15672437379121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образование</c:v>
                </c:pt>
                <c:pt idx="1">
                  <c:v>общегосударственные вопросы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национальная безопасность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дотации поселениям</c:v>
                </c:pt>
                <c:pt idx="9">
                  <c:v>прочие расходы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0.69199999999999995</c:v>
                </c:pt>
                <c:pt idx="1">
                  <c:v>4.9000000000000037E-2</c:v>
                </c:pt>
                <c:pt idx="2">
                  <c:v>0.15800000000000011</c:v>
                </c:pt>
                <c:pt idx="3">
                  <c:v>1.6000000000000014E-2</c:v>
                </c:pt>
                <c:pt idx="4">
                  <c:v>1.2E-2</c:v>
                </c:pt>
                <c:pt idx="5">
                  <c:v>4.0000000000000036E-3</c:v>
                </c:pt>
                <c:pt idx="6">
                  <c:v>2.7000000000000017E-2</c:v>
                </c:pt>
                <c:pt idx="7">
                  <c:v>1.6000000000000014E-2</c:v>
                </c:pt>
                <c:pt idx="8">
                  <c:v>2.3E-2</c:v>
                </c:pt>
                <c:pt idx="9">
                  <c:v>3.0000000000000018E-3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902E-2"/>
          <c:y val="4.6536056282978307E-2"/>
          <c:w val="0.96683654332804425"/>
          <c:h val="0.799464204286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343788</c:v>
                </c:pt>
                <c:pt idx="1">
                  <c:v>122769.9</c:v>
                </c:pt>
                <c:pt idx="2">
                  <c:v>772455.8</c:v>
                </c:pt>
                <c:pt idx="3">
                  <c:v>734608.3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51928448"/>
        <c:axId val="51938432"/>
      </c:barChart>
      <c:catAx>
        <c:axId val="5192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51938432"/>
        <c:crosses val="autoZero"/>
        <c:auto val="1"/>
        <c:lblAlgn val="ctr"/>
        <c:lblOffset val="100"/>
        <c:noMultiLvlLbl val="0"/>
      </c:catAx>
      <c:valAx>
        <c:axId val="51938432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тыс. руб.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7.5371492436263083E-3"/>
              <c:y val="0"/>
            </c:manualLayout>
          </c:layout>
          <c:overlay val="0"/>
        </c:title>
        <c:numFmt formatCode="#,##0.0" sourceLinked="1"/>
        <c:majorTickMark val="out"/>
        <c:minorTickMark val="none"/>
        <c:tickLblPos val="none"/>
        <c:crossAx val="5192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Lbls>
            <c:dLbl>
              <c:idx val="0"/>
              <c:layout>
                <c:manualLayout>
                  <c:x val="0.10285225077699123"/>
                  <c:y val="-4.62676541346290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9.4063077958658203E-2"/>
                  <c:y val="0.206463889806123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8.0419402512699398E-2"/>
                  <c:y val="0.136682673711024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27156973221462788"/>
                  <c:y val="6.72292089249493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7054162516022975"/>
                  <c:y val="-4.798716920609461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3.5465130391674524E-2"/>
                  <c:y val="-1.631435445068164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0.16100101856096291"/>
                  <c:y val="2.73301570828812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0.25492020494454903"/>
                  <c:y val="3.354875229963677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4.2980751905250504E-2"/>
                  <c:y val="-4.36811170338223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5492020494454898"/>
                  <c:y val="-2.15672437379121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Образование</c:v>
                </c:pt>
                <c:pt idx="1">
                  <c:v>Коммунальное хозяйство</c:v>
                </c:pt>
                <c:pt idx="2">
                  <c:v>Массовый спорт</c:v>
                </c:pt>
                <c:pt idx="3">
                  <c:v>Амбулаторная помощь</c:v>
                </c:pt>
                <c:pt idx="4">
                  <c:v>Культура</c:v>
                </c:pt>
                <c:pt idx="5">
                  <c:v>Дорожное хозяйство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0.85800000000000032</c:v>
                </c:pt>
                <c:pt idx="1">
                  <c:v>2.0000000000000011E-2</c:v>
                </c:pt>
                <c:pt idx="2">
                  <c:v>4.5000000000000012E-2</c:v>
                </c:pt>
                <c:pt idx="3">
                  <c:v>4.0000000000000027E-3</c:v>
                </c:pt>
                <c:pt idx="4">
                  <c:v>5.0000000000000027E-3</c:v>
                </c:pt>
                <c:pt idx="5">
                  <c:v>6.5000000000000002E-2</c:v>
                </c:pt>
                <c:pt idx="6">
                  <c:v>3.0000000000000014E-3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40102799650045E-2"/>
          <c:y val="0"/>
          <c:w val="0.69251979440069988"/>
          <c:h val="0.920829907788023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1757.7940999999998</c:v>
                </c:pt>
                <c:pt idx="1">
                  <c:v>2395.5778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 из краевого бюджета, в т.ч.  В денежной форме -134 млн. руб., в виде доп. Номатива отчислений по НДФЛ -231 млн.руб.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359.58920000000001</c:v>
                </c:pt>
                <c:pt idx="1">
                  <c:v>365</c:v>
                </c:pt>
              </c:numCache>
            </c:numRef>
          </c:val>
        </c:ser>
        <c:ser>
          <c:idx val="2"/>
          <c:order val="2"/>
          <c:tx>
            <c:strRef>
              <c:f>Лист1!$A$2</c:f>
              <c:strCache>
                <c:ptCount val="1"/>
                <c:pt idx="0">
                  <c:v>Налоговые и неналоговые доходы, без дополнительного норматива отчислений по НДФЛ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656</c:v>
                </c:pt>
                <c:pt idx="1">
                  <c:v>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55198464"/>
        <c:axId val="55200000"/>
      </c:barChart>
      <c:catAx>
        <c:axId val="5519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55200000"/>
        <c:crosses val="autoZero"/>
        <c:auto val="1"/>
        <c:lblAlgn val="ctr"/>
        <c:lblOffset val="100"/>
        <c:tickLblSkip val="1"/>
        <c:noMultiLvlLbl val="0"/>
      </c:catAx>
      <c:valAx>
        <c:axId val="5520000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55198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583333333333364"/>
          <c:y val="0.24107584398711304"/>
          <c:w val="0.27638888888888946"/>
          <c:h val="0.6943027253826049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77203653375584"/>
          <c:y val="0.1972722166672839"/>
          <c:w val="0.29366253366484218"/>
          <c:h val="0.75699675344714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-0.1278198495186359"/>
                  <c:y val="2.792282338999373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5.8999863693949967E-2"/>
                  <c:y val="3.68548556333247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3.2465930489516147E-2"/>
                  <c:y val="-8.62249873470849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delet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Бюджеты поселений</c:v>
                </c:pt>
                <c:pt idx="1">
                  <c:v>Районный бюджет</c:v>
                </c:pt>
                <c:pt idx="2">
                  <c:v>Краевой бюджет</c:v>
                </c:pt>
                <c:pt idx="3">
                  <c:v>Федеральный бюджет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2.5999999999999999E-2</c:v>
                </c:pt>
                <c:pt idx="1">
                  <c:v>0.1</c:v>
                </c:pt>
                <c:pt idx="2">
                  <c:v>0.33600000000000024</c:v>
                </c:pt>
                <c:pt idx="3">
                  <c:v>0.53600000000000003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513806207092658E-2"/>
          <c:y val="2.5216108460024575E-2"/>
          <c:w val="0.85851317664949989"/>
          <c:h val="0.78264617242333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Объем доходов краевого бюджета, млн рублей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Лист1!$A$2:$B$5</c:f>
              <c:multiLvlStrCache>
                <c:ptCount val="4"/>
                <c:lvl>
                  <c:pt idx="0">
                    <c:v>2016 год</c:v>
                  </c:pt>
                  <c:pt idx="1">
                    <c:v>2017 год</c:v>
                  </c:pt>
                  <c:pt idx="2">
                    <c:v>2017 год</c:v>
                  </c:pt>
                  <c:pt idx="3">
                    <c:v>2017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150.80000000000001</c:v>
                </c:pt>
                <c:pt idx="1">
                  <c:v>95.9</c:v>
                </c:pt>
                <c:pt idx="2">
                  <c:v>305.8</c:v>
                </c:pt>
                <c:pt idx="3">
                  <c:v>300.89999999999998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axId val="77101696"/>
        <c:axId val="77103488"/>
      </c:barChart>
      <c:lineChart>
        <c:grouping val="standard"/>
        <c:varyColors val="0"/>
        <c:ser>
          <c:idx val="1"/>
          <c:order val="1"/>
          <c:tx>
            <c:strRef>
              <c:f>Лист1!$D$1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5.6605108410180849E-2"/>
                  <c:y val="-0.1019682167723228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884024226611664E-2"/>
                  <c:y val="-3.98906101691049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115350758058202E-2"/>
                  <c:y val="-3.98906101691049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Лист1!$A$2:$B$5</c:f>
              <c:multiLvlStrCache>
                <c:ptCount val="4"/>
                <c:lvl>
                  <c:pt idx="0">
                    <c:v>2016 год</c:v>
                  </c:pt>
                  <c:pt idx="1">
                    <c:v>2017 год</c:v>
                  </c:pt>
                  <c:pt idx="2">
                    <c:v>2017 год</c:v>
                  </c:pt>
                  <c:pt idx="3">
                    <c:v>2017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Лист1!$D$2:$D$5</c:f>
              <c:numCache>
                <c:formatCode>0.0%</c:formatCode>
                <c:ptCount val="4"/>
                <c:pt idx="0">
                  <c:v>1</c:v>
                </c:pt>
                <c:pt idx="1">
                  <c:v>0.63594164456233415</c:v>
                </c:pt>
                <c:pt idx="2">
                  <c:v>3.1887382690302397</c:v>
                </c:pt>
                <c:pt idx="3">
                  <c:v>3.1376433785192903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/>
          <c:downBars/>
        </c:upDownBars>
        <c:marker val="1"/>
        <c:smooth val="0"/>
        <c:axId val="77106560"/>
        <c:axId val="77105024"/>
      </c:lineChart>
      <c:catAx>
        <c:axId val="7710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7103488"/>
        <c:crosses val="autoZero"/>
        <c:auto val="1"/>
        <c:lblAlgn val="ctr"/>
        <c:lblOffset val="100"/>
        <c:noMultiLvlLbl val="0"/>
      </c:catAx>
      <c:valAx>
        <c:axId val="77103488"/>
        <c:scaling>
          <c:orientation val="minMax"/>
          <c:max val="3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77101696"/>
        <c:crosses val="autoZero"/>
        <c:crossBetween val="between"/>
      </c:valAx>
      <c:valAx>
        <c:axId val="77105024"/>
        <c:scaling>
          <c:orientation val="minMax"/>
          <c:max val="3.5"/>
          <c:min val="0"/>
        </c:scaling>
        <c:delete val="0"/>
        <c:axPos val="r"/>
        <c:numFmt formatCode="0%" sourceLinked="0"/>
        <c:majorTickMark val="out"/>
        <c:minorTickMark val="none"/>
        <c:tickLblPos val="none"/>
        <c:crossAx val="77106560"/>
        <c:crosses val="max"/>
        <c:crossBetween val="between"/>
        <c:minorUnit val="0.1"/>
      </c:valAx>
      <c:catAx>
        <c:axId val="77106560"/>
        <c:scaling>
          <c:orientation val="minMax"/>
        </c:scaling>
        <c:delete val="1"/>
        <c:axPos val="b"/>
        <c:majorTickMark val="out"/>
        <c:minorTickMark val="none"/>
        <c:tickLblPos val="none"/>
        <c:crossAx val="771050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635762693034E-2"/>
          <c:y val="0"/>
          <c:w val="0.96696466596304109"/>
          <c:h val="0.8010500058457578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Средства местного отчета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2016 год факт</c:v>
                </c:pt>
                <c:pt idx="1">
                  <c:v>2017 год уточн. план</c:v>
                </c:pt>
                <c:pt idx="2">
                  <c:v>2017 год факт</c:v>
                </c:pt>
              </c:strCache>
            </c:strRef>
          </c:cat>
          <c:val>
            <c:numRef>
              <c:f>Лист1!$B$3:$D$3</c:f>
              <c:numCache>
                <c:formatCode>#,##0</c:formatCode>
                <c:ptCount val="3"/>
                <c:pt idx="0">
                  <c:v>127012</c:v>
                </c:pt>
                <c:pt idx="1">
                  <c:v>139231</c:v>
                </c:pt>
                <c:pt idx="2">
                  <c:v>139167</c:v>
                </c:pt>
              </c:numCache>
            </c:numRef>
          </c:val>
        </c:ser>
        <c:ser>
          <c:idx val="0"/>
          <c:order val="1"/>
          <c:tx>
            <c:strRef>
              <c:f>Лист1!$A$2</c:f>
              <c:strCache>
                <c:ptCount val="1"/>
                <c:pt idx="0">
                  <c:v>Средства краевого бюджета и поселений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66 086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24 310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59 285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ru-RU" b="1" dirty="0" smtClean="0"/>
                      <a:t>58 565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2016 год факт</c:v>
                </c:pt>
                <c:pt idx="1">
                  <c:v>2017 год уточн. план</c:v>
                </c:pt>
                <c:pt idx="2">
                  <c:v>2017 год факт</c:v>
                </c:pt>
              </c:strCache>
            </c:strRef>
          </c:cat>
          <c:val>
            <c:numRef>
              <c:f>Лист1!$B$2:$D$2</c:f>
              <c:numCache>
                <c:formatCode>#,##0</c:formatCode>
                <c:ptCount val="3"/>
                <c:pt idx="0">
                  <c:v>22147</c:v>
                </c:pt>
                <c:pt idx="1">
                  <c:v>22259</c:v>
                </c:pt>
                <c:pt idx="2">
                  <c:v>22054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100"/>
        <c:axId val="81988992"/>
        <c:axId val="82027648"/>
      </c:barChart>
      <c:catAx>
        <c:axId val="81988992"/>
        <c:scaling>
          <c:orientation val="minMax"/>
        </c:scaling>
        <c:delete val="0"/>
        <c:axPos val="b"/>
        <c:majorTickMark val="out"/>
        <c:minorTickMark val="none"/>
        <c:tickLblPos val="nextTo"/>
        <c:crossAx val="82027648"/>
        <c:crosses val="autoZero"/>
        <c:auto val="1"/>
        <c:lblAlgn val="ctr"/>
        <c:lblOffset val="100"/>
        <c:noMultiLvlLbl val="0"/>
      </c:catAx>
      <c:valAx>
        <c:axId val="82027648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819889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288208717549911E-2"/>
          <c:y val="0.9006269191008609"/>
          <c:w val="0.90000000000000013"/>
          <c:h val="6.518308760637742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355594748731698E-2"/>
          <c:y val="4.5415092767470279E-2"/>
          <c:w val="0.79072556752953416"/>
          <c:h val="0.7794895474576898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033519423767746E-2"/>
                  <c:y val="-4.5947441025071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386531126171182E-2"/>
                  <c:y val="-5.4580278117246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2259.6999999999998</c:v>
                </c:pt>
                <c:pt idx="1">
                  <c:v>520.4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167185127578431E-2"/>
                  <c:y val="-5.1455393845128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67154575417575E-2"/>
                  <c:y val="-5.495153316298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2534.1</c:v>
                </c:pt>
                <c:pt idx="1">
                  <c:v>907.3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804544"/>
        <c:axId val="83806080"/>
        <c:axId val="0"/>
      </c:bar3DChart>
      <c:catAx>
        <c:axId val="83804544"/>
        <c:scaling>
          <c:orientation val="minMax"/>
        </c:scaling>
        <c:delete val="0"/>
        <c:axPos val="b"/>
        <c:majorTickMark val="out"/>
        <c:minorTickMark val="none"/>
        <c:tickLblPos val="nextTo"/>
        <c:crossAx val="83806080"/>
        <c:crosses val="autoZero"/>
        <c:auto val="1"/>
        <c:lblAlgn val="ctr"/>
        <c:lblOffset val="100"/>
        <c:noMultiLvlLbl val="0"/>
      </c:catAx>
      <c:valAx>
        <c:axId val="83806080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8380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38907713957799"/>
          <c:y val="0.34898252046068973"/>
          <c:w val="0.14080680850275895"/>
          <c:h val="0.234426730363293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5354984631029403E-2"/>
          <c:y val="0.23158764024689518"/>
          <c:w val="0.69384064425590064"/>
          <c:h val="0.23822037923734121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3.7517387684586415E-2"/>
                  <c:y val="-3.8945521890489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Bookman Old Style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2773.2247769999999</c:v>
                </c:pt>
                <c:pt idx="1">
                  <c:v>3453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950208"/>
        <c:axId val="61992960"/>
      </c:lineChart>
      <c:catAx>
        <c:axId val="61950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1992960"/>
        <c:crosses val="autoZero"/>
        <c:auto val="1"/>
        <c:lblAlgn val="ctr"/>
        <c:lblOffset val="100"/>
        <c:noMultiLvlLbl val="0"/>
      </c:catAx>
      <c:valAx>
        <c:axId val="6199296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6195020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570088183"/>
          <c:y val="0.18428050563224424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072358431909119E-2"/>
          <c:y val="6.0165962110537027E-2"/>
          <c:w val="0.8417476030928337"/>
          <c:h val="0.91018057512655914"/>
        </c:manualLayout>
      </c:layout>
      <c:pieChart>
        <c:varyColors val="1"/>
        <c:ser>
          <c:idx val="1"/>
          <c:order val="0"/>
          <c:tx>
            <c:strRef>
              <c:f>Лист1!$A$2:$A$4</c:f>
              <c:strCache>
                <c:ptCount val="1"/>
                <c:pt idx="0">
                  <c:v>Налоговые и неналоговые доходы, без дополнительного норматива отчислений по НДФЛ Дотации из краевого бюджета, с учетом дополнительного отчисления по НДФЛ Прочие безвозмездные поступления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25471766577907112"/>
                  <c:y val="0.1924869195918429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48882292648487"/>
                  <c:y val="-7.859117270434026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759050069705517"/>
                  <c:y val="-0.176510343074922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доходы, без дополнительного норматива отчислений по НДФЛ</c:v>
                </c:pt>
                <c:pt idx="1">
                  <c:v>Дотации из краевого бюджета, с учетом дополнительного отчисления по НДФЛ</c:v>
                </c:pt>
                <c:pt idx="2">
                  <c:v>Прочие 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0.23599999999999999</c:v>
                </c:pt>
                <c:pt idx="1">
                  <c:v>0.13</c:v>
                </c:pt>
                <c:pt idx="2">
                  <c:v>0.63400000000000001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072358431909119E-2"/>
          <c:y val="6.0165962110537027E-2"/>
          <c:w val="0.8417476030928337"/>
          <c:h val="0.91018057512655914"/>
        </c:manualLayout>
      </c:layout>
      <c:pieChart>
        <c:varyColors val="1"/>
        <c:ser>
          <c:idx val="0"/>
          <c:order val="0"/>
          <c:tx>
            <c:strRef>
              <c:f>Лист1!$A$2:$A$4</c:f>
              <c:strCache>
                <c:ptCount val="1"/>
                <c:pt idx="0">
                  <c:v>Налоговые и неналоговые доходы, без дополнительного норматива отчислений по НДФЛ Дотации из краевого бюджета, с учетом дополнительного отчисления по НДФЛ Прочие безвозмездные поступления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1442241184671237"/>
                  <c:y val="0.1768606751969331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0274239242234734"/>
                  <c:y val="1.62660591260399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3563802050668206"/>
                  <c:y val="-0.276466629858676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доходы, без дополнительного норматива отчислений по НДФЛ</c:v>
                </c:pt>
                <c:pt idx="1">
                  <c:v>Дотации из краевого бюджета, с учетом дополнительного отчисления по НДФЛ</c:v>
                </c:pt>
                <c:pt idx="2">
                  <c:v>Прочие 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</c:v>
                </c:pt>
                <c:pt idx="1">
                  <c:v>0.106</c:v>
                </c:pt>
                <c:pt idx="2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655841.47699999996</c:v>
                </c:pt>
                <c:pt idx="1">
                  <c:v>582083.39999999944</c:v>
                </c:pt>
                <c:pt idx="2">
                  <c:v>676760.3</c:v>
                </c:pt>
                <c:pt idx="3">
                  <c:v>691894.5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5853696"/>
        <c:axId val="65855488"/>
      </c:barChart>
      <c:catAx>
        <c:axId val="65853696"/>
        <c:scaling>
          <c:orientation val="minMax"/>
        </c:scaling>
        <c:delete val="0"/>
        <c:axPos val="b"/>
        <c:majorTickMark val="out"/>
        <c:minorTickMark val="none"/>
        <c:tickLblPos val="nextTo"/>
        <c:crossAx val="65855488"/>
        <c:crosses val="autoZero"/>
        <c:auto val="1"/>
        <c:lblAlgn val="ctr"/>
        <c:lblOffset val="100"/>
        <c:noMultiLvlLbl val="0"/>
      </c:catAx>
      <c:valAx>
        <c:axId val="65855488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9.7542580738893027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65853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11150114973245"/>
          <c:y val="0.12576244838810921"/>
          <c:w val="0.52086229447895149"/>
          <c:h val="0.858258056377722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Lbls>
            <c:dLbl>
              <c:idx val="0"/>
              <c:layout>
                <c:manualLayout>
                  <c:x val="8.4271215429844851E-2"/>
                  <c:y val="0.1255941905471015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4.3771747116800312E-2"/>
                  <c:y val="9.22181806154659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9.6789432359989963E-2"/>
                  <c:y val="0.1758342512199173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14595367088063979"/>
                  <c:y val="0.2490983302668744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4682799016729256"/>
                  <c:y val="0.2686356615859849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0699614141846079"/>
                  <c:y val="0.310152082012910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28803090506283646"/>
                  <c:y val="0.1685078240857541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0.21045747484639918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-6.8176365091086988E-2"/>
                  <c:y val="-5.61692746952513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15265565730791816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Лист1!$A$2:$A$12</c:f>
              <c:strCache>
                <c:ptCount val="11"/>
                <c:pt idx="0">
                  <c:v>Налог на доходы физических лиц, с учетом доп. Норматива</c:v>
                </c:pt>
                <c:pt idx="1">
                  <c:v>Доходы от продажи материальных и нематериальных активов</c:v>
                </c:pt>
                <c:pt idx="2">
                  <c:v>Налоги на совокупный доход</c:v>
                </c:pt>
                <c:pt idx="3">
                  <c:v>Транспортный налог</c:v>
                </c:pt>
                <c:pt idx="4">
                  <c:v>Государственная пошлина</c:v>
                </c:pt>
                <c:pt idx="5">
                  <c:v>Доходы от использования имущества</c:v>
                </c:pt>
                <c:pt idx="6">
                  <c:v>Доходы от оказания платных услуг и компенсации затрат</c:v>
                </c:pt>
                <c:pt idx="7">
                  <c:v>Платежи при пользовании природными ресурсами</c:v>
                </c:pt>
                <c:pt idx="8">
                  <c:v>Акцизы</c:v>
                </c:pt>
                <c:pt idx="9">
                  <c:v>Штрафы, санкции, возмещение ущерба</c:v>
                </c:pt>
                <c:pt idx="10">
                  <c:v>Прочие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0.63356176957489241</c:v>
                </c:pt>
                <c:pt idx="1">
                  <c:v>6.3429749492719872E-2</c:v>
                </c:pt>
                <c:pt idx="2">
                  <c:v>5.297666592837811E-2</c:v>
                </c:pt>
                <c:pt idx="3">
                  <c:v>6.9692025345862982E-2</c:v>
                </c:pt>
                <c:pt idx="4">
                  <c:v>1.8177495771989044E-2</c:v>
                </c:pt>
                <c:pt idx="5">
                  <c:v>0.107242611202239</c:v>
                </c:pt>
                <c:pt idx="6">
                  <c:v>2.9082433623071019E-3</c:v>
                </c:pt>
                <c:pt idx="7">
                  <c:v>9.2720023090923764E-3</c:v>
                </c:pt>
                <c:pt idx="8">
                  <c:v>8.9413428801811759E-3</c:v>
                </c:pt>
                <c:pt idx="9">
                  <c:v>3.3798852277114919E-2</c:v>
                </c:pt>
                <c:pt idx="10">
                  <c:v>-7.581447764095687E-7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327014.40000000002</c:v>
                </c:pt>
                <c:pt idx="1">
                  <c:v>558085.30000000005</c:v>
                </c:pt>
                <c:pt idx="2">
                  <c:v>580278.1</c:v>
                </c:pt>
                <c:pt idx="3">
                  <c:v>584971.69999999902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3054592"/>
        <c:axId val="63056128"/>
      </c:barChart>
      <c:catAx>
        <c:axId val="63054592"/>
        <c:scaling>
          <c:orientation val="minMax"/>
        </c:scaling>
        <c:delete val="0"/>
        <c:axPos val="b"/>
        <c:majorTickMark val="out"/>
        <c:minorTickMark val="none"/>
        <c:tickLblPos val="nextTo"/>
        <c:crossAx val="63056128"/>
        <c:crosses val="autoZero"/>
        <c:auto val="1"/>
        <c:lblAlgn val="ctr"/>
        <c:lblOffset val="100"/>
        <c:noMultiLvlLbl val="0"/>
      </c:catAx>
      <c:valAx>
        <c:axId val="63056128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630545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9462738583805685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Транспортный налог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2016 год факт</c:v>
                </c:pt>
                <c:pt idx="1">
                  <c:v>2017 год перв. план</c:v>
                </c:pt>
                <c:pt idx="2">
                  <c:v>2017 год уточн. план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Лист1!$B$2:$E$2</c:f>
              <c:numCache>
                <c:formatCode>0</c:formatCode>
                <c:ptCount val="4"/>
                <c:pt idx="0">
                  <c:v>52501.867000000006</c:v>
                </c:pt>
                <c:pt idx="1">
                  <c:v>54704.4</c:v>
                </c:pt>
                <c:pt idx="2">
                  <c:v>57100</c:v>
                </c:pt>
                <c:pt idx="3">
                  <c:v>64347.1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63254528"/>
        <c:axId val="63256064"/>
      </c:barChart>
      <c:catAx>
        <c:axId val="63254528"/>
        <c:scaling>
          <c:orientation val="minMax"/>
        </c:scaling>
        <c:delete val="0"/>
        <c:axPos val="b"/>
        <c:majorTickMark val="out"/>
        <c:minorTickMark val="none"/>
        <c:tickLblPos val="nextTo"/>
        <c:crossAx val="63256064"/>
        <c:crosses val="autoZero"/>
        <c:auto val="1"/>
        <c:lblAlgn val="ctr"/>
        <c:lblOffset val="100"/>
        <c:noMultiLvlLbl val="0"/>
      </c:catAx>
      <c:valAx>
        <c:axId val="63256064"/>
        <c:scaling>
          <c:orientation val="minMax"/>
        </c:scaling>
        <c:delete val="1"/>
        <c:axPos val="l"/>
        <c:majorGridlines/>
        <c:numFmt formatCode="0" sourceLinked="1"/>
        <c:majorTickMark val="out"/>
        <c:minorTickMark val="none"/>
        <c:tickLblPos val="none"/>
        <c:crossAx val="6325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FB71F-E8F7-4F0D-9582-26C21525F7C3}" type="doc">
      <dgm:prSet loTypeId="urn:microsoft.com/office/officeart/2008/layout/PictureAccent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61C9F4-A8D1-4CA1-BECC-8BFB6B4018E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1F55F2-14C3-4ECF-B255-BD5F629D1A99}" type="parTrans" cxnId="{A39B4975-F20C-4E84-8EAB-9594DC0A6CB3}">
      <dgm:prSet/>
      <dgm:spPr/>
      <dgm:t>
        <a:bodyPr/>
        <a:lstStyle/>
        <a:p>
          <a:endParaRPr lang="ru-RU"/>
        </a:p>
      </dgm:t>
    </dgm:pt>
    <dgm:pt modelId="{7CF63F31-9F67-4F9C-8107-220C70DB11F7}" type="sibTrans" cxnId="{A39B4975-F20C-4E84-8EAB-9594DC0A6CB3}">
      <dgm:prSet/>
      <dgm:spPr/>
      <dgm:t>
        <a:bodyPr/>
        <a:lstStyle/>
        <a:p>
          <a:endParaRPr lang="ru-RU"/>
        </a:p>
      </dgm:t>
    </dgm:pt>
    <dgm:pt modelId="{7C065404-0CC9-4C07-9418-5A571FA26FA0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раздела 43 решения Земского Собрания от 26.09.2013 № 376 «О бюджетном процессе в Пермском муниципальном районе»</a:t>
          </a:r>
        </a:p>
      </dgm:t>
    </dgm:pt>
    <dgm:pt modelId="{86016020-D114-4CAF-B634-36E1C46CA994}" type="parTrans" cxnId="{EE1D6663-3930-4761-9A2B-17065C5087F8}">
      <dgm:prSet/>
      <dgm:spPr/>
      <dgm:t>
        <a:bodyPr/>
        <a:lstStyle/>
        <a:p>
          <a:endParaRPr lang="ru-RU"/>
        </a:p>
      </dgm:t>
    </dgm:pt>
    <dgm:pt modelId="{917C332C-A793-4687-9258-A4EA43A49632}" type="sibTrans" cxnId="{EE1D6663-3930-4761-9A2B-17065C5087F8}">
      <dgm:prSet/>
      <dgm:spPr/>
      <dgm:t>
        <a:bodyPr/>
        <a:lstStyle/>
        <a:p>
          <a:endParaRPr lang="ru-RU"/>
        </a:p>
      </dgm:t>
    </dgm:pt>
    <dgm:pt modelId="{CA8A0E71-531A-4B75-9258-CA4DDDD73B33}">
      <dgm:prSet phldrT="[Текст]" custT="1"/>
      <dgm:spPr/>
      <dgm:t>
        <a:bodyPr/>
        <a:lstStyle/>
        <a:p>
          <a:r>
            <a:rPr lang="ru-RU" sz="2600" smtClean="0">
              <a:latin typeface="Times New Roman" pitchFamily="18" charset="0"/>
            </a:rPr>
            <a:t>решения Земского Собрания от 21.06.2016       № 155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dirty="0"/>
        </a:p>
      </dgm:t>
    </dgm:pt>
    <dgm:pt modelId="{2A14FBF5-94A8-476A-9FBF-01A3E0793096}" type="parTrans" cxnId="{FC87E3CB-B872-4524-879A-8B31474086E8}">
      <dgm:prSet/>
      <dgm:spPr/>
      <dgm:t>
        <a:bodyPr/>
        <a:lstStyle/>
        <a:p>
          <a:endParaRPr lang="ru-RU"/>
        </a:p>
      </dgm:t>
    </dgm:pt>
    <dgm:pt modelId="{D9F8A61F-37FF-4B0F-A6D9-D81A4708A03D}" type="sibTrans" cxnId="{FC87E3CB-B872-4524-879A-8B31474086E8}">
      <dgm:prSet/>
      <dgm:spPr/>
      <dgm:t>
        <a:bodyPr/>
        <a:lstStyle/>
        <a:p>
          <a:endParaRPr lang="ru-RU"/>
        </a:p>
      </dgm:t>
    </dgm:pt>
    <dgm:pt modelId="{3B0F130F-B3BD-47E7-8705-271573F24C88}" type="pres">
      <dgm:prSet presAssocID="{11AFB71F-E8F7-4F0D-9582-26C21525F7C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6777C6-FDC7-42D2-8CDC-F5E5F7989E5C}" type="pres">
      <dgm:prSet presAssocID="{B261C9F4-A8D1-4CA1-BECC-8BFB6B4018E1}" presName="root" presStyleCnt="0">
        <dgm:presLayoutVars>
          <dgm:chMax/>
          <dgm:chPref val="4"/>
        </dgm:presLayoutVars>
      </dgm:prSet>
      <dgm:spPr/>
    </dgm:pt>
    <dgm:pt modelId="{98CEEF2E-5FDF-4839-9826-C208E5371B22}" type="pres">
      <dgm:prSet presAssocID="{B261C9F4-A8D1-4CA1-BECC-8BFB6B4018E1}" presName="rootComposite" presStyleCnt="0">
        <dgm:presLayoutVars/>
      </dgm:prSet>
      <dgm:spPr/>
    </dgm:pt>
    <dgm:pt modelId="{30462BE3-C324-4301-A3EA-62E336A6FDDF}" type="pres">
      <dgm:prSet presAssocID="{B261C9F4-A8D1-4CA1-BECC-8BFB6B4018E1}" presName="rootText" presStyleLbl="node0" presStyleIdx="0" presStyleCnt="1" custScaleX="94314" custLinFactNeighborY="-3500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B4B6AF96-9478-47E7-AB94-6A7872F3CA69}" type="pres">
      <dgm:prSet presAssocID="{B261C9F4-A8D1-4CA1-BECC-8BFB6B4018E1}" presName="childShape" presStyleCnt="0">
        <dgm:presLayoutVars>
          <dgm:chMax val="0"/>
          <dgm:chPref val="0"/>
        </dgm:presLayoutVars>
      </dgm:prSet>
      <dgm:spPr/>
    </dgm:pt>
    <dgm:pt modelId="{EA92171D-A967-4CC7-9350-214E5A77BB4B}" type="pres">
      <dgm:prSet presAssocID="{7C065404-0CC9-4C07-9418-5A571FA26FA0}" presName="childComposite" presStyleCnt="0">
        <dgm:presLayoutVars>
          <dgm:chMax val="0"/>
          <dgm:chPref val="0"/>
        </dgm:presLayoutVars>
      </dgm:prSet>
      <dgm:spPr/>
    </dgm:pt>
    <dgm:pt modelId="{968BD832-E34C-467E-BD31-5A1BEBA80314}" type="pres">
      <dgm:prSet presAssocID="{7C065404-0CC9-4C07-9418-5A571FA26FA0}" presName="Image" presStyleLbl="node1" presStyleIdx="0" presStyleCnt="2" custScaleX="3527" custScaleY="7778" custLinFactNeighborY="2556"/>
      <dgm:spPr/>
    </dgm:pt>
    <dgm:pt modelId="{6C2961C2-0D48-462E-BD33-51C2ABD26C91}" type="pres">
      <dgm:prSet presAssocID="{7C065404-0CC9-4C07-9418-5A571FA26FA0}" presName="childText" presStyleLbl="lnNode1" presStyleIdx="0" presStyleCnt="2" custScaleX="104249" custLinFactNeighborX="-82" custLinFactNeighborY="2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0D794-9114-43BB-936A-081BCC8B1A64}" type="pres">
      <dgm:prSet presAssocID="{CA8A0E71-531A-4B75-9258-CA4DDDD73B33}" presName="childComposite" presStyleCnt="0">
        <dgm:presLayoutVars>
          <dgm:chMax val="0"/>
          <dgm:chPref val="0"/>
        </dgm:presLayoutVars>
      </dgm:prSet>
      <dgm:spPr/>
    </dgm:pt>
    <dgm:pt modelId="{4E3A6967-E6B7-4389-A61D-B6865CD7F257}" type="pres">
      <dgm:prSet presAssocID="{CA8A0E71-531A-4B75-9258-CA4DDDD73B33}" presName="Image" presStyleLbl="node1" presStyleIdx="1" presStyleCnt="2" custScaleX="11111" custScaleY="7507"/>
      <dgm:spPr/>
    </dgm:pt>
    <dgm:pt modelId="{28C3D94E-8B1A-4AAF-B2DF-E3A07C52B604}" type="pres">
      <dgm:prSet presAssocID="{CA8A0E71-531A-4B75-9258-CA4DDDD73B33}" presName="childText" presStyleLbl="lnNode1" presStyleIdx="1" presStyleCnt="2" custScaleX="104085" custScaleY="17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7E3CB-B872-4524-879A-8B31474086E8}" srcId="{B261C9F4-A8D1-4CA1-BECC-8BFB6B4018E1}" destId="{CA8A0E71-531A-4B75-9258-CA4DDDD73B33}" srcOrd="1" destOrd="0" parTransId="{2A14FBF5-94A8-476A-9FBF-01A3E0793096}" sibTransId="{D9F8A61F-37FF-4B0F-A6D9-D81A4708A03D}"/>
    <dgm:cxn modelId="{26737A71-4272-4200-A7A9-FF6B1322342F}" type="presOf" srcId="{CA8A0E71-531A-4B75-9258-CA4DDDD73B33}" destId="{28C3D94E-8B1A-4AAF-B2DF-E3A07C52B604}" srcOrd="0" destOrd="0" presId="urn:microsoft.com/office/officeart/2008/layout/PictureAccentList"/>
    <dgm:cxn modelId="{8C7543D8-6CEF-41D3-B939-B6BF64F60FD7}" type="presOf" srcId="{B261C9F4-A8D1-4CA1-BECC-8BFB6B4018E1}" destId="{30462BE3-C324-4301-A3EA-62E336A6FDDF}" srcOrd="0" destOrd="0" presId="urn:microsoft.com/office/officeart/2008/layout/PictureAccentList"/>
    <dgm:cxn modelId="{16FA3E9B-524F-4AE8-88BC-7D39406B6A8C}" type="presOf" srcId="{7C065404-0CC9-4C07-9418-5A571FA26FA0}" destId="{6C2961C2-0D48-462E-BD33-51C2ABD26C91}" srcOrd="0" destOrd="0" presId="urn:microsoft.com/office/officeart/2008/layout/PictureAccentList"/>
    <dgm:cxn modelId="{E584D6C0-8CEE-4C64-BF2F-2F2354698FFA}" type="presOf" srcId="{11AFB71F-E8F7-4F0D-9582-26C21525F7C3}" destId="{3B0F130F-B3BD-47E7-8705-271573F24C88}" srcOrd="0" destOrd="0" presId="urn:microsoft.com/office/officeart/2008/layout/PictureAccentList"/>
    <dgm:cxn modelId="{A39B4975-F20C-4E84-8EAB-9594DC0A6CB3}" srcId="{11AFB71F-E8F7-4F0D-9582-26C21525F7C3}" destId="{B261C9F4-A8D1-4CA1-BECC-8BFB6B4018E1}" srcOrd="0" destOrd="0" parTransId="{D71F55F2-14C3-4ECF-B255-BD5F629D1A99}" sibTransId="{7CF63F31-9F67-4F9C-8107-220C70DB11F7}"/>
    <dgm:cxn modelId="{EE1D6663-3930-4761-9A2B-17065C5087F8}" srcId="{B261C9F4-A8D1-4CA1-BECC-8BFB6B4018E1}" destId="{7C065404-0CC9-4C07-9418-5A571FA26FA0}" srcOrd="0" destOrd="0" parTransId="{86016020-D114-4CAF-B634-36E1C46CA994}" sibTransId="{917C332C-A793-4687-9258-A4EA43A49632}"/>
    <dgm:cxn modelId="{805C0383-5797-4244-A53D-523512D72F0A}" type="presParOf" srcId="{3B0F130F-B3BD-47E7-8705-271573F24C88}" destId="{FE6777C6-FDC7-42D2-8CDC-F5E5F7989E5C}" srcOrd="0" destOrd="0" presId="urn:microsoft.com/office/officeart/2008/layout/PictureAccentList"/>
    <dgm:cxn modelId="{6BEC982B-878B-49D4-8849-E63997F97E04}" type="presParOf" srcId="{FE6777C6-FDC7-42D2-8CDC-F5E5F7989E5C}" destId="{98CEEF2E-5FDF-4839-9826-C208E5371B22}" srcOrd="0" destOrd="0" presId="urn:microsoft.com/office/officeart/2008/layout/PictureAccentList"/>
    <dgm:cxn modelId="{621C3884-9741-4073-9FB5-27E529FBEA69}" type="presParOf" srcId="{98CEEF2E-5FDF-4839-9826-C208E5371B22}" destId="{30462BE3-C324-4301-A3EA-62E336A6FDDF}" srcOrd="0" destOrd="0" presId="urn:microsoft.com/office/officeart/2008/layout/PictureAccentList"/>
    <dgm:cxn modelId="{940D6EDC-33C8-48BF-BDF4-990ECD574709}" type="presParOf" srcId="{FE6777C6-FDC7-42D2-8CDC-F5E5F7989E5C}" destId="{B4B6AF96-9478-47E7-AB94-6A7872F3CA69}" srcOrd="1" destOrd="0" presId="urn:microsoft.com/office/officeart/2008/layout/PictureAccentList"/>
    <dgm:cxn modelId="{6346F0A4-1DD8-41B4-B58E-DE3AEA1B7863}" type="presParOf" srcId="{B4B6AF96-9478-47E7-AB94-6A7872F3CA69}" destId="{EA92171D-A967-4CC7-9350-214E5A77BB4B}" srcOrd="0" destOrd="0" presId="urn:microsoft.com/office/officeart/2008/layout/PictureAccentList"/>
    <dgm:cxn modelId="{9C1ABB79-B5B5-45E6-8D39-45F6B682E8EA}" type="presParOf" srcId="{EA92171D-A967-4CC7-9350-214E5A77BB4B}" destId="{968BD832-E34C-467E-BD31-5A1BEBA80314}" srcOrd="0" destOrd="0" presId="urn:microsoft.com/office/officeart/2008/layout/PictureAccentList"/>
    <dgm:cxn modelId="{F8F89CE2-2BFF-469F-A90A-586AE2750E43}" type="presParOf" srcId="{EA92171D-A967-4CC7-9350-214E5A77BB4B}" destId="{6C2961C2-0D48-462E-BD33-51C2ABD26C91}" srcOrd="1" destOrd="0" presId="urn:microsoft.com/office/officeart/2008/layout/PictureAccentList"/>
    <dgm:cxn modelId="{93FF25A0-DA8F-44C4-9C13-F003836C6830}" type="presParOf" srcId="{B4B6AF96-9478-47E7-AB94-6A7872F3CA69}" destId="{7B70D794-9114-43BB-936A-081BCC8B1A64}" srcOrd="1" destOrd="0" presId="urn:microsoft.com/office/officeart/2008/layout/PictureAccentList"/>
    <dgm:cxn modelId="{68CE030A-FF32-4B5D-AFBB-DBD525E72CC4}" type="presParOf" srcId="{7B70D794-9114-43BB-936A-081BCC8B1A64}" destId="{4E3A6967-E6B7-4389-A61D-B6865CD7F257}" srcOrd="0" destOrd="0" presId="urn:microsoft.com/office/officeart/2008/layout/PictureAccentList"/>
    <dgm:cxn modelId="{6B09AC53-1685-4909-B6F6-E6832777628B}" type="presParOf" srcId="{7B70D794-9114-43BB-936A-081BCC8B1A64}" destId="{28C3D94E-8B1A-4AAF-B2DF-E3A07C52B60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EF3F7-42C1-42AB-97D3-FAEAFFAD36F4}" type="doc">
      <dgm:prSet loTypeId="urn:microsoft.com/office/officeart/2005/8/layout/lProcess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67379CB-B728-4506-9D57-3AA621B2AA7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общего образования</a:t>
          </a:r>
          <a:endParaRPr lang="ru-RU" sz="1600" b="1" dirty="0"/>
        </a:p>
      </dgm:t>
    </dgm:pt>
    <dgm:pt modelId="{21D3FD75-E4EC-48C3-8CFA-123DAEB17609}" type="parTrans" cxnId="{6AFEFCE7-0590-41B9-B082-3A88D8DDA05D}">
      <dgm:prSet/>
      <dgm:spPr/>
      <dgm:t>
        <a:bodyPr/>
        <a:lstStyle/>
        <a:p>
          <a:endParaRPr lang="ru-RU" sz="1100"/>
        </a:p>
      </dgm:t>
    </dgm:pt>
    <dgm:pt modelId="{D73D6658-7947-4A77-B2AF-ACBD8559EBE9}" type="sibTrans" cxnId="{6AFEFCE7-0590-41B9-B082-3A88D8DDA05D}">
      <dgm:prSet/>
      <dgm:spPr/>
      <dgm:t>
        <a:bodyPr/>
        <a:lstStyle/>
        <a:p>
          <a:endParaRPr lang="ru-RU" sz="1100"/>
        </a:p>
      </dgm:t>
    </dgm:pt>
    <dgm:pt modelId="{CCB21898-EF02-4D5C-AC41-92E973B3F58B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дополнительного образования</a:t>
          </a:r>
          <a:endParaRPr lang="ru-RU" sz="1600" b="1" dirty="0"/>
        </a:p>
      </dgm:t>
    </dgm:pt>
    <dgm:pt modelId="{55270623-8CB6-4857-9FA5-1D63461858D5}" type="parTrans" cxnId="{9D92D606-1273-4976-98DD-CB0B6B093C04}">
      <dgm:prSet/>
      <dgm:spPr/>
      <dgm:t>
        <a:bodyPr/>
        <a:lstStyle/>
        <a:p>
          <a:endParaRPr lang="ru-RU" sz="1100"/>
        </a:p>
      </dgm:t>
    </dgm:pt>
    <dgm:pt modelId="{813E2555-563E-41D1-A798-CA7774A3350E}" type="sibTrans" cxnId="{9D92D606-1273-4976-98DD-CB0B6B093C04}">
      <dgm:prSet/>
      <dgm:spPr/>
      <dgm:t>
        <a:bodyPr/>
        <a:lstStyle/>
        <a:p>
          <a:endParaRPr lang="ru-RU" sz="1100"/>
        </a:p>
      </dgm:t>
    </dgm:pt>
    <dgm:pt modelId="{2BC27617-8079-48C8-BAD0-1F2A183F5334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Работники учреждений культуры</a:t>
          </a:r>
          <a:endParaRPr lang="ru-RU" sz="1600" b="1" dirty="0"/>
        </a:p>
      </dgm:t>
    </dgm:pt>
    <dgm:pt modelId="{D7760CAB-7E07-4693-BF64-FE8A0C7FB4C7}" type="parTrans" cxnId="{DCAF5BEC-7DEC-4F12-A2B0-A731FA14643D}">
      <dgm:prSet/>
      <dgm:spPr/>
      <dgm:t>
        <a:bodyPr/>
        <a:lstStyle/>
        <a:p>
          <a:endParaRPr lang="ru-RU" sz="1100"/>
        </a:p>
      </dgm:t>
    </dgm:pt>
    <dgm:pt modelId="{C9D6C907-23B5-4819-8A3E-63AA881D8262}" type="sibTrans" cxnId="{DCAF5BEC-7DEC-4F12-A2B0-A731FA14643D}">
      <dgm:prSet/>
      <dgm:spPr/>
      <dgm:t>
        <a:bodyPr/>
        <a:lstStyle/>
        <a:p>
          <a:endParaRPr lang="ru-RU" sz="1100"/>
        </a:p>
      </dgm:t>
    </dgm:pt>
    <dgm:pt modelId="{F8E15CFE-5A51-4ECC-8576-5F8D34F7ED4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33 895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79B89783-2070-4AEF-B673-AFE491D0C998}" type="parTrans" cxnId="{4D3BFC9D-5BE8-4B8F-ABA9-C2A8F2267337}">
      <dgm:prSet/>
      <dgm:spPr/>
      <dgm:t>
        <a:bodyPr/>
        <a:lstStyle/>
        <a:p>
          <a:endParaRPr lang="ru-RU" sz="1100"/>
        </a:p>
      </dgm:t>
    </dgm:pt>
    <dgm:pt modelId="{A63D3206-3195-4376-9285-0C8116D17983}" type="sibTrans" cxnId="{4D3BFC9D-5BE8-4B8F-ABA9-C2A8F2267337}">
      <dgm:prSet/>
      <dgm:spPr/>
      <dgm:t>
        <a:bodyPr/>
        <a:lstStyle/>
        <a:p>
          <a:endParaRPr lang="ru-RU" sz="1100"/>
        </a:p>
      </dgm:t>
    </dgm:pt>
    <dgm:pt modelId="{CFE6CAE4-CD12-445B-99AA-09D65F110E08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27 865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48D99921-5467-4A7C-8BAE-BE990CFF571F}" type="parTrans" cxnId="{624E487F-8097-4253-9482-C409427CD1A6}">
      <dgm:prSet/>
      <dgm:spPr/>
      <dgm:t>
        <a:bodyPr/>
        <a:lstStyle/>
        <a:p>
          <a:endParaRPr lang="ru-RU" sz="1100"/>
        </a:p>
      </dgm:t>
    </dgm:pt>
    <dgm:pt modelId="{F0149AFB-D119-4FAF-B2A6-3F1D5C9BF1B7}" type="sibTrans" cxnId="{624E487F-8097-4253-9482-C409427CD1A6}">
      <dgm:prSet/>
      <dgm:spPr/>
      <dgm:t>
        <a:bodyPr/>
        <a:lstStyle/>
        <a:p>
          <a:endParaRPr lang="ru-RU" sz="1100"/>
        </a:p>
      </dgm:t>
    </dgm:pt>
    <dgm:pt modelId="{C303E8B5-E95D-4523-AC40-35CD289C5DA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32  387 руб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C2F13E5D-4741-4F0B-A15C-43767F2C2170}" type="parTrans" cxnId="{EA891755-A237-4E63-A8BA-F4235DDF0F06}">
      <dgm:prSet/>
      <dgm:spPr/>
      <dgm:t>
        <a:bodyPr/>
        <a:lstStyle/>
        <a:p>
          <a:endParaRPr lang="ru-RU" sz="1100"/>
        </a:p>
      </dgm:t>
    </dgm:pt>
    <dgm:pt modelId="{67A52D75-C6E1-4852-A271-722DCF04C88C}" type="sibTrans" cxnId="{EA891755-A237-4E63-A8BA-F4235DDF0F06}">
      <dgm:prSet/>
      <dgm:spPr/>
      <dgm:t>
        <a:bodyPr/>
        <a:lstStyle/>
        <a:p>
          <a:endParaRPr lang="ru-RU" sz="1100"/>
        </a:p>
      </dgm:t>
    </dgm:pt>
    <dgm:pt modelId="{BF76B1C8-E821-4F62-B8BF-7DAA03252AD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28 281,3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65D78AB7-05F5-454C-8C82-239F870EC205}" type="parTrans" cxnId="{73CFE15D-653F-4650-9C04-8F61CE62CC8A}">
      <dgm:prSet/>
      <dgm:spPr/>
      <dgm:t>
        <a:bodyPr/>
        <a:lstStyle/>
        <a:p>
          <a:endParaRPr lang="ru-RU" sz="1100"/>
        </a:p>
      </dgm:t>
    </dgm:pt>
    <dgm:pt modelId="{338CB179-B1B8-4D5C-AA5A-AC55E30B7362}" type="sibTrans" cxnId="{73CFE15D-653F-4650-9C04-8F61CE62CC8A}">
      <dgm:prSet/>
      <dgm:spPr/>
      <dgm:t>
        <a:bodyPr/>
        <a:lstStyle/>
        <a:p>
          <a:endParaRPr lang="ru-RU" sz="1100"/>
        </a:p>
      </dgm:t>
    </dgm:pt>
    <dgm:pt modelId="{53BC1823-9A3D-40B6-B4DC-29A41BB5D43A}">
      <dgm:prSet custT="1"/>
      <dgm:spPr>
        <a:solidFill>
          <a:schemeClr val="accent3">
            <a:lumMod val="20000"/>
            <a:lumOff val="80000"/>
          </a:schemeClr>
        </a:solidFill>
        <a:effectLst>
          <a:glow>
            <a:schemeClr val="accent1">
              <a:alpha val="40000"/>
            </a:schemeClr>
          </a:glow>
          <a:softEdge rad="0"/>
        </a:effectLst>
      </dgm:spPr>
      <dgm:t>
        <a:bodyPr/>
        <a:lstStyle/>
        <a:p>
          <a:r>
            <a:rPr lang="ru-RU" sz="1400" b="1" dirty="0" smtClean="0"/>
            <a:t>99,5%</a:t>
          </a:r>
        </a:p>
        <a:p>
          <a:r>
            <a:rPr lang="ru-RU" sz="1400" b="1" dirty="0" smtClean="0"/>
            <a:t>33 725,4 руб.</a:t>
          </a:r>
          <a:endParaRPr lang="ru-RU" sz="1400" b="1" dirty="0"/>
        </a:p>
      </dgm:t>
    </dgm:pt>
    <dgm:pt modelId="{A21DADA4-82A2-4196-9811-CAA3BC870EE1}" type="parTrans" cxnId="{E68914B5-22BD-4F16-9FF0-31932707B4D1}">
      <dgm:prSet/>
      <dgm:spPr/>
      <dgm:t>
        <a:bodyPr/>
        <a:lstStyle/>
        <a:p>
          <a:endParaRPr lang="ru-RU" sz="1100"/>
        </a:p>
      </dgm:t>
    </dgm:pt>
    <dgm:pt modelId="{16378660-C73F-4C82-A64B-3FD78F754DCC}" type="sibTrans" cxnId="{E68914B5-22BD-4F16-9FF0-31932707B4D1}">
      <dgm:prSet/>
      <dgm:spPr/>
      <dgm:t>
        <a:bodyPr/>
        <a:lstStyle/>
        <a:p>
          <a:endParaRPr lang="ru-RU" sz="1100"/>
        </a:p>
      </dgm:t>
    </dgm:pt>
    <dgm:pt modelId="{F149F380-295D-4267-8D94-487A3C0D54BC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/>
            <a:t>99,8%</a:t>
          </a:r>
        </a:p>
        <a:p>
          <a:r>
            <a:rPr lang="ru-RU" sz="1400" b="1" dirty="0" smtClean="0"/>
            <a:t>27 796 руб.</a:t>
          </a:r>
          <a:endParaRPr lang="ru-RU" sz="1400" b="1" dirty="0"/>
        </a:p>
      </dgm:t>
    </dgm:pt>
    <dgm:pt modelId="{1DB6131A-E7AF-4FF1-BD7E-2BCF5DEC5970}" type="parTrans" cxnId="{8C0D818C-0E0B-4C64-AC19-D1DA753D16BD}">
      <dgm:prSet/>
      <dgm:spPr/>
      <dgm:t>
        <a:bodyPr/>
        <a:lstStyle/>
        <a:p>
          <a:endParaRPr lang="ru-RU" sz="1100"/>
        </a:p>
      </dgm:t>
    </dgm:pt>
    <dgm:pt modelId="{02336508-1B59-4CB1-AED1-168423C781A1}" type="sibTrans" cxnId="{8C0D818C-0E0B-4C64-AC19-D1DA753D16BD}">
      <dgm:prSet/>
      <dgm:spPr/>
      <dgm:t>
        <a:bodyPr/>
        <a:lstStyle/>
        <a:p>
          <a:endParaRPr lang="ru-RU" sz="1100"/>
        </a:p>
      </dgm:t>
    </dgm:pt>
    <dgm:pt modelId="{572F209B-D944-44F6-884C-2C2ED4CE718E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/>
            <a:t>102,6%</a:t>
          </a:r>
        </a:p>
        <a:p>
          <a:r>
            <a:rPr lang="ru-RU" sz="1400" b="1" dirty="0" smtClean="0"/>
            <a:t>33 226,9 руб.</a:t>
          </a:r>
          <a:endParaRPr lang="ru-RU" sz="1400" b="1" dirty="0"/>
        </a:p>
      </dgm:t>
    </dgm:pt>
    <dgm:pt modelId="{9CAAAEA0-C1E4-47D8-9D62-9978649C9AA2}" type="parTrans" cxnId="{325F0053-9713-42C5-BA82-A318714208BF}">
      <dgm:prSet/>
      <dgm:spPr/>
      <dgm:t>
        <a:bodyPr/>
        <a:lstStyle/>
        <a:p>
          <a:endParaRPr lang="ru-RU" sz="1100"/>
        </a:p>
      </dgm:t>
    </dgm:pt>
    <dgm:pt modelId="{4AF2D127-2C0E-4A1A-B64A-31A1B159B67D}" type="sibTrans" cxnId="{325F0053-9713-42C5-BA82-A318714208BF}">
      <dgm:prSet/>
      <dgm:spPr/>
      <dgm:t>
        <a:bodyPr/>
        <a:lstStyle/>
        <a:p>
          <a:endParaRPr lang="ru-RU" sz="1100"/>
        </a:p>
      </dgm:t>
    </dgm:pt>
    <dgm:pt modelId="{04A72008-67DF-488C-A07D-2CD709E9042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/>
            <a:t>99,1%</a:t>
          </a:r>
        </a:p>
        <a:p>
          <a:r>
            <a:rPr lang="ru-RU" sz="1400" b="1" dirty="0" smtClean="0"/>
            <a:t>28 035,7 руб.</a:t>
          </a:r>
          <a:endParaRPr lang="ru-RU" sz="1400" b="1" dirty="0"/>
        </a:p>
      </dgm:t>
    </dgm:pt>
    <dgm:pt modelId="{819B0737-2E56-43FB-A379-335BF9BAB843}" type="parTrans" cxnId="{00572825-A741-4323-B6B1-55D942424EE1}">
      <dgm:prSet/>
      <dgm:spPr/>
      <dgm:t>
        <a:bodyPr/>
        <a:lstStyle/>
        <a:p>
          <a:endParaRPr lang="ru-RU" sz="1100"/>
        </a:p>
      </dgm:t>
    </dgm:pt>
    <dgm:pt modelId="{8B6252C8-7358-476F-898E-EFF235F08998}" type="sibTrans" cxnId="{00572825-A741-4323-B6B1-55D942424EE1}">
      <dgm:prSet/>
      <dgm:spPr/>
      <dgm:t>
        <a:bodyPr/>
        <a:lstStyle/>
        <a:p>
          <a:endParaRPr lang="ru-RU" sz="1100"/>
        </a:p>
      </dgm:t>
    </dgm:pt>
    <dgm:pt modelId="{5AE4D799-D757-4880-A395-8DE3B05D1FC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дошкольного образования</a:t>
          </a:r>
          <a:endParaRPr lang="ru-RU" sz="1600" b="1" dirty="0"/>
        </a:p>
      </dgm:t>
    </dgm:pt>
    <dgm:pt modelId="{A053A53F-0D21-4946-9FB5-DC141290DCC4}" type="sibTrans" cxnId="{A0C4C723-5629-40B8-8C4B-4F7AC52F0740}">
      <dgm:prSet/>
      <dgm:spPr/>
      <dgm:t>
        <a:bodyPr/>
        <a:lstStyle/>
        <a:p>
          <a:endParaRPr lang="ru-RU" sz="1100"/>
        </a:p>
      </dgm:t>
    </dgm:pt>
    <dgm:pt modelId="{1D0E8EA7-2607-42E2-BCBE-D213DC066388}" type="parTrans" cxnId="{A0C4C723-5629-40B8-8C4B-4F7AC52F0740}">
      <dgm:prSet/>
      <dgm:spPr/>
      <dgm:t>
        <a:bodyPr/>
        <a:lstStyle/>
        <a:p>
          <a:endParaRPr lang="ru-RU" sz="1100"/>
        </a:p>
      </dgm:t>
    </dgm:pt>
    <dgm:pt modelId="{26AC0BC5-8FD9-4FFE-905A-CD890DDC9711}" type="pres">
      <dgm:prSet presAssocID="{83DEF3F7-42C1-42AB-97D3-FAEAFFAD36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17CEA6-BD7E-4415-9F6D-93BD52541D19}" type="pres">
      <dgm:prSet presAssocID="{467379CB-B728-4506-9D57-3AA621B2AA79}" presName="compNode" presStyleCnt="0"/>
      <dgm:spPr/>
    </dgm:pt>
    <dgm:pt modelId="{25743631-35FE-47A5-A188-20EAE011F3BA}" type="pres">
      <dgm:prSet presAssocID="{467379CB-B728-4506-9D57-3AA621B2AA79}" presName="aNode" presStyleLbl="bgShp" presStyleIdx="0" presStyleCnt="4" custScaleY="70606" custLinFactNeighborX="-43" custLinFactNeighborY="68"/>
      <dgm:spPr/>
      <dgm:t>
        <a:bodyPr/>
        <a:lstStyle/>
        <a:p>
          <a:endParaRPr lang="ru-RU"/>
        </a:p>
      </dgm:t>
    </dgm:pt>
    <dgm:pt modelId="{8AAA378E-8001-4FDC-A76A-D3764151D091}" type="pres">
      <dgm:prSet presAssocID="{467379CB-B728-4506-9D57-3AA621B2AA79}" presName="textNode" presStyleLbl="bgShp" presStyleIdx="0" presStyleCnt="4"/>
      <dgm:spPr/>
      <dgm:t>
        <a:bodyPr/>
        <a:lstStyle/>
        <a:p>
          <a:endParaRPr lang="ru-RU"/>
        </a:p>
      </dgm:t>
    </dgm:pt>
    <dgm:pt modelId="{E919F526-2A93-4AA7-9D39-A11571392EEE}" type="pres">
      <dgm:prSet presAssocID="{467379CB-B728-4506-9D57-3AA621B2AA79}" presName="compChildNode" presStyleCnt="0"/>
      <dgm:spPr/>
    </dgm:pt>
    <dgm:pt modelId="{5E2A3583-EE91-48E5-A186-6A15F9322B47}" type="pres">
      <dgm:prSet presAssocID="{467379CB-B728-4506-9D57-3AA621B2AA79}" presName="theInnerList" presStyleCnt="0"/>
      <dgm:spPr/>
    </dgm:pt>
    <dgm:pt modelId="{0971185C-44AB-4301-AD0F-113902A1F7BB}" type="pres">
      <dgm:prSet presAssocID="{53BC1823-9A3D-40B6-B4DC-29A41BB5D43A}" presName="childNode" presStyleLbl="node1" presStyleIdx="0" presStyleCnt="8" custScaleY="41007" custLinFactNeighborX="2720" custLinFactNeighborY="-1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5DE54-A547-4747-A7F6-E721F4EB63D2}" type="pres">
      <dgm:prSet presAssocID="{53BC1823-9A3D-40B6-B4DC-29A41BB5D43A}" presName="aSpace2" presStyleCnt="0"/>
      <dgm:spPr/>
    </dgm:pt>
    <dgm:pt modelId="{52590929-01F0-4C7F-9A9B-D5424F8C253D}" type="pres">
      <dgm:prSet presAssocID="{F8E15CFE-5A51-4ECC-8576-5F8D34F7ED46}" presName="childNode" presStyleLbl="node1" presStyleIdx="1" presStyleCnt="8" custScaleY="21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3CEF6-2D02-4D47-BEBB-4EB964830AEA}" type="pres">
      <dgm:prSet presAssocID="{467379CB-B728-4506-9D57-3AA621B2AA79}" presName="aSpace" presStyleCnt="0"/>
      <dgm:spPr/>
    </dgm:pt>
    <dgm:pt modelId="{A38BE0C6-50ED-477E-B4F7-6CB743DE4FAC}" type="pres">
      <dgm:prSet presAssocID="{5AE4D799-D757-4880-A395-8DE3B05D1FCE}" presName="compNode" presStyleCnt="0"/>
      <dgm:spPr/>
    </dgm:pt>
    <dgm:pt modelId="{66B0A4EE-50C7-4455-8E94-DCB4DE0B97C7}" type="pres">
      <dgm:prSet presAssocID="{5AE4D799-D757-4880-A395-8DE3B05D1FCE}" presName="aNode" presStyleLbl="bgShp" presStyleIdx="1" presStyleCnt="4" custScaleY="71054" custLinFactNeighborX="-1648" custLinFactNeighborY="-986"/>
      <dgm:spPr/>
      <dgm:t>
        <a:bodyPr/>
        <a:lstStyle/>
        <a:p>
          <a:endParaRPr lang="ru-RU"/>
        </a:p>
      </dgm:t>
    </dgm:pt>
    <dgm:pt modelId="{5F8E949E-6662-452F-940A-AD84C1C0CDA8}" type="pres">
      <dgm:prSet presAssocID="{5AE4D799-D757-4880-A395-8DE3B05D1FCE}" presName="textNode" presStyleLbl="bgShp" presStyleIdx="1" presStyleCnt="4"/>
      <dgm:spPr/>
      <dgm:t>
        <a:bodyPr/>
        <a:lstStyle/>
        <a:p>
          <a:endParaRPr lang="ru-RU"/>
        </a:p>
      </dgm:t>
    </dgm:pt>
    <dgm:pt modelId="{1260B967-4464-4109-A216-8F86E4D4E5EA}" type="pres">
      <dgm:prSet presAssocID="{5AE4D799-D757-4880-A395-8DE3B05D1FCE}" presName="compChildNode" presStyleCnt="0"/>
      <dgm:spPr/>
    </dgm:pt>
    <dgm:pt modelId="{EADB76E8-0BDB-4F34-ABED-48824442F5E7}" type="pres">
      <dgm:prSet presAssocID="{5AE4D799-D757-4880-A395-8DE3B05D1FCE}" presName="theInnerList" presStyleCnt="0"/>
      <dgm:spPr/>
    </dgm:pt>
    <dgm:pt modelId="{793C0705-5382-4EF8-BEA0-F4B9BABF88CB}" type="pres">
      <dgm:prSet presAssocID="{F149F380-295D-4267-8D94-487A3C0D54BC}" presName="childNode" presStyleLbl="node1" presStyleIdx="2" presStyleCnt="8" custScaleY="37016" custLinFactNeighborX="713" custLinFactNeighborY="-21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AB51F-9756-4140-9D3F-30AACB851036}" type="pres">
      <dgm:prSet presAssocID="{F149F380-295D-4267-8D94-487A3C0D54BC}" presName="aSpace2" presStyleCnt="0"/>
      <dgm:spPr/>
    </dgm:pt>
    <dgm:pt modelId="{6AE18252-EC2D-45E1-A455-FBF5EFB276F6}" type="pres">
      <dgm:prSet presAssocID="{CFE6CAE4-CD12-445B-99AA-09D65F110E08}" presName="childNode" presStyleLbl="node1" presStyleIdx="3" presStyleCnt="8" custScaleY="21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814AC-443C-4322-B853-92EC0CEAD0B0}" type="pres">
      <dgm:prSet presAssocID="{5AE4D799-D757-4880-A395-8DE3B05D1FCE}" presName="aSpace" presStyleCnt="0"/>
      <dgm:spPr/>
    </dgm:pt>
    <dgm:pt modelId="{3A125812-CBAE-492D-9DA7-A874214F1494}" type="pres">
      <dgm:prSet presAssocID="{CCB21898-EF02-4D5C-AC41-92E973B3F58B}" presName="compNode" presStyleCnt="0"/>
      <dgm:spPr/>
    </dgm:pt>
    <dgm:pt modelId="{73C0176E-7D6D-4EB7-821F-112BC9212A10}" type="pres">
      <dgm:prSet presAssocID="{CCB21898-EF02-4D5C-AC41-92E973B3F58B}" presName="aNode" presStyleLbl="bgShp" presStyleIdx="2" presStyleCnt="4" custScaleX="100993" custScaleY="69284" custLinFactNeighborX="819" custLinFactNeighborY="-1883"/>
      <dgm:spPr/>
      <dgm:t>
        <a:bodyPr/>
        <a:lstStyle/>
        <a:p>
          <a:endParaRPr lang="ru-RU"/>
        </a:p>
      </dgm:t>
    </dgm:pt>
    <dgm:pt modelId="{698BE7C6-B0A9-4484-B5D7-CA5297F3BBF5}" type="pres">
      <dgm:prSet presAssocID="{CCB21898-EF02-4D5C-AC41-92E973B3F58B}" presName="textNode" presStyleLbl="bgShp" presStyleIdx="2" presStyleCnt="4"/>
      <dgm:spPr/>
      <dgm:t>
        <a:bodyPr/>
        <a:lstStyle/>
        <a:p>
          <a:endParaRPr lang="ru-RU"/>
        </a:p>
      </dgm:t>
    </dgm:pt>
    <dgm:pt modelId="{1EAC927F-0DAA-4E96-AE33-BBA5ADE87ED3}" type="pres">
      <dgm:prSet presAssocID="{CCB21898-EF02-4D5C-AC41-92E973B3F58B}" presName="compChildNode" presStyleCnt="0"/>
      <dgm:spPr/>
    </dgm:pt>
    <dgm:pt modelId="{33FB9F47-CE41-45D3-8DE1-1B6E31E64D20}" type="pres">
      <dgm:prSet presAssocID="{CCB21898-EF02-4D5C-AC41-92E973B3F58B}" presName="theInnerList" presStyleCnt="0"/>
      <dgm:spPr/>
    </dgm:pt>
    <dgm:pt modelId="{8598F4FE-10F4-4E54-BC12-A19801251A4D}" type="pres">
      <dgm:prSet presAssocID="{572F209B-D944-44F6-884C-2C2ED4CE718E}" presName="childNode" presStyleLbl="node1" presStyleIdx="4" presStyleCnt="8" custAng="10800000" custFlipVert="1" custScaleX="96548" custScaleY="38137" custLinFactNeighborX="1850" custLinFactNeighborY="3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009A-99DB-4B83-99B8-399CE6160DBE}" type="pres">
      <dgm:prSet presAssocID="{572F209B-D944-44F6-884C-2C2ED4CE718E}" presName="aSpace2" presStyleCnt="0"/>
      <dgm:spPr/>
    </dgm:pt>
    <dgm:pt modelId="{B91A0C16-7D88-46CC-8623-7855C1900380}" type="pres">
      <dgm:prSet presAssocID="{C303E8B5-E95D-4523-AC40-35CD289C5DAF}" presName="childNode" presStyleLbl="node1" presStyleIdx="5" presStyleCnt="8" custScaleY="21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40D1A-2B13-4CCE-A989-1D455CD0AFBD}" type="pres">
      <dgm:prSet presAssocID="{CCB21898-EF02-4D5C-AC41-92E973B3F58B}" presName="aSpace" presStyleCnt="0"/>
      <dgm:spPr/>
    </dgm:pt>
    <dgm:pt modelId="{635C9379-6163-44AA-883F-97E62F907672}" type="pres">
      <dgm:prSet presAssocID="{2BC27617-8079-48C8-BAD0-1F2A183F5334}" presName="compNode" presStyleCnt="0"/>
      <dgm:spPr/>
    </dgm:pt>
    <dgm:pt modelId="{34A6229F-3588-4558-AF6F-BF92E6D47CB5}" type="pres">
      <dgm:prSet presAssocID="{2BC27617-8079-48C8-BAD0-1F2A183F5334}" presName="aNode" presStyleLbl="bgShp" presStyleIdx="3" presStyleCnt="4" custScaleY="67953" custLinFactNeighborX="82" custLinFactNeighborY="-2202"/>
      <dgm:spPr/>
      <dgm:t>
        <a:bodyPr/>
        <a:lstStyle/>
        <a:p>
          <a:endParaRPr lang="ru-RU"/>
        </a:p>
      </dgm:t>
    </dgm:pt>
    <dgm:pt modelId="{B11919BE-40B9-48C3-A89D-30B34EA87A9E}" type="pres">
      <dgm:prSet presAssocID="{2BC27617-8079-48C8-BAD0-1F2A183F5334}" presName="textNode" presStyleLbl="bgShp" presStyleIdx="3" presStyleCnt="4"/>
      <dgm:spPr/>
      <dgm:t>
        <a:bodyPr/>
        <a:lstStyle/>
        <a:p>
          <a:endParaRPr lang="ru-RU"/>
        </a:p>
      </dgm:t>
    </dgm:pt>
    <dgm:pt modelId="{F2D4CB89-55D7-4A06-B2B6-018606A309AF}" type="pres">
      <dgm:prSet presAssocID="{2BC27617-8079-48C8-BAD0-1F2A183F5334}" presName="compChildNode" presStyleCnt="0"/>
      <dgm:spPr/>
    </dgm:pt>
    <dgm:pt modelId="{5CDEBEFE-9375-4C01-BFD0-07CDF819FC55}" type="pres">
      <dgm:prSet presAssocID="{2BC27617-8079-48C8-BAD0-1F2A183F5334}" presName="theInnerList" presStyleCnt="0"/>
      <dgm:spPr/>
    </dgm:pt>
    <dgm:pt modelId="{A70C00E6-24FA-4F43-B69A-0E34946208AD}" type="pres">
      <dgm:prSet presAssocID="{04A72008-67DF-488C-A07D-2CD709E9042F}" presName="childNode" presStyleLbl="node1" presStyleIdx="6" presStyleCnt="8" custScaleX="103245" custScaleY="35725" custLinFactNeighborX="-24" custLinFactNeighborY="1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D70E0-4A73-4A7D-847F-0A7D93A02A74}" type="pres">
      <dgm:prSet presAssocID="{04A72008-67DF-488C-A07D-2CD709E9042F}" presName="aSpace2" presStyleCnt="0"/>
      <dgm:spPr/>
    </dgm:pt>
    <dgm:pt modelId="{EBD19780-067C-45B1-9E1D-F29498BBE35E}" type="pres">
      <dgm:prSet presAssocID="{BF76B1C8-E821-4F62-B8BF-7DAA03252AD1}" presName="childNode" presStyleLbl="node1" presStyleIdx="7" presStyleCnt="8" custScaleX="114725" custScaleY="21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E97C07-A2ED-413B-8152-A3F07C895CB5}" type="presOf" srcId="{572F209B-D944-44F6-884C-2C2ED4CE718E}" destId="{8598F4FE-10F4-4E54-BC12-A19801251A4D}" srcOrd="0" destOrd="0" presId="urn:microsoft.com/office/officeart/2005/8/layout/lProcess2"/>
    <dgm:cxn modelId="{EA891755-A237-4E63-A8BA-F4235DDF0F06}" srcId="{CCB21898-EF02-4D5C-AC41-92E973B3F58B}" destId="{C303E8B5-E95D-4523-AC40-35CD289C5DAF}" srcOrd="1" destOrd="0" parTransId="{C2F13E5D-4741-4F0B-A15C-43767F2C2170}" sibTransId="{67A52D75-C6E1-4852-A271-722DCF04C88C}"/>
    <dgm:cxn modelId="{761A9E1E-06C6-45C3-B298-8D7D557ACB2D}" type="presOf" srcId="{F149F380-295D-4267-8D94-487A3C0D54BC}" destId="{793C0705-5382-4EF8-BEA0-F4B9BABF88CB}" srcOrd="0" destOrd="0" presId="urn:microsoft.com/office/officeart/2005/8/layout/lProcess2"/>
    <dgm:cxn modelId="{325F0053-9713-42C5-BA82-A318714208BF}" srcId="{CCB21898-EF02-4D5C-AC41-92E973B3F58B}" destId="{572F209B-D944-44F6-884C-2C2ED4CE718E}" srcOrd="0" destOrd="0" parTransId="{9CAAAEA0-C1E4-47D8-9D62-9978649C9AA2}" sibTransId="{4AF2D127-2C0E-4A1A-B64A-31A1B159B67D}"/>
    <dgm:cxn modelId="{C4A010A2-93ED-40E5-B1E4-8F37DA281455}" type="presOf" srcId="{BF76B1C8-E821-4F62-B8BF-7DAA03252AD1}" destId="{EBD19780-067C-45B1-9E1D-F29498BBE35E}" srcOrd="0" destOrd="0" presId="urn:microsoft.com/office/officeart/2005/8/layout/lProcess2"/>
    <dgm:cxn modelId="{2A8C42F8-8A54-4AAE-B762-917354EF2A86}" type="presOf" srcId="{CCB21898-EF02-4D5C-AC41-92E973B3F58B}" destId="{698BE7C6-B0A9-4484-B5D7-CA5297F3BBF5}" srcOrd="1" destOrd="0" presId="urn:microsoft.com/office/officeart/2005/8/layout/lProcess2"/>
    <dgm:cxn modelId="{4E4FD7C0-609A-46BC-A824-436C99C13AD8}" type="presOf" srcId="{5AE4D799-D757-4880-A395-8DE3B05D1FCE}" destId="{66B0A4EE-50C7-4455-8E94-DCB4DE0B97C7}" srcOrd="0" destOrd="0" presId="urn:microsoft.com/office/officeart/2005/8/layout/lProcess2"/>
    <dgm:cxn modelId="{E68914B5-22BD-4F16-9FF0-31932707B4D1}" srcId="{467379CB-B728-4506-9D57-3AA621B2AA79}" destId="{53BC1823-9A3D-40B6-B4DC-29A41BB5D43A}" srcOrd="0" destOrd="0" parTransId="{A21DADA4-82A2-4196-9811-CAA3BC870EE1}" sibTransId="{16378660-C73F-4C82-A64B-3FD78F754DCC}"/>
    <dgm:cxn modelId="{8C0D818C-0E0B-4C64-AC19-D1DA753D16BD}" srcId="{5AE4D799-D757-4880-A395-8DE3B05D1FCE}" destId="{F149F380-295D-4267-8D94-487A3C0D54BC}" srcOrd="0" destOrd="0" parTransId="{1DB6131A-E7AF-4FF1-BD7E-2BCF5DEC5970}" sibTransId="{02336508-1B59-4CB1-AED1-168423C781A1}"/>
    <dgm:cxn modelId="{367C5A37-3B94-458D-B26A-AC95F8DE15B4}" type="presOf" srcId="{C303E8B5-E95D-4523-AC40-35CD289C5DAF}" destId="{B91A0C16-7D88-46CC-8623-7855C1900380}" srcOrd="0" destOrd="0" presId="urn:microsoft.com/office/officeart/2005/8/layout/lProcess2"/>
    <dgm:cxn modelId="{6AFEFCE7-0590-41B9-B082-3A88D8DDA05D}" srcId="{83DEF3F7-42C1-42AB-97D3-FAEAFFAD36F4}" destId="{467379CB-B728-4506-9D57-3AA621B2AA79}" srcOrd="0" destOrd="0" parTransId="{21D3FD75-E4EC-48C3-8CFA-123DAEB17609}" sibTransId="{D73D6658-7947-4A77-B2AF-ACBD8559EBE9}"/>
    <dgm:cxn modelId="{92D744C5-E4E2-4D6D-9F87-4E0624A47B6B}" type="presOf" srcId="{467379CB-B728-4506-9D57-3AA621B2AA79}" destId="{25743631-35FE-47A5-A188-20EAE011F3BA}" srcOrd="0" destOrd="0" presId="urn:microsoft.com/office/officeart/2005/8/layout/lProcess2"/>
    <dgm:cxn modelId="{26A0A836-24D6-4EAE-A02E-F7EA91D4CB7D}" type="presOf" srcId="{F8E15CFE-5A51-4ECC-8576-5F8D34F7ED46}" destId="{52590929-01F0-4C7F-9A9B-D5424F8C253D}" srcOrd="0" destOrd="0" presId="urn:microsoft.com/office/officeart/2005/8/layout/lProcess2"/>
    <dgm:cxn modelId="{4D3BFC9D-5BE8-4B8F-ABA9-C2A8F2267337}" srcId="{467379CB-B728-4506-9D57-3AA621B2AA79}" destId="{F8E15CFE-5A51-4ECC-8576-5F8D34F7ED46}" srcOrd="1" destOrd="0" parTransId="{79B89783-2070-4AEF-B673-AFE491D0C998}" sibTransId="{A63D3206-3195-4376-9285-0C8116D17983}"/>
    <dgm:cxn modelId="{DCAF5BEC-7DEC-4F12-A2B0-A731FA14643D}" srcId="{83DEF3F7-42C1-42AB-97D3-FAEAFFAD36F4}" destId="{2BC27617-8079-48C8-BAD0-1F2A183F5334}" srcOrd="3" destOrd="0" parTransId="{D7760CAB-7E07-4693-BF64-FE8A0C7FB4C7}" sibTransId="{C9D6C907-23B5-4819-8A3E-63AA881D8262}"/>
    <dgm:cxn modelId="{A0C4C723-5629-40B8-8C4B-4F7AC52F0740}" srcId="{83DEF3F7-42C1-42AB-97D3-FAEAFFAD36F4}" destId="{5AE4D799-D757-4880-A395-8DE3B05D1FCE}" srcOrd="1" destOrd="0" parTransId="{1D0E8EA7-2607-42E2-BCBE-D213DC066388}" sibTransId="{A053A53F-0D21-4946-9FB5-DC141290DCC4}"/>
    <dgm:cxn modelId="{3C5671F6-FD0E-457A-A249-E38432C33D27}" type="presOf" srcId="{2BC27617-8079-48C8-BAD0-1F2A183F5334}" destId="{B11919BE-40B9-48C3-A89D-30B34EA87A9E}" srcOrd="1" destOrd="0" presId="urn:microsoft.com/office/officeart/2005/8/layout/lProcess2"/>
    <dgm:cxn modelId="{00572825-A741-4323-B6B1-55D942424EE1}" srcId="{2BC27617-8079-48C8-BAD0-1F2A183F5334}" destId="{04A72008-67DF-488C-A07D-2CD709E9042F}" srcOrd="0" destOrd="0" parTransId="{819B0737-2E56-43FB-A379-335BF9BAB843}" sibTransId="{8B6252C8-7358-476F-898E-EFF235F08998}"/>
    <dgm:cxn modelId="{804A072D-8F7D-4601-8AB4-FE9674A99DAC}" type="presOf" srcId="{53BC1823-9A3D-40B6-B4DC-29A41BB5D43A}" destId="{0971185C-44AB-4301-AD0F-113902A1F7BB}" srcOrd="0" destOrd="0" presId="urn:microsoft.com/office/officeart/2005/8/layout/lProcess2"/>
    <dgm:cxn modelId="{4312934F-58E0-4BE0-BE28-030473C36FCB}" type="presOf" srcId="{CFE6CAE4-CD12-445B-99AA-09D65F110E08}" destId="{6AE18252-EC2D-45E1-A455-FBF5EFB276F6}" srcOrd="0" destOrd="0" presId="urn:microsoft.com/office/officeart/2005/8/layout/lProcess2"/>
    <dgm:cxn modelId="{AD68DB26-2FCB-4887-87BF-067E9F0F877E}" type="presOf" srcId="{5AE4D799-D757-4880-A395-8DE3B05D1FCE}" destId="{5F8E949E-6662-452F-940A-AD84C1C0CDA8}" srcOrd="1" destOrd="0" presId="urn:microsoft.com/office/officeart/2005/8/layout/lProcess2"/>
    <dgm:cxn modelId="{D43E6628-2D18-4D82-A2B2-700E63404925}" type="presOf" srcId="{467379CB-B728-4506-9D57-3AA621B2AA79}" destId="{8AAA378E-8001-4FDC-A76A-D3764151D091}" srcOrd="1" destOrd="0" presId="urn:microsoft.com/office/officeart/2005/8/layout/lProcess2"/>
    <dgm:cxn modelId="{73CFE15D-653F-4650-9C04-8F61CE62CC8A}" srcId="{2BC27617-8079-48C8-BAD0-1F2A183F5334}" destId="{BF76B1C8-E821-4F62-B8BF-7DAA03252AD1}" srcOrd="1" destOrd="0" parTransId="{65D78AB7-05F5-454C-8C82-239F870EC205}" sibTransId="{338CB179-B1B8-4D5C-AA5A-AC55E30B7362}"/>
    <dgm:cxn modelId="{AEBF4D6A-3AC6-4342-94BC-CB7820E44ACC}" type="presOf" srcId="{2BC27617-8079-48C8-BAD0-1F2A183F5334}" destId="{34A6229F-3588-4558-AF6F-BF92E6D47CB5}" srcOrd="0" destOrd="0" presId="urn:microsoft.com/office/officeart/2005/8/layout/lProcess2"/>
    <dgm:cxn modelId="{D6F4CF9D-55B2-4BF4-B443-7E6F2559F9C3}" type="presOf" srcId="{83DEF3F7-42C1-42AB-97D3-FAEAFFAD36F4}" destId="{26AC0BC5-8FD9-4FFE-905A-CD890DDC9711}" srcOrd="0" destOrd="0" presId="urn:microsoft.com/office/officeart/2005/8/layout/lProcess2"/>
    <dgm:cxn modelId="{CB8C3D23-9F6B-4BA0-8023-D694401E4648}" type="presOf" srcId="{04A72008-67DF-488C-A07D-2CD709E9042F}" destId="{A70C00E6-24FA-4F43-B69A-0E34946208AD}" srcOrd="0" destOrd="0" presId="urn:microsoft.com/office/officeart/2005/8/layout/lProcess2"/>
    <dgm:cxn modelId="{9D92D606-1273-4976-98DD-CB0B6B093C04}" srcId="{83DEF3F7-42C1-42AB-97D3-FAEAFFAD36F4}" destId="{CCB21898-EF02-4D5C-AC41-92E973B3F58B}" srcOrd="2" destOrd="0" parTransId="{55270623-8CB6-4857-9FA5-1D63461858D5}" sibTransId="{813E2555-563E-41D1-A798-CA7774A3350E}"/>
    <dgm:cxn modelId="{5DAE1EF5-7E13-49F1-BBE4-610111CE036D}" type="presOf" srcId="{CCB21898-EF02-4D5C-AC41-92E973B3F58B}" destId="{73C0176E-7D6D-4EB7-821F-112BC9212A10}" srcOrd="0" destOrd="0" presId="urn:microsoft.com/office/officeart/2005/8/layout/lProcess2"/>
    <dgm:cxn modelId="{624E487F-8097-4253-9482-C409427CD1A6}" srcId="{5AE4D799-D757-4880-A395-8DE3B05D1FCE}" destId="{CFE6CAE4-CD12-445B-99AA-09D65F110E08}" srcOrd="1" destOrd="0" parTransId="{48D99921-5467-4A7C-8BAE-BE990CFF571F}" sibTransId="{F0149AFB-D119-4FAF-B2A6-3F1D5C9BF1B7}"/>
    <dgm:cxn modelId="{3DEFCBBF-2F54-40A6-8092-156F2ABB1991}" type="presParOf" srcId="{26AC0BC5-8FD9-4FFE-905A-CD890DDC9711}" destId="{C917CEA6-BD7E-4415-9F6D-93BD52541D19}" srcOrd="0" destOrd="0" presId="urn:microsoft.com/office/officeart/2005/8/layout/lProcess2"/>
    <dgm:cxn modelId="{29CF92BA-07F4-4D49-870C-FD1A8922C153}" type="presParOf" srcId="{C917CEA6-BD7E-4415-9F6D-93BD52541D19}" destId="{25743631-35FE-47A5-A188-20EAE011F3BA}" srcOrd="0" destOrd="0" presId="urn:microsoft.com/office/officeart/2005/8/layout/lProcess2"/>
    <dgm:cxn modelId="{B964F96D-9FB7-40F5-9B88-81B3E4F026D7}" type="presParOf" srcId="{C917CEA6-BD7E-4415-9F6D-93BD52541D19}" destId="{8AAA378E-8001-4FDC-A76A-D3764151D091}" srcOrd="1" destOrd="0" presId="urn:microsoft.com/office/officeart/2005/8/layout/lProcess2"/>
    <dgm:cxn modelId="{1423F861-0A6E-4889-9386-9E4F1B111B42}" type="presParOf" srcId="{C917CEA6-BD7E-4415-9F6D-93BD52541D19}" destId="{E919F526-2A93-4AA7-9D39-A11571392EEE}" srcOrd="2" destOrd="0" presId="urn:microsoft.com/office/officeart/2005/8/layout/lProcess2"/>
    <dgm:cxn modelId="{FB94C501-42C9-496B-9AFA-C02471509085}" type="presParOf" srcId="{E919F526-2A93-4AA7-9D39-A11571392EEE}" destId="{5E2A3583-EE91-48E5-A186-6A15F9322B47}" srcOrd="0" destOrd="0" presId="urn:microsoft.com/office/officeart/2005/8/layout/lProcess2"/>
    <dgm:cxn modelId="{0234A88B-8CEC-4BD6-9308-C433B00D7676}" type="presParOf" srcId="{5E2A3583-EE91-48E5-A186-6A15F9322B47}" destId="{0971185C-44AB-4301-AD0F-113902A1F7BB}" srcOrd="0" destOrd="0" presId="urn:microsoft.com/office/officeart/2005/8/layout/lProcess2"/>
    <dgm:cxn modelId="{268F1F58-03FA-457E-9C28-8F82767F58A7}" type="presParOf" srcId="{5E2A3583-EE91-48E5-A186-6A15F9322B47}" destId="{1325DE54-A547-4747-A7F6-E721F4EB63D2}" srcOrd="1" destOrd="0" presId="urn:microsoft.com/office/officeart/2005/8/layout/lProcess2"/>
    <dgm:cxn modelId="{E16553EA-AF35-479B-8E04-3A2D1AC3C654}" type="presParOf" srcId="{5E2A3583-EE91-48E5-A186-6A15F9322B47}" destId="{52590929-01F0-4C7F-9A9B-D5424F8C253D}" srcOrd="2" destOrd="0" presId="urn:microsoft.com/office/officeart/2005/8/layout/lProcess2"/>
    <dgm:cxn modelId="{01966491-3FC5-46D5-AE26-448854B89D69}" type="presParOf" srcId="{26AC0BC5-8FD9-4FFE-905A-CD890DDC9711}" destId="{0F33CEF6-2D02-4D47-BEBB-4EB964830AEA}" srcOrd="1" destOrd="0" presId="urn:microsoft.com/office/officeart/2005/8/layout/lProcess2"/>
    <dgm:cxn modelId="{7FF2B8A0-0760-4B65-AE28-396C3B4A9BD9}" type="presParOf" srcId="{26AC0BC5-8FD9-4FFE-905A-CD890DDC9711}" destId="{A38BE0C6-50ED-477E-B4F7-6CB743DE4FAC}" srcOrd="2" destOrd="0" presId="urn:microsoft.com/office/officeart/2005/8/layout/lProcess2"/>
    <dgm:cxn modelId="{EC8CEE64-ADBD-4553-8FD7-E8A477CDB4B0}" type="presParOf" srcId="{A38BE0C6-50ED-477E-B4F7-6CB743DE4FAC}" destId="{66B0A4EE-50C7-4455-8E94-DCB4DE0B97C7}" srcOrd="0" destOrd="0" presId="urn:microsoft.com/office/officeart/2005/8/layout/lProcess2"/>
    <dgm:cxn modelId="{687C3DBE-E36D-49FE-B606-DF289EFFE593}" type="presParOf" srcId="{A38BE0C6-50ED-477E-B4F7-6CB743DE4FAC}" destId="{5F8E949E-6662-452F-940A-AD84C1C0CDA8}" srcOrd="1" destOrd="0" presId="urn:microsoft.com/office/officeart/2005/8/layout/lProcess2"/>
    <dgm:cxn modelId="{783BBA68-7638-426E-AB58-14A9833E91DA}" type="presParOf" srcId="{A38BE0C6-50ED-477E-B4F7-6CB743DE4FAC}" destId="{1260B967-4464-4109-A216-8F86E4D4E5EA}" srcOrd="2" destOrd="0" presId="urn:microsoft.com/office/officeart/2005/8/layout/lProcess2"/>
    <dgm:cxn modelId="{26659F7D-7971-42B2-A7D5-B77DB06366BD}" type="presParOf" srcId="{1260B967-4464-4109-A216-8F86E4D4E5EA}" destId="{EADB76E8-0BDB-4F34-ABED-48824442F5E7}" srcOrd="0" destOrd="0" presId="urn:microsoft.com/office/officeart/2005/8/layout/lProcess2"/>
    <dgm:cxn modelId="{EBA5D469-10D4-495D-8860-DF62BA4D6AB8}" type="presParOf" srcId="{EADB76E8-0BDB-4F34-ABED-48824442F5E7}" destId="{793C0705-5382-4EF8-BEA0-F4B9BABF88CB}" srcOrd="0" destOrd="0" presId="urn:microsoft.com/office/officeart/2005/8/layout/lProcess2"/>
    <dgm:cxn modelId="{6F5DCB6F-250E-43DD-8D33-36017C5E6E53}" type="presParOf" srcId="{EADB76E8-0BDB-4F34-ABED-48824442F5E7}" destId="{BA9AB51F-9756-4140-9D3F-30AACB851036}" srcOrd="1" destOrd="0" presId="urn:microsoft.com/office/officeart/2005/8/layout/lProcess2"/>
    <dgm:cxn modelId="{AEE1F88C-26C2-4345-815F-87E72FF26C7B}" type="presParOf" srcId="{EADB76E8-0BDB-4F34-ABED-48824442F5E7}" destId="{6AE18252-EC2D-45E1-A455-FBF5EFB276F6}" srcOrd="2" destOrd="0" presId="urn:microsoft.com/office/officeart/2005/8/layout/lProcess2"/>
    <dgm:cxn modelId="{88BD47E8-E2CE-485C-B753-1D930A187624}" type="presParOf" srcId="{26AC0BC5-8FD9-4FFE-905A-CD890DDC9711}" destId="{AC0814AC-443C-4322-B853-92EC0CEAD0B0}" srcOrd="3" destOrd="0" presId="urn:microsoft.com/office/officeart/2005/8/layout/lProcess2"/>
    <dgm:cxn modelId="{7FB8BC0C-ADAA-420B-B3AC-E1DBAA2728DF}" type="presParOf" srcId="{26AC0BC5-8FD9-4FFE-905A-CD890DDC9711}" destId="{3A125812-CBAE-492D-9DA7-A874214F1494}" srcOrd="4" destOrd="0" presId="urn:microsoft.com/office/officeart/2005/8/layout/lProcess2"/>
    <dgm:cxn modelId="{684E513B-CE58-438F-95F2-B345925EE665}" type="presParOf" srcId="{3A125812-CBAE-492D-9DA7-A874214F1494}" destId="{73C0176E-7D6D-4EB7-821F-112BC9212A10}" srcOrd="0" destOrd="0" presId="urn:microsoft.com/office/officeart/2005/8/layout/lProcess2"/>
    <dgm:cxn modelId="{F82F917F-CFCC-43C7-BBE1-7A88D22406D5}" type="presParOf" srcId="{3A125812-CBAE-492D-9DA7-A874214F1494}" destId="{698BE7C6-B0A9-4484-B5D7-CA5297F3BBF5}" srcOrd="1" destOrd="0" presId="urn:microsoft.com/office/officeart/2005/8/layout/lProcess2"/>
    <dgm:cxn modelId="{255DF7E9-5245-4F83-AA92-E505FD099D25}" type="presParOf" srcId="{3A125812-CBAE-492D-9DA7-A874214F1494}" destId="{1EAC927F-0DAA-4E96-AE33-BBA5ADE87ED3}" srcOrd="2" destOrd="0" presId="urn:microsoft.com/office/officeart/2005/8/layout/lProcess2"/>
    <dgm:cxn modelId="{330840E8-DEB7-4C94-9613-7CC73F350DB3}" type="presParOf" srcId="{1EAC927F-0DAA-4E96-AE33-BBA5ADE87ED3}" destId="{33FB9F47-CE41-45D3-8DE1-1B6E31E64D20}" srcOrd="0" destOrd="0" presId="urn:microsoft.com/office/officeart/2005/8/layout/lProcess2"/>
    <dgm:cxn modelId="{50C7F708-D89B-477F-8031-2655DEC707DC}" type="presParOf" srcId="{33FB9F47-CE41-45D3-8DE1-1B6E31E64D20}" destId="{8598F4FE-10F4-4E54-BC12-A19801251A4D}" srcOrd="0" destOrd="0" presId="urn:microsoft.com/office/officeart/2005/8/layout/lProcess2"/>
    <dgm:cxn modelId="{BE5130FC-9D1A-4435-A853-7461F0DA7B7C}" type="presParOf" srcId="{33FB9F47-CE41-45D3-8DE1-1B6E31E64D20}" destId="{6888009A-99DB-4B83-99B8-399CE6160DBE}" srcOrd="1" destOrd="0" presId="urn:microsoft.com/office/officeart/2005/8/layout/lProcess2"/>
    <dgm:cxn modelId="{F2AFFB0D-75E7-4A45-85E7-169303507F7A}" type="presParOf" srcId="{33FB9F47-CE41-45D3-8DE1-1B6E31E64D20}" destId="{B91A0C16-7D88-46CC-8623-7855C1900380}" srcOrd="2" destOrd="0" presId="urn:microsoft.com/office/officeart/2005/8/layout/lProcess2"/>
    <dgm:cxn modelId="{5C20A578-87F1-44CE-AD3A-F9672D1AF9FB}" type="presParOf" srcId="{26AC0BC5-8FD9-4FFE-905A-CD890DDC9711}" destId="{C9340D1A-2B13-4CCE-A989-1D455CD0AFBD}" srcOrd="5" destOrd="0" presId="urn:microsoft.com/office/officeart/2005/8/layout/lProcess2"/>
    <dgm:cxn modelId="{364DA65C-A86A-4D0D-9E48-D65E88C42BD4}" type="presParOf" srcId="{26AC0BC5-8FD9-4FFE-905A-CD890DDC9711}" destId="{635C9379-6163-44AA-883F-97E62F907672}" srcOrd="6" destOrd="0" presId="urn:microsoft.com/office/officeart/2005/8/layout/lProcess2"/>
    <dgm:cxn modelId="{00E764F0-71E0-4232-9002-444B2415F1A3}" type="presParOf" srcId="{635C9379-6163-44AA-883F-97E62F907672}" destId="{34A6229F-3588-4558-AF6F-BF92E6D47CB5}" srcOrd="0" destOrd="0" presId="urn:microsoft.com/office/officeart/2005/8/layout/lProcess2"/>
    <dgm:cxn modelId="{24046F8B-47B1-436E-9D8F-52B3320827B5}" type="presParOf" srcId="{635C9379-6163-44AA-883F-97E62F907672}" destId="{B11919BE-40B9-48C3-A89D-30B34EA87A9E}" srcOrd="1" destOrd="0" presId="urn:microsoft.com/office/officeart/2005/8/layout/lProcess2"/>
    <dgm:cxn modelId="{CF029691-4EAC-431B-A71C-A8E85DACE12A}" type="presParOf" srcId="{635C9379-6163-44AA-883F-97E62F907672}" destId="{F2D4CB89-55D7-4A06-B2B6-018606A309AF}" srcOrd="2" destOrd="0" presId="urn:microsoft.com/office/officeart/2005/8/layout/lProcess2"/>
    <dgm:cxn modelId="{AD3D1D44-D011-4C57-BB0A-EEFE3EBB11B7}" type="presParOf" srcId="{F2D4CB89-55D7-4A06-B2B6-018606A309AF}" destId="{5CDEBEFE-9375-4C01-BFD0-07CDF819FC55}" srcOrd="0" destOrd="0" presId="urn:microsoft.com/office/officeart/2005/8/layout/lProcess2"/>
    <dgm:cxn modelId="{C8D15BDC-A284-4F40-89E2-7F4E4E5B9905}" type="presParOf" srcId="{5CDEBEFE-9375-4C01-BFD0-07CDF819FC55}" destId="{A70C00E6-24FA-4F43-B69A-0E34946208AD}" srcOrd="0" destOrd="0" presId="urn:microsoft.com/office/officeart/2005/8/layout/lProcess2"/>
    <dgm:cxn modelId="{13788039-FE68-4095-97C9-159A6C80CF9A}" type="presParOf" srcId="{5CDEBEFE-9375-4C01-BFD0-07CDF819FC55}" destId="{087D70E0-4A73-4A7D-847F-0A7D93A02A74}" srcOrd="1" destOrd="0" presId="urn:microsoft.com/office/officeart/2005/8/layout/lProcess2"/>
    <dgm:cxn modelId="{2B47227B-29F0-428D-B83D-1638732FE099}" type="presParOf" srcId="{5CDEBEFE-9375-4C01-BFD0-07CDF819FC55}" destId="{EBD19780-067C-45B1-9E1D-F29498BBE35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99E7CA-10C2-4386-B40D-3436C7A29DD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4B34ED-28CA-4127-B2FD-DA7C65256741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Проверено 11 организаций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Объем проверенных средств – 502 675,8 тыс. руб.</a:t>
          </a:r>
        </a:p>
        <a:p>
          <a:pPr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674B847D-1446-43D3-AF56-14565475A54D}" type="parTrans" cxnId="{43140C51-C193-43DF-A2C5-85D8147FBC22}">
      <dgm:prSet/>
      <dgm:spPr/>
      <dgm:t>
        <a:bodyPr/>
        <a:lstStyle/>
        <a:p>
          <a:endParaRPr lang="ru-RU"/>
        </a:p>
      </dgm:t>
    </dgm:pt>
    <dgm:pt modelId="{333C215E-BC4E-4C8F-B1D7-A5FA88D31215}" type="sibTrans" cxnId="{43140C51-C193-43DF-A2C5-85D8147FBC22}">
      <dgm:prSet/>
      <dgm:spPr/>
      <dgm:t>
        <a:bodyPr/>
        <a:lstStyle/>
        <a:p>
          <a:endParaRPr lang="ru-RU"/>
        </a:p>
      </dgm:t>
    </dgm:pt>
    <dgm:pt modelId="{47CAF0CC-9C12-41E2-93FA-B0C41E98618F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ru-RU" sz="1800" dirty="0" smtClean="0"/>
            <a:t>Выявлено нецелевых и незаконно израсходованных средств – 447,2 тыс. руб.</a:t>
          </a:r>
          <a:endParaRPr lang="ru-RU" sz="1800" dirty="0"/>
        </a:p>
      </dgm:t>
    </dgm:pt>
    <dgm:pt modelId="{9E9E42CC-624C-45EB-92AC-54E1A2A25F8C}" type="parTrans" cxnId="{3529067A-C7C4-4CC1-BF28-60520B01F5EC}">
      <dgm:prSet/>
      <dgm:spPr/>
      <dgm:t>
        <a:bodyPr/>
        <a:lstStyle/>
        <a:p>
          <a:endParaRPr lang="ru-RU"/>
        </a:p>
      </dgm:t>
    </dgm:pt>
    <dgm:pt modelId="{8C5BCCD5-7E27-4067-A8D8-102F0182333A}" type="sibTrans" cxnId="{3529067A-C7C4-4CC1-BF28-60520B01F5EC}">
      <dgm:prSet/>
      <dgm:spPr/>
      <dgm:t>
        <a:bodyPr/>
        <a:lstStyle/>
        <a:p>
          <a:endParaRPr lang="ru-RU"/>
        </a:p>
      </dgm:t>
    </dgm:pt>
    <dgm:pt modelId="{C1AA372E-EB21-479B-9DD9-E3B692815D1D}">
      <dgm:prSet/>
      <dgm:spPr>
        <a:solidFill>
          <a:schemeClr val="accent6"/>
        </a:solidFill>
      </dgm:spPr>
      <dgm:t>
        <a:bodyPr/>
        <a:lstStyle/>
        <a:p>
          <a:pPr rtl="0"/>
          <a:endParaRPr lang="ru-RU" sz="1100" dirty="0"/>
        </a:p>
      </dgm:t>
    </dgm:pt>
    <dgm:pt modelId="{DA708E97-5805-41F0-BC58-11F4DA2A84CA}" type="parTrans" cxnId="{866292AB-99B0-4DF2-BCE0-1DBB456C1AFE}">
      <dgm:prSet/>
      <dgm:spPr/>
      <dgm:t>
        <a:bodyPr/>
        <a:lstStyle/>
        <a:p>
          <a:endParaRPr lang="ru-RU"/>
        </a:p>
      </dgm:t>
    </dgm:pt>
    <dgm:pt modelId="{322B0398-3876-49FA-ACD7-A0817B9F8875}" type="sibTrans" cxnId="{866292AB-99B0-4DF2-BCE0-1DBB456C1AFE}">
      <dgm:prSet/>
      <dgm:spPr/>
      <dgm:t>
        <a:bodyPr/>
        <a:lstStyle/>
        <a:p>
          <a:endParaRPr lang="ru-RU"/>
        </a:p>
      </dgm:t>
    </dgm:pt>
    <dgm:pt modelId="{3C42E288-737E-4226-BE42-CB2408716B52}">
      <dgm:prSet/>
      <dgm:spPr>
        <a:solidFill>
          <a:schemeClr val="accent6"/>
        </a:solidFill>
      </dgm:spPr>
      <dgm:t>
        <a:bodyPr/>
        <a:lstStyle/>
        <a:p>
          <a:pPr rtl="0"/>
          <a:endParaRPr lang="ru-RU" sz="1100" dirty="0"/>
        </a:p>
      </dgm:t>
    </dgm:pt>
    <dgm:pt modelId="{E2AE3F13-E6D3-41DA-B877-03CBD41F3C95}" type="parTrans" cxnId="{9E9FA559-039E-4154-97E6-43B7C4051E23}">
      <dgm:prSet/>
      <dgm:spPr/>
      <dgm:t>
        <a:bodyPr/>
        <a:lstStyle/>
        <a:p>
          <a:endParaRPr lang="ru-RU"/>
        </a:p>
      </dgm:t>
    </dgm:pt>
    <dgm:pt modelId="{1A0E7BFE-AA41-4CB7-AE94-C41D4F0127CC}" type="sibTrans" cxnId="{9E9FA559-039E-4154-97E6-43B7C4051E23}">
      <dgm:prSet/>
      <dgm:spPr/>
      <dgm:t>
        <a:bodyPr/>
        <a:lstStyle/>
        <a:p>
          <a:endParaRPr lang="ru-RU"/>
        </a:p>
      </dgm:t>
    </dgm:pt>
    <dgm:pt modelId="{A22E52C3-2830-4521-9B55-004A5FB0EB2C}">
      <dgm:prSet custT="1"/>
      <dgm:spPr>
        <a:solidFill>
          <a:schemeClr val="accent6"/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Восстановлено на лицевые счета учреждений – 369,1 тыс. руб.,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в т. ч. в доход бюджета Пермского района 93,9 тыс. руб.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47790D01-2F32-42DB-B0C8-70DB38F23312}" type="parTrans" cxnId="{C6E94879-0F9B-40CB-9825-8EBB93F3383D}">
      <dgm:prSet/>
      <dgm:spPr/>
      <dgm:t>
        <a:bodyPr/>
        <a:lstStyle/>
        <a:p>
          <a:endParaRPr lang="ru-RU"/>
        </a:p>
      </dgm:t>
    </dgm:pt>
    <dgm:pt modelId="{D598595A-E8C4-491E-B8B3-3263924B152A}" type="sibTrans" cxnId="{C6E94879-0F9B-40CB-9825-8EBB93F3383D}">
      <dgm:prSet/>
      <dgm:spPr/>
      <dgm:t>
        <a:bodyPr/>
        <a:lstStyle/>
        <a:p>
          <a:endParaRPr lang="ru-RU"/>
        </a:p>
      </dgm:t>
    </dgm:pt>
    <dgm:pt modelId="{B2F44431-E834-46A3-99CA-018FAE0E567A}">
      <dgm:prSet custT="1"/>
      <dgm:spPr>
        <a:solidFill>
          <a:schemeClr val="accent6"/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Привлечено к дисциплинарной ответственности  6 человек и 1 человек к административной ответственности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33DA8201-E4A2-402A-81C6-C805C1465C03}" type="parTrans" cxnId="{04ED10DE-733E-49E2-83F1-A76F1D32A62A}">
      <dgm:prSet/>
      <dgm:spPr/>
      <dgm:t>
        <a:bodyPr/>
        <a:lstStyle/>
        <a:p>
          <a:endParaRPr lang="ru-RU"/>
        </a:p>
      </dgm:t>
    </dgm:pt>
    <dgm:pt modelId="{9D180F21-92E3-4A33-A614-838F382FF9AD}" type="sibTrans" cxnId="{04ED10DE-733E-49E2-83F1-A76F1D32A62A}">
      <dgm:prSet/>
      <dgm:spPr/>
      <dgm:t>
        <a:bodyPr/>
        <a:lstStyle/>
        <a:p>
          <a:endParaRPr lang="ru-RU"/>
        </a:p>
      </dgm:t>
    </dgm:pt>
    <dgm:pt modelId="{F30D45C1-F312-433F-8F1A-3204445C1572}" type="pres">
      <dgm:prSet presAssocID="{5B99E7CA-10C2-4386-B40D-3436C7A29DD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E7C89C-C495-4648-B07D-9962E94F6788}" type="pres">
      <dgm:prSet presAssocID="{5B99E7CA-10C2-4386-B40D-3436C7A29DD2}" presName="diamond" presStyleLbl="bgShp" presStyleIdx="0" presStyleCnt="1" custScaleX="169726"/>
      <dgm:spPr/>
    </dgm:pt>
    <dgm:pt modelId="{E4F7A226-04C2-4D49-824D-C2A12C38C042}" type="pres">
      <dgm:prSet presAssocID="{5B99E7CA-10C2-4386-B40D-3436C7A29DD2}" presName="quad1" presStyleLbl="node1" presStyleIdx="0" presStyleCnt="4" custScaleX="332948" custScaleY="78788" custLinFactNeighborX="44096" custLinFactNeighborY="-204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594F6-DCE4-4073-8074-2306E1B566CA}" type="pres">
      <dgm:prSet presAssocID="{5B99E7CA-10C2-4386-B40D-3436C7A29DD2}" presName="quad2" presStyleLbl="node1" presStyleIdx="1" presStyleCnt="4" custScaleX="185467" custScaleY="84382" custLinFactNeighborX="76339" custLinFactNeighborY="494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A9A66-140B-4AD9-9334-BFBFCA2AE0E6}" type="pres">
      <dgm:prSet presAssocID="{5B99E7CA-10C2-4386-B40D-3436C7A29DD2}" presName="quad3" presStyleLbl="node1" presStyleIdx="2" presStyleCnt="4" custScaleX="193087" custScaleY="84382" custLinFactNeighborX="-76339" custLinFactNeighborY="-582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81A8D-3392-458B-AFF3-D4F3D2F4586B}" type="pres">
      <dgm:prSet presAssocID="{5B99E7CA-10C2-4386-B40D-3436C7A29DD2}" presName="quad4" presStyleLbl="node1" presStyleIdx="3" presStyleCnt="4" custScaleX="185467" custScaleY="86558" custLinFactNeighborX="-44097" custLinFactNeighborY="155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29067A-C7C4-4CC1-BF28-60520B01F5EC}" srcId="{5B99E7CA-10C2-4386-B40D-3436C7A29DD2}" destId="{47CAF0CC-9C12-41E2-93FA-B0C41E98618F}" srcOrd="1" destOrd="0" parTransId="{9E9E42CC-624C-45EB-92AC-54E1A2A25F8C}" sibTransId="{8C5BCCD5-7E27-4067-A8D8-102F0182333A}"/>
    <dgm:cxn modelId="{C6E94879-0F9B-40CB-9825-8EBB93F3383D}" srcId="{5B99E7CA-10C2-4386-B40D-3436C7A29DD2}" destId="{A22E52C3-2830-4521-9B55-004A5FB0EB2C}" srcOrd="2" destOrd="0" parTransId="{47790D01-2F32-42DB-B0C8-70DB38F23312}" sibTransId="{D598595A-E8C4-491E-B8B3-3263924B152A}"/>
    <dgm:cxn modelId="{43140C51-C193-43DF-A2C5-85D8147FBC22}" srcId="{5B99E7CA-10C2-4386-B40D-3436C7A29DD2}" destId="{9A4B34ED-28CA-4127-B2FD-DA7C65256741}" srcOrd="0" destOrd="0" parTransId="{674B847D-1446-43D3-AF56-14565475A54D}" sibTransId="{333C215E-BC4E-4C8F-B1D7-A5FA88D31215}"/>
    <dgm:cxn modelId="{EBFB5C6B-4D2A-4B69-922C-96AB42BEA8A4}" type="presOf" srcId="{47CAF0CC-9C12-41E2-93FA-B0C41E98618F}" destId="{AE1594F6-DCE4-4073-8074-2306E1B566CA}" srcOrd="0" destOrd="0" presId="urn:microsoft.com/office/officeart/2005/8/layout/matrix3"/>
    <dgm:cxn modelId="{DD908E06-84EB-4F5E-9C25-7758AD8EA03F}" type="presOf" srcId="{A22E52C3-2830-4521-9B55-004A5FB0EB2C}" destId="{FE6A9A66-140B-4AD9-9334-BFBFCA2AE0E6}" srcOrd="0" destOrd="0" presId="urn:microsoft.com/office/officeart/2005/8/layout/matrix3"/>
    <dgm:cxn modelId="{476460AC-98A2-41FF-82B2-543C6966202F}" type="presOf" srcId="{B2F44431-E834-46A3-99CA-018FAE0E567A}" destId="{2FD81A8D-3392-458B-AFF3-D4F3D2F4586B}" srcOrd="0" destOrd="0" presId="urn:microsoft.com/office/officeart/2005/8/layout/matrix3"/>
    <dgm:cxn modelId="{2E8A4F66-4382-4F52-A780-4BAB6C6BE570}" type="presOf" srcId="{9A4B34ED-28CA-4127-B2FD-DA7C65256741}" destId="{E4F7A226-04C2-4D49-824D-C2A12C38C042}" srcOrd="0" destOrd="0" presId="urn:microsoft.com/office/officeart/2005/8/layout/matrix3"/>
    <dgm:cxn modelId="{866292AB-99B0-4DF2-BCE0-1DBB456C1AFE}" srcId="{47CAF0CC-9C12-41E2-93FA-B0C41E98618F}" destId="{C1AA372E-EB21-479B-9DD9-E3B692815D1D}" srcOrd="0" destOrd="0" parTransId="{DA708E97-5805-41F0-BC58-11F4DA2A84CA}" sibTransId="{322B0398-3876-49FA-ACD7-A0817B9F8875}"/>
    <dgm:cxn modelId="{876965F4-C77C-49CC-B6DF-3BC51F55BB1B}" type="presOf" srcId="{5B99E7CA-10C2-4386-B40D-3436C7A29DD2}" destId="{F30D45C1-F312-433F-8F1A-3204445C1572}" srcOrd="0" destOrd="0" presId="urn:microsoft.com/office/officeart/2005/8/layout/matrix3"/>
    <dgm:cxn modelId="{9E9FA559-039E-4154-97E6-43B7C4051E23}" srcId="{47CAF0CC-9C12-41E2-93FA-B0C41E98618F}" destId="{3C42E288-737E-4226-BE42-CB2408716B52}" srcOrd="1" destOrd="0" parTransId="{E2AE3F13-E6D3-41DA-B877-03CBD41F3C95}" sibTransId="{1A0E7BFE-AA41-4CB7-AE94-C41D4F0127CC}"/>
    <dgm:cxn modelId="{E7B4637B-1188-4B33-BC35-03BD37A38E3F}" type="presOf" srcId="{C1AA372E-EB21-479B-9DD9-E3B692815D1D}" destId="{AE1594F6-DCE4-4073-8074-2306E1B566CA}" srcOrd="0" destOrd="1" presId="urn:microsoft.com/office/officeart/2005/8/layout/matrix3"/>
    <dgm:cxn modelId="{84695B90-2E11-42AC-A9E1-15F0019EF507}" type="presOf" srcId="{3C42E288-737E-4226-BE42-CB2408716B52}" destId="{AE1594F6-DCE4-4073-8074-2306E1B566CA}" srcOrd="0" destOrd="2" presId="urn:microsoft.com/office/officeart/2005/8/layout/matrix3"/>
    <dgm:cxn modelId="{04ED10DE-733E-49E2-83F1-A76F1D32A62A}" srcId="{5B99E7CA-10C2-4386-B40D-3436C7A29DD2}" destId="{B2F44431-E834-46A3-99CA-018FAE0E567A}" srcOrd="3" destOrd="0" parTransId="{33DA8201-E4A2-402A-81C6-C805C1465C03}" sibTransId="{9D180F21-92E3-4A33-A614-838F382FF9AD}"/>
    <dgm:cxn modelId="{3B850719-9FEF-4014-B4EF-817B905E4B9D}" type="presParOf" srcId="{F30D45C1-F312-433F-8F1A-3204445C1572}" destId="{64E7C89C-C495-4648-B07D-9962E94F6788}" srcOrd="0" destOrd="0" presId="urn:microsoft.com/office/officeart/2005/8/layout/matrix3"/>
    <dgm:cxn modelId="{A86FB309-F979-4C40-9021-5E11A76CA97E}" type="presParOf" srcId="{F30D45C1-F312-433F-8F1A-3204445C1572}" destId="{E4F7A226-04C2-4D49-824D-C2A12C38C042}" srcOrd="1" destOrd="0" presId="urn:microsoft.com/office/officeart/2005/8/layout/matrix3"/>
    <dgm:cxn modelId="{64F9D5CE-C17A-4585-B93E-B8C68D32A914}" type="presParOf" srcId="{F30D45C1-F312-433F-8F1A-3204445C1572}" destId="{AE1594F6-DCE4-4073-8074-2306E1B566CA}" srcOrd="2" destOrd="0" presId="urn:microsoft.com/office/officeart/2005/8/layout/matrix3"/>
    <dgm:cxn modelId="{DAADE0B3-D60F-485B-88FA-28E15DFB7B90}" type="presParOf" srcId="{F30D45C1-F312-433F-8F1A-3204445C1572}" destId="{FE6A9A66-140B-4AD9-9334-BFBFCA2AE0E6}" srcOrd="3" destOrd="0" presId="urn:microsoft.com/office/officeart/2005/8/layout/matrix3"/>
    <dgm:cxn modelId="{337CF11F-ACA0-4BF6-A4DB-7B307F032A4A}" type="presParOf" srcId="{F30D45C1-F312-433F-8F1A-3204445C1572}" destId="{2FD81A8D-3392-458B-AFF3-D4F3D2F4586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2BE3-C324-4301-A3EA-62E336A6FDDF}">
      <dsp:nvSpPr>
        <dsp:cNvPr id="0" name=""/>
        <dsp:cNvSpPr/>
      </dsp:nvSpPr>
      <dsp:spPr>
        <a:xfrm>
          <a:off x="239520" y="0"/>
          <a:ext cx="7945894" cy="1458161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228" y="42708"/>
        <a:ext cx="7860478" cy="1372745"/>
      </dsp:txXfrm>
    </dsp:sp>
    <dsp:sp modelId="{968BD832-E34C-467E-BD31-5A1BEBA80314}">
      <dsp:nvSpPr>
        <dsp:cNvPr id="0" name=""/>
        <dsp:cNvSpPr/>
      </dsp:nvSpPr>
      <dsp:spPr>
        <a:xfrm>
          <a:off x="303434" y="2430274"/>
          <a:ext cx="51429" cy="11341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2961C2-0D48-462E-BD33-51C2ABD26C91}">
      <dsp:nvSpPr>
        <dsp:cNvPr id="0" name=""/>
        <dsp:cNvSpPr/>
      </dsp:nvSpPr>
      <dsp:spPr>
        <a:xfrm>
          <a:off x="993928" y="1757901"/>
          <a:ext cx="7171585" cy="1458161"/>
        </a:xfrm>
        <a:prstGeom prst="roundRect">
          <a:avLst>
            <a:gd name="adj" fmla="val 1667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раздела 43 решения Земского Собрания от 26.09.2013 № 376 «О бюджетном процессе в Пермском муниципальном районе»</a:t>
          </a:r>
        </a:p>
      </dsp:txBody>
      <dsp:txXfrm>
        <a:off x="1065122" y="1829095"/>
        <a:ext cx="7029197" cy="1315773"/>
      </dsp:txXfrm>
    </dsp:sp>
    <dsp:sp modelId="{4E3A6967-E6B7-4389-A61D-B6865CD7F257}">
      <dsp:nvSpPr>
        <dsp:cNvPr id="0" name=""/>
        <dsp:cNvSpPr/>
      </dsp:nvSpPr>
      <dsp:spPr>
        <a:xfrm>
          <a:off x="253781" y="4538478"/>
          <a:ext cx="162016" cy="109464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3D94E-8B1A-4AAF-B2DF-E3A07C52B604}">
      <dsp:nvSpPr>
        <dsp:cNvPr id="0" name=""/>
        <dsp:cNvSpPr/>
      </dsp:nvSpPr>
      <dsp:spPr>
        <a:xfrm>
          <a:off x="1010851" y="3353772"/>
          <a:ext cx="7160303" cy="2478875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Times New Roman" pitchFamily="18" charset="0"/>
            </a:rPr>
            <a:t>решения Земского Собрания от 21.06.2016       № 155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kern="1200" dirty="0"/>
        </a:p>
      </dsp:txBody>
      <dsp:txXfrm>
        <a:off x="1131881" y="3474802"/>
        <a:ext cx="6918243" cy="223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743631-35FE-47A5-A188-20EAE011F3BA}">
      <dsp:nvSpPr>
        <dsp:cNvPr id="0" name=""/>
        <dsp:cNvSpPr/>
      </dsp:nvSpPr>
      <dsp:spPr>
        <a:xfrm>
          <a:off x="0" y="684091"/>
          <a:ext cx="1733993" cy="35843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Педагоги общего образования</a:t>
          </a:r>
          <a:endParaRPr lang="ru-RU" sz="1600" b="1" kern="1200" dirty="0"/>
        </a:p>
      </dsp:txBody>
      <dsp:txXfrm>
        <a:off x="0" y="684091"/>
        <a:ext cx="1733993" cy="1075307"/>
      </dsp:txXfrm>
    </dsp:sp>
    <dsp:sp modelId="{0971185C-44AB-4301-AD0F-113902A1F7BB}">
      <dsp:nvSpPr>
        <dsp:cNvPr id="0" name=""/>
        <dsp:cNvSpPr/>
      </dsp:nvSpPr>
      <dsp:spPr>
        <a:xfrm>
          <a:off x="211868" y="1811253"/>
          <a:ext cx="1387194" cy="135313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glow>
            <a:schemeClr val="accent1">
              <a:alpha val="40000"/>
            </a:schemeClr>
          </a:glow>
          <a:softEdge rad="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99,5%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33 725,4 руб.</a:t>
          </a:r>
          <a:endParaRPr lang="ru-RU" sz="1400" b="1" kern="1200" dirty="0"/>
        </a:p>
      </dsp:txBody>
      <dsp:txXfrm>
        <a:off x="251500" y="1850885"/>
        <a:ext cx="1307930" cy="1273871"/>
      </dsp:txXfrm>
    </dsp:sp>
    <dsp:sp modelId="{52590929-01F0-4C7F-9A9B-D5424F8C253D}">
      <dsp:nvSpPr>
        <dsp:cNvPr id="0" name=""/>
        <dsp:cNvSpPr/>
      </dsp:nvSpPr>
      <dsp:spPr>
        <a:xfrm>
          <a:off x="174136" y="3679644"/>
          <a:ext cx="1387194" cy="716280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33 895 руб.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95115" y="3700623"/>
        <a:ext cx="1345236" cy="674322"/>
      </dsp:txXfrm>
    </dsp:sp>
    <dsp:sp modelId="{66B0A4EE-50C7-4455-8E94-DCB4DE0B97C7}">
      <dsp:nvSpPr>
        <dsp:cNvPr id="0" name=""/>
        <dsp:cNvSpPr/>
      </dsp:nvSpPr>
      <dsp:spPr>
        <a:xfrm>
          <a:off x="1836204" y="660379"/>
          <a:ext cx="1733993" cy="3607101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Педагоги дошкольного образования</a:t>
          </a:r>
          <a:endParaRPr lang="ru-RU" sz="1600" b="1" kern="1200" dirty="0"/>
        </a:p>
      </dsp:txBody>
      <dsp:txXfrm>
        <a:off x="1836204" y="660379"/>
        <a:ext cx="1733993" cy="1082130"/>
      </dsp:txXfrm>
    </dsp:sp>
    <dsp:sp modelId="{793C0705-5382-4EF8-BEA0-F4B9BABF88CB}">
      <dsp:nvSpPr>
        <dsp:cNvPr id="0" name=""/>
        <dsp:cNvSpPr/>
      </dsp:nvSpPr>
      <dsp:spPr>
        <a:xfrm>
          <a:off x="2048070" y="1819535"/>
          <a:ext cx="1387194" cy="122144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99,8%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27 796 руб.</a:t>
          </a:r>
          <a:endParaRPr lang="ru-RU" sz="1400" b="1" kern="1200" dirty="0"/>
        </a:p>
      </dsp:txBody>
      <dsp:txXfrm>
        <a:off x="2083845" y="1855310"/>
        <a:ext cx="1315644" cy="1149891"/>
      </dsp:txXfrm>
    </dsp:sp>
    <dsp:sp modelId="{6AE18252-EC2D-45E1-A455-FBF5EFB276F6}">
      <dsp:nvSpPr>
        <dsp:cNvPr id="0" name=""/>
        <dsp:cNvSpPr/>
      </dsp:nvSpPr>
      <dsp:spPr>
        <a:xfrm>
          <a:off x="2038179" y="3660078"/>
          <a:ext cx="1387194" cy="706051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27 865 руб.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058859" y="3680758"/>
        <a:ext cx="1345834" cy="664691"/>
      </dsp:txXfrm>
    </dsp:sp>
    <dsp:sp modelId="{73C0176E-7D6D-4EB7-821F-112BC9212A10}">
      <dsp:nvSpPr>
        <dsp:cNvPr id="0" name=""/>
        <dsp:cNvSpPr/>
      </dsp:nvSpPr>
      <dsp:spPr>
        <a:xfrm>
          <a:off x="3743024" y="631176"/>
          <a:ext cx="1751211" cy="3517246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Педагоги дополнительного образования</a:t>
          </a:r>
          <a:endParaRPr lang="ru-RU" sz="1600" b="1" kern="1200" dirty="0"/>
        </a:p>
      </dsp:txBody>
      <dsp:txXfrm>
        <a:off x="3743024" y="631176"/>
        <a:ext cx="1751211" cy="1055173"/>
      </dsp:txXfrm>
    </dsp:sp>
    <dsp:sp modelId="{8598F4FE-10F4-4E54-BC12-A19801251A4D}">
      <dsp:nvSpPr>
        <dsp:cNvPr id="0" name=""/>
        <dsp:cNvSpPr/>
      </dsp:nvSpPr>
      <dsp:spPr>
        <a:xfrm rot="10800000" flipV="1">
          <a:off x="3960438" y="1908211"/>
          <a:ext cx="1339308" cy="125843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102,6%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33 226,9 руб.</a:t>
          </a:r>
          <a:endParaRPr lang="ru-RU" sz="1400" b="1" kern="1200" dirty="0"/>
        </a:p>
      </dsp:txBody>
      <dsp:txXfrm rot="-10800000">
        <a:off x="3997296" y="1945069"/>
        <a:ext cx="1265592" cy="1184715"/>
      </dsp:txXfrm>
    </dsp:sp>
    <dsp:sp modelId="{B91A0C16-7D88-46CC-8623-7855C1900380}">
      <dsp:nvSpPr>
        <dsp:cNvPr id="0" name=""/>
        <dsp:cNvSpPr/>
      </dsp:nvSpPr>
      <dsp:spPr>
        <a:xfrm>
          <a:off x="3910832" y="3656217"/>
          <a:ext cx="1387194" cy="693577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32  387 руб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931146" y="3676531"/>
        <a:ext cx="1346566" cy="652949"/>
      </dsp:txXfrm>
    </dsp:sp>
    <dsp:sp modelId="{34A6229F-3588-4558-AF6F-BF92E6D47CB5}">
      <dsp:nvSpPr>
        <dsp:cNvPr id="0" name=""/>
        <dsp:cNvSpPr/>
      </dsp:nvSpPr>
      <dsp:spPr>
        <a:xfrm>
          <a:off x="5610822" y="648076"/>
          <a:ext cx="1733993" cy="344967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 smtClean="0"/>
            <a:t>Работники учреждений культуры</a:t>
          </a:r>
          <a:endParaRPr lang="ru-RU" sz="1600" b="1" kern="1200" dirty="0"/>
        </a:p>
      </dsp:txBody>
      <dsp:txXfrm>
        <a:off x="5610822" y="648076"/>
        <a:ext cx="1733993" cy="1034903"/>
      </dsp:txXfrm>
    </dsp:sp>
    <dsp:sp modelId="{A70C00E6-24FA-4F43-B69A-0E34946208AD}">
      <dsp:nvSpPr>
        <dsp:cNvPr id="0" name=""/>
        <dsp:cNvSpPr/>
      </dsp:nvSpPr>
      <dsp:spPr>
        <a:xfrm>
          <a:off x="5760644" y="1980217"/>
          <a:ext cx="1432209" cy="117884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99,1%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28 035,7 руб.</a:t>
          </a:r>
          <a:endParaRPr lang="ru-RU" sz="1400" b="1" kern="1200" dirty="0"/>
        </a:p>
      </dsp:txBody>
      <dsp:txXfrm>
        <a:off x="5795171" y="2014744"/>
        <a:ext cx="1363155" cy="1109787"/>
      </dsp:txXfrm>
    </dsp:sp>
    <dsp:sp modelId="{EBD19780-067C-45B1-9E1D-F29498BBE35E}">
      <dsp:nvSpPr>
        <dsp:cNvPr id="0" name=""/>
        <dsp:cNvSpPr/>
      </dsp:nvSpPr>
      <dsp:spPr>
        <a:xfrm>
          <a:off x="5681352" y="3608340"/>
          <a:ext cx="1591459" cy="708360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3">
              <a:shade val="75000"/>
              <a:satMod val="125000"/>
              <a:lumMod val="75000"/>
            </a:schemeClr>
          </a:solidFill>
          <a:prstDash val="solid"/>
        </a:ln>
        <a:effectLst>
          <a:glow rad="190500">
            <a:schemeClr val="accent4">
              <a:lumMod val="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28 281,3 руб.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702099" y="3629087"/>
        <a:ext cx="1549965" cy="666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7C89C-C495-4648-B07D-9962E94F6788}">
      <dsp:nvSpPr>
        <dsp:cNvPr id="0" name=""/>
        <dsp:cNvSpPr/>
      </dsp:nvSpPr>
      <dsp:spPr>
        <a:xfrm>
          <a:off x="313269" y="0"/>
          <a:ext cx="8066275" cy="475252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7A226-04C2-4D49-824D-C2A12C38C042}">
      <dsp:nvSpPr>
        <dsp:cNvPr id="0" name=""/>
        <dsp:cNvSpPr/>
      </dsp:nvSpPr>
      <dsp:spPr>
        <a:xfrm>
          <a:off x="1080117" y="72007"/>
          <a:ext cx="6171144" cy="1460324"/>
        </a:xfrm>
        <a:prstGeom prst="roundRect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Проверено 11 организаций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kern="120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Объем проверенных средств – 502 675,8 тыс. руб.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1151404" y="143294"/>
        <a:ext cx="6028570" cy="1317750"/>
      </dsp:txXfrm>
    </dsp:sp>
    <dsp:sp modelId="{AE1594F6-DCE4-4073-8074-2306E1B566CA}">
      <dsp:nvSpPr>
        <dsp:cNvPr id="0" name=""/>
        <dsp:cNvSpPr/>
      </dsp:nvSpPr>
      <dsp:spPr>
        <a:xfrm>
          <a:off x="5040568" y="1368150"/>
          <a:ext cx="3437604" cy="1564008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Выявлено нецелевых и незаконно израсходованных средств – 447,2 тыс. руб.</a:t>
          </a:r>
          <a:endParaRPr lang="ru-RU" sz="18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</dsp:txBody>
      <dsp:txXfrm>
        <a:off x="5116917" y="1444499"/>
        <a:ext cx="3284906" cy="1411310"/>
      </dsp:txXfrm>
    </dsp:sp>
    <dsp:sp modelId="{FE6A9A66-140B-4AD9-9334-BFBFCA2AE0E6}">
      <dsp:nvSpPr>
        <dsp:cNvPr id="0" name=""/>
        <dsp:cNvSpPr/>
      </dsp:nvSpPr>
      <dsp:spPr>
        <a:xfrm>
          <a:off x="144023" y="1368155"/>
          <a:ext cx="3578840" cy="1564008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Восстановлено на лицевые счета учреждений – 369,1 тыс. руб.,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в т. ч. в доход бюджета Пермского района 93,9 тыс. руб.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220372" y="1444504"/>
        <a:ext cx="3426142" cy="1411310"/>
      </dsp:txXfrm>
    </dsp:sp>
    <dsp:sp modelId="{2FD81A8D-3392-458B-AFF3-D4F3D2F4586B}">
      <dsp:nvSpPr>
        <dsp:cNvPr id="0" name=""/>
        <dsp:cNvSpPr/>
      </dsp:nvSpPr>
      <dsp:spPr>
        <a:xfrm>
          <a:off x="2808304" y="2736306"/>
          <a:ext cx="3437604" cy="1604340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Привлечено к дисциплинарной ответственности  6 человек и 1 человек к административной ответственности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886621" y="2814623"/>
        <a:ext cx="3280970" cy="1447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0.01918</cdr:y>
    </cdr:from>
    <cdr:to>
      <cdr:x>0.95147</cdr:x>
      <cdr:y>0.20417</cdr:y>
    </cdr:to>
    <cdr:sp macro="" textlink="">
      <cdr:nvSpPr>
        <cdr:cNvPr id="2" name="Заголовок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0" y="116632"/>
          <a:ext cx="9036496" cy="11247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normAutofit fontScale="97500" lnSpcReduction="10000"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Структура</a:t>
          </a:r>
          <a:r>
            <a:rPr kumimoji="0" lang="ru-RU" sz="28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доходов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бюджета Пермского муниципального района за 2016-2017 гг., млн. руб.</a:t>
          </a:r>
          <a:endParaRPr kumimoji="0" lang="ru-RU" sz="2400" b="0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j-ea"/>
            <a:cs typeface="+mj-cs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0.63917</cdr:x>
      <cdr:y>0.27851</cdr:y>
    </cdr:from>
    <cdr:to>
      <cdr:x>0.87179</cdr:x>
      <cdr:y>0.33715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5384948" y="1368152"/>
          <a:ext cx="1959868" cy="288032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rgbClr val="FF0000"/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0.69624</cdr:x>
      <cdr:y>0.05156</cdr:y>
    </cdr:from>
    <cdr:to>
      <cdr:x>0.84154</cdr:x>
      <cdr:y>0.12048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865762" y="253286"/>
          <a:ext cx="122413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+8,3%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0.7094</cdr:x>
      <cdr:y>0.06728</cdr:y>
    </cdr:from>
    <cdr:to>
      <cdr:x>0.83761</cdr:x>
      <cdr:y>0.14247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976664" y="330520"/>
          <a:ext cx="108011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FF0000"/>
              </a:solidFill>
            </a:rPr>
            <a:t>-4,9%</a:t>
          </a:r>
          <a:endParaRPr lang="ru-RU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0.09244</cdr:x>
      <cdr:y>0.4</cdr:y>
    </cdr:from>
    <cdr:to>
      <cdr:x>0.29412</cdr:x>
      <cdr:y>0.68889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2088" y="1296144"/>
          <a:ext cx="172819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Федеральный 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бюджет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54%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0.2605</cdr:x>
      <cdr:y>0.53333</cdr:y>
    </cdr:from>
    <cdr:to>
      <cdr:x>0.30252</cdr:x>
      <cdr:y>0.57778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2232248" y="1728192"/>
          <a:ext cx="36004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6775" y="114300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30488" y="3878092"/>
            <a:ext cx="6480721" cy="5936932"/>
          </a:xfrm>
        </p:spPr>
        <p:txBody>
          <a:bodyPr/>
          <a:lstStyle/>
          <a:p>
            <a:pPr algn="just" defTabSz="920252">
              <a:defRPr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F5C3A-8719-43AC-AF12-F943772B47B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805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DDA518-213E-43C5-B5E8-198F509F18EE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29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24.04.2018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27" y="2276872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/>
              <a:t>Исполнение бюджета Пермского муниципального района за 2017 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4437112"/>
            <a:ext cx="59046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+mj-lt"/>
              </a:rPr>
              <a:t>Докладчик: </a:t>
            </a:r>
            <a:r>
              <a:rPr lang="ru-RU" altLang="ru-RU" sz="1600" dirty="0" smtClean="0">
                <a:latin typeface="+mj-lt"/>
              </a:rPr>
              <a:t>  Заместитель </a:t>
            </a:r>
            <a:r>
              <a:rPr lang="ru-RU" altLang="ru-RU" sz="1600" dirty="0">
                <a:latin typeface="+mj-lt"/>
              </a:rPr>
              <a:t>главы администрации Пермского </a:t>
            </a:r>
            <a:r>
              <a:rPr lang="ru-RU" altLang="ru-RU" sz="1600" dirty="0" smtClean="0">
                <a:latin typeface="+mj-lt"/>
              </a:rPr>
              <a:t>                        </a:t>
            </a:r>
          </a:p>
          <a:p>
            <a:r>
              <a:rPr lang="ru-RU" altLang="ru-RU" sz="1600" dirty="0">
                <a:latin typeface="+mj-lt"/>
              </a:rPr>
              <a:t> </a:t>
            </a:r>
            <a:r>
              <a:rPr lang="ru-RU" altLang="ru-RU" sz="1600" dirty="0" smtClean="0">
                <a:latin typeface="+mj-lt"/>
              </a:rPr>
              <a:t>                    муниципального </a:t>
            </a:r>
            <a:r>
              <a:rPr lang="ru-RU" altLang="ru-RU" sz="1600" dirty="0">
                <a:latin typeface="+mj-lt"/>
              </a:rPr>
              <a:t>района </a:t>
            </a:r>
            <a:r>
              <a:rPr lang="ru-RU" altLang="ru-RU" sz="1600" dirty="0" smtClean="0">
                <a:latin typeface="+mj-lt"/>
              </a:rPr>
              <a:t>по </a:t>
            </a:r>
            <a:r>
              <a:rPr lang="ru-RU" altLang="ru-RU" sz="1600" dirty="0">
                <a:latin typeface="+mj-lt"/>
              </a:rPr>
              <a:t>экономическому </a:t>
            </a:r>
            <a:r>
              <a:rPr lang="ru-RU" altLang="ru-RU" sz="1600" dirty="0" smtClean="0">
                <a:latin typeface="+mj-lt"/>
              </a:rPr>
              <a:t> </a:t>
            </a:r>
          </a:p>
          <a:p>
            <a:r>
              <a:rPr lang="ru-RU" altLang="ru-RU" sz="1600" dirty="0">
                <a:latin typeface="+mj-lt"/>
              </a:rPr>
              <a:t> </a:t>
            </a:r>
            <a:r>
              <a:rPr lang="ru-RU" altLang="ru-RU" sz="1600" dirty="0" smtClean="0">
                <a:latin typeface="+mj-lt"/>
              </a:rPr>
              <a:t>                    развитию </a:t>
            </a:r>
            <a:endParaRPr lang="ru-RU" altLang="ru-RU" sz="1600" dirty="0">
              <a:latin typeface="+mj-lt"/>
            </a:endParaRPr>
          </a:p>
          <a:p>
            <a:r>
              <a:rPr lang="ru-RU" altLang="ru-RU" sz="1600" dirty="0" smtClean="0">
                <a:latin typeface="+mj-lt"/>
              </a:rPr>
              <a:t>                     </a:t>
            </a:r>
          </a:p>
          <a:p>
            <a:r>
              <a:rPr lang="ru-RU" altLang="ru-RU" sz="1600" dirty="0">
                <a:latin typeface="+mj-lt"/>
              </a:rPr>
              <a:t> </a:t>
            </a:r>
            <a:r>
              <a:rPr lang="ru-RU" altLang="ru-RU" sz="1600" dirty="0" smtClean="0">
                <a:latin typeface="+mj-lt"/>
              </a:rPr>
              <a:t>                    Гладких </a:t>
            </a:r>
            <a:r>
              <a:rPr lang="ru-RU" altLang="ru-RU" sz="1600" dirty="0">
                <a:latin typeface="+mj-lt"/>
              </a:rPr>
              <a:t>Татьяна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доходов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бюджета Пермского муниципального района за 2016-2017 годы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49868932"/>
              </p:ext>
            </p:extLst>
          </p:nvPr>
        </p:nvGraphicFramePr>
        <p:xfrm>
          <a:off x="323528" y="1407228"/>
          <a:ext cx="4464496" cy="447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70939650"/>
              </p:ext>
            </p:extLst>
          </p:nvPr>
        </p:nvGraphicFramePr>
        <p:xfrm>
          <a:off x="4499992" y="1385386"/>
          <a:ext cx="4502576" cy="4569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63688" y="6093296"/>
            <a:ext cx="1511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2016 год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6110720"/>
            <a:ext cx="1511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2017 год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68514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Налоговые и неналоговые доходы бюджета Пермского муниципального района за 2017 год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(без дополнительного норматива отчислений по НДФЛ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06027533"/>
              </p:ext>
            </p:extLst>
          </p:nvPr>
        </p:nvGraphicFramePr>
        <p:xfrm>
          <a:off x="323528" y="1556792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547664" y="1844824"/>
            <a:ext cx="6120680" cy="78375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56176" y="2673181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+2,2%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7189" y="1892920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+5,5%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3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собственных доходов бюджета Пермского муниципального района за 2017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9336187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2020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налогу на доходы физических лиц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48209081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475656" y="1837023"/>
            <a:ext cx="6264696" cy="280232"/>
          </a:xfrm>
          <a:prstGeom prst="straightConnector1">
            <a:avLst/>
          </a:prstGeom>
          <a:ln w="25400" cmpd="sng">
            <a:solidFill>
              <a:srgbClr val="C0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1960" y="1607807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+78,9%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652120" y="2636912"/>
            <a:ext cx="2058491" cy="140116"/>
          </a:xfrm>
          <a:prstGeom prst="straightConnector1">
            <a:avLst/>
          </a:prstGeom>
          <a:ln w="25400" cmpd="sng">
            <a:solidFill>
              <a:srgbClr val="883FE9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51946" y="2355189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+0,8%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74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транспортному налогу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03694623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763688" y="1736812"/>
            <a:ext cx="5328592" cy="612068"/>
          </a:xfrm>
          <a:prstGeom prst="straightConnector1">
            <a:avLst/>
          </a:prstGeom>
          <a:ln w="25400" cmpd="sng">
            <a:solidFill>
              <a:srgbClr val="C0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1673514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+22,6%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580112" y="2780928"/>
            <a:ext cx="1728192" cy="216024"/>
          </a:xfrm>
          <a:prstGeom prst="straightConnector1">
            <a:avLst/>
          </a:prstGeom>
          <a:ln w="25400" cmpd="sng">
            <a:solidFill>
              <a:srgbClr val="C0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96136" y="2550961"/>
            <a:ext cx="1296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+12,7%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920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единому налогу на вмененный доход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12607533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475656" y="1916832"/>
            <a:ext cx="5688632" cy="28803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19972" y="1732166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-2,3%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652120" y="2564904"/>
            <a:ext cx="1512168" cy="144016"/>
          </a:xfrm>
          <a:prstGeom prst="straightConnector1">
            <a:avLst/>
          </a:prstGeom>
          <a:ln w="25400" cmpd="sng">
            <a:solidFill>
              <a:schemeClr val="bg2">
                <a:lumMod val="2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227738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+0,7</a:t>
            </a:r>
            <a:r>
              <a:rPr lang="ru-RU" b="1" dirty="0" smtClean="0">
                <a:solidFill>
                  <a:srgbClr val="FF0000"/>
                </a:solidFill>
              </a:rPr>
              <a:t>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750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государственной пошлине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5796184"/>
              </p:ext>
            </p:extLst>
          </p:nvPr>
        </p:nvGraphicFramePr>
        <p:xfrm>
          <a:off x="301534" y="139526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907704" y="1700808"/>
            <a:ext cx="5184576" cy="36004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7924" y="1516142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+13,0%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652120" y="2060848"/>
            <a:ext cx="1592560" cy="36004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12161" y="1846899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+8,1%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20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Платежи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 пользования природными ресурсами   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01270158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445386" y="1762482"/>
            <a:ext cx="5934926" cy="101844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83852" y="1909348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-26,2%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580112" y="3212976"/>
            <a:ext cx="2016224" cy="14611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56177" y="2916700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smtClean="0">
                <a:solidFill>
                  <a:srgbClr val="FF0000"/>
                </a:solidFill>
              </a:rPr>
              <a:t>2,3%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7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использования имущества     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80589300"/>
              </p:ext>
            </p:extLst>
          </p:nvPr>
        </p:nvGraphicFramePr>
        <p:xfrm>
          <a:off x="107504" y="1397000"/>
          <a:ext cx="8640960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995936" y="1631840"/>
            <a:ext cx="3600400" cy="14097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92079" y="1321588"/>
            <a:ext cx="77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-3,4%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6516216" y="2132856"/>
            <a:ext cx="1296144" cy="7200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91623" y="1833908"/>
            <a:ext cx="77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+2,9%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реализации имущества     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22201935"/>
              </p:ext>
            </p:extLst>
          </p:nvPr>
        </p:nvGraphicFramePr>
        <p:xfrm>
          <a:off x="107504" y="1397000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707904" y="1515561"/>
            <a:ext cx="3888432" cy="329263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08104" y="1358954"/>
            <a:ext cx="853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-11,4%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444208" y="2204864"/>
            <a:ext cx="1368152" cy="1440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92688" y="1983326"/>
            <a:ext cx="853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-</a:t>
            </a:r>
            <a:r>
              <a:rPr lang="ru-RU" sz="1400" b="1" dirty="0" smtClean="0">
                <a:solidFill>
                  <a:srgbClr val="FF0000"/>
                </a:solidFill>
              </a:rPr>
              <a:t>1,2%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2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14954471"/>
              </p:ext>
            </p:extLst>
          </p:nvPr>
        </p:nvGraphicFramePr>
        <p:xfrm>
          <a:off x="491042" y="47667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507893" y="2636912"/>
            <a:ext cx="792088" cy="7200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539552" y="4653136"/>
            <a:ext cx="792088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28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штрафам, санкции, возмещение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ущерба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61515665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431669" y="2420888"/>
            <a:ext cx="5948643" cy="1944216"/>
          </a:xfrm>
          <a:prstGeom prst="straightConnector1">
            <a:avLst/>
          </a:prstGeom>
          <a:ln w="25400" cmpd="sng">
            <a:solidFill>
              <a:schemeClr val="accent1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80312" y="2276872"/>
            <a:ext cx="12241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в 2,4 раза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012160" y="1844825"/>
            <a:ext cx="1152128" cy="288031"/>
          </a:xfrm>
          <a:prstGeom prst="straightConnector1">
            <a:avLst/>
          </a:prstGeom>
          <a:ln w="25400" cmpd="sng">
            <a:solidFill>
              <a:schemeClr val="accent1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384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26285634"/>
              </p:ext>
            </p:extLst>
          </p:nvPr>
        </p:nvGraphicFramePr>
        <p:xfrm>
          <a:off x="323527" y="1657962"/>
          <a:ext cx="8496945" cy="452307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57019"/>
                <a:gridCol w="1678979"/>
                <a:gridCol w="1678979"/>
                <a:gridCol w="1459981"/>
                <a:gridCol w="1021987"/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Вид налога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01.01.2017,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01.01.2018,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%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НДФЛ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25 652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14 299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-11 353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-44,3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ЕНВД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3 935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3984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Транспортный налог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63 545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61 989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</a:t>
                      </a:r>
                      <a:r>
                        <a:rPr lang="ru-RU" baseline="0" dirty="0" smtClean="0"/>
                        <a:t> 556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-2,4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Налог, взимаемый в связи с</a:t>
                      </a:r>
                      <a:r>
                        <a:rPr lang="ru-RU" baseline="0" dirty="0" smtClean="0"/>
                        <a:t> применением патентной системы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162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3 раза</a:t>
                      </a:r>
                      <a:endParaRPr lang="ru-RU" sz="16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93 183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80 485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-12</a:t>
                      </a:r>
                      <a:r>
                        <a:rPr lang="ru-RU" b="1" baseline="0" dirty="0" smtClean="0"/>
                        <a:t> 698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-13,6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Информация о недоимке по налогам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39528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91117809"/>
              </p:ext>
            </p:extLst>
          </p:nvPr>
        </p:nvGraphicFramePr>
        <p:xfrm>
          <a:off x="323527" y="1614474"/>
          <a:ext cx="8496945" cy="498287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57019"/>
                <a:gridCol w="1678979"/>
                <a:gridCol w="1678979"/>
                <a:gridCol w="1459981"/>
                <a:gridCol w="1021987"/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Вид налога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01.01.2017,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01.01.2018,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%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земли, государственная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собственность на которых не разграничена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45 172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37 609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-7 563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83,3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земли,</a:t>
                      </a:r>
                      <a:r>
                        <a:rPr lang="ru-RU" baseline="0" dirty="0" smtClean="0"/>
                        <a:t> находящейся </a:t>
                      </a:r>
                      <a:r>
                        <a:rPr lang="ru-RU" dirty="0" smtClean="0"/>
                        <a:t>в муниципальной собственности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1 689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722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174,7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rebuchet MS" panose="020B0603020202020204" pitchFamily="34" charset="0"/>
                          <a:ea typeface="Batang" panose="02030600000101010101" pitchFamily="18" charset="-127"/>
                        </a:rPr>
                        <a:t>Аренда муниципального</a:t>
                      </a:r>
                      <a:r>
                        <a:rPr lang="ru-RU" b="0" baseline="0" dirty="0" smtClean="0">
                          <a:latin typeface="Trebuchet MS" panose="020B0603020202020204" pitchFamily="34" charset="0"/>
                          <a:ea typeface="Batang" panose="02030600000101010101" pitchFamily="18" charset="-127"/>
                        </a:rPr>
                        <a:t> имущества</a:t>
                      </a:r>
                      <a:endParaRPr lang="ru-RU" b="0" dirty="0" smtClean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rebuchet MS" panose="020B0603020202020204" pitchFamily="34" charset="0"/>
                          <a:ea typeface="Batang" panose="02030600000101010101" pitchFamily="18" charset="-127"/>
                        </a:rPr>
                        <a:t>1 327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rebuchet MS" panose="020B0603020202020204" pitchFamily="34" charset="0"/>
                          <a:ea typeface="Batang" panose="02030600000101010101" pitchFamily="18" charset="-127"/>
                        </a:rPr>
                        <a:t>1 438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rebuchet MS" panose="020B0603020202020204" pitchFamily="34" charset="0"/>
                          <a:ea typeface="Batang" panose="02030600000101010101" pitchFamily="18" charset="-127"/>
                        </a:rPr>
                        <a:t>111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rebuchet MS" panose="020B0603020202020204" pitchFamily="34" charset="0"/>
                          <a:ea typeface="Batang" panose="02030600000101010101" pitchFamily="18" charset="-127"/>
                        </a:rPr>
                        <a:t>108,4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32227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47 465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40 736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-12</a:t>
                      </a:r>
                      <a:r>
                        <a:rPr lang="ru-RU" b="1" baseline="0" dirty="0" smtClean="0"/>
                        <a:t> 698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85,8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Недоимка по неналоговым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платежам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978806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бюджета Пермского муниципального района за 2017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44248050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051720" y="2027931"/>
            <a:ext cx="5040560" cy="615585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2027931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+23,8%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156176" y="1916832"/>
            <a:ext cx="936104" cy="111099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56176" y="1603049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-1,8</a:t>
            </a:r>
            <a:r>
              <a:rPr lang="ru-RU" b="1" dirty="0" smtClean="0">
                <a:solidFill>
                  <a:srgbClr val="FF0000"/>
                </a:solidFill>
              </a:rPr>
              <a:t>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46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Пермского муниципального района за 2017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63518089"/>
              </p:ext>
            </p:extLst>
          </p:nvPr>
        </p:nvGraphicFramePr>
        <p:xfrm>
          <a:off x="355659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7419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</a:rPr>
              <a:t>Исполнение бюджета Пермского муниципального района по расходам, тыс. руб.</a:t>
            </a: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/>
              </a:rPr>
            </a:br>
            <a:endParaRPr lang="ru-RU" altLang="ru-RU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61782" name="Group 98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76786075"/>
              </p:ext>
            </p:extLst>
          </p:nvPr>
        </p:nvGraphicFramePr>
        <p:xfrm>
          <a:off x="323528" y="1340768"/>
          <a:ext cx="8496300" cy="524351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456062"/>
                <a:gridCol w="1364775"/>
                <a:gridCol w="1283470"/>
                <a:gridCol w="1285018"/>
                <a:gridCol w="1106975"/>
              </a:tblGrid>
              <a:tr h="33530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Раздел, подраздел БК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Уточн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план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Исполнение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 вопросы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170 048,3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167 027,3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-3 021,0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безопасность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13 695,1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13 685,7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Сельское хозяйство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12 650,8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12 610,2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-40,6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99,7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6636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Дорожное хозяйство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473 720,1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466 409,0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-7 311,1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ЖКХ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61 278,1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55 698,3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-5 579,8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90,9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Образование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2 414 458,6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2 380 418,2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-34 040,4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Культура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41 298,0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41 252,7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-45,3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Здравоохранение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3 239,1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3 201,7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-37,4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Физическая культура и спорт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61 422,8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56 720,8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-4 702,0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92,3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Социальная политика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>
                          <a:effectLst/>
                        </a:rPr>
                        <a:t>   </a:t>
                      </a:r>
                      <a:r>
                        <a:rPr lang="ru-RU" sz="1600" u="none" strike="noStrike" dirty="0" smtClean="0">
                          <a:effectLst/>
                        </a:rPr>
                        <a:t> 99 638,4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93 355,7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-6 282,7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93,7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Прочие расходы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73 982,2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73 169,8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-812,4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  77 834,6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77 834,6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  РАСХОДОВ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3 503 266,1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3 441 384,0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  -61 882,1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8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7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бюджета в разрезе главных распорядителей бюджетных средств</a:t>
            </a:r>
            <a:endParaRPr lang="ru-RU" altLang="ru-RU" sz="27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Group 27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5154393"/>
              </p:ext>
            </p:extLst>
          </p:nvPr>
        </p:nvGraphicFramePr>
        <p:xfrm>
          <a:off x="323850" y="1484313"/>
          <a:ext cx="8569325" cy="478631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6120358"/>
                <a:gridCol w="2448967"/>
              </a:tblGrid>
              <a:tr h="479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Наименование ГРБС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</a:tr>
              <a:tr h="3061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Контрольно-счётная палата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З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емское Собрание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100,0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образования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99,4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по развитию агропромышленного комплекса и                  </a:t>
                      </a:r>
                    </a:p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предпринимательства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99,3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Администрация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98,9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по делам культуры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Финансово-экономическое управление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98,7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Муниципальное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казённое учреждение "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Управление</a:t>
                      </a:r>
                    </a:p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благоустройством  Пермского муниципального района"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97,9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Комитет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имущественных 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отношений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96,2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4811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Муниципальное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учреждение "Управление капитального </a:t>
                      </a:r>
                      <a:endParaRPr lang="ru-RU" sz="180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строительства   Пермского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муниципального района"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95,3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социального развития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88,5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2017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0988535"/>
              </p:ext>
            </p:extLst>
          </p:nvPr>
        </p:nvGraphicFramePr>
        <p:xfrm>
          <a:off x="251520" y="1628800"/>
          <a:ext cx="8640762" cy="4004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2"/>
                <a:gridCol w="1584176"/>
                <a:gridCol w="1368152"/>
                <a:gridCol w="1439962"/>
              </a:tblGrid>
              <a:tr h="4464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Исполнения,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  <a:tr h="4395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12 765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13 682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107,2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7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12 765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13 682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107,2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  <a:tr h="4213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Воспитанники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ru-RU" sz="18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155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7 218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100,9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71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1 234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1 171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94,9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  <a:tr h="2871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5 921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6 047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  <a:tr h="4254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Посещаемость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дето-дни,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1 148 384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1 131 213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98,5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71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191 534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178 572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93,2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  <a:tr h="2871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956 850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952 641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  <a:tr h="413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1800" b="1" u="none" strike="noStrike" dirty="0" err="1" smtClean="0">
                          <a:effectLst/>
                          <a:latin typeface="Calibri" panose="020F0502020204030204" pitchFamily="34" charset="0"/>
                        </a:rPr>
                        <a:t>ученико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-часов, всего, в 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1 219 623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1 259 286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103,3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101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дополнительное образование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1 219 623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1 259 286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103,3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2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2017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делам культуры и спорта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7832301"/>
              </p:ext>
            </p:extLst>
          </p:nvPr>
        </p:nvGraphicFramePr>
        <p:xfrm>
          <a:off x="179388" y="1916113"/>
          <a:ext cx="8785225" cy="332263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896682"/>
                <a:gridCol w="1224122"/>
                <a:gridCol w="1224136"/>
                <a:gridCol w="1440285"/>
              </a:tblGrid>
              <a:tr h="873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 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 Учащиеся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детских школ искусств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1 373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1 366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</a:tr>
              <a:tr h="110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Количество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посещений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муниципального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народного музея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истории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5 000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7 506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150,1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</a:tr>
              <a:tr h="76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 Обеспечение доступа к объектам спорта(количество посещений)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65 000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110 964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170,7</a:t>
                      </a: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07505" y="188913"/>
            <a:ext cx="8928992" cy="100806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целевых показателей по «указным» категориям работников бюджетной сфера МР в 2017 году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65021103"/>
              </p:ext>
            </p:extLst>
          </p:nvPr>
        </p:nvGraphicFramePr>
        <p:xfrm>
          <a:off x="1547664" y="800708"/>
          <a:ext cx="7344816" cy="507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-92075" y="6381750"/>
            <a:ext cx="9020175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845" y="4437112"/>
            <a:ext cx="1584176" cy="738664"/>
          </a:xfrm>
          <a:prstGeom prst="rect">
            <a:avLst/>
          </a:prstGeom>
          <a:ln w="6350"/>
          <a:effectLst>
            <a:softEdge rad="2159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Целевой </a:t>
            </a:r>
            <a:r>
              <a:rPr lang="ru-RU" sz="1600" b="1" dirty="0">
                <a:solidFill>
                  <a:prstClr val="black"/>
                </a:solidFill>
              </a:rPr>
              <a:t>показатель по соглашению</a:t>
            </a:r>
          </a:p>
        </p:txBody>
      </p:sp>
      <p:sp>
        <p:nvSpPr>
          <p:cNvPr id="43014" name="TextBox 18"/>
          <p:cNvSpPr txBox="1">
            <a:spLocks noChangeArrowheads="1"/>
          </p:cNvSpPr>
          <p:nvPr/>
        </p:nvSpPr>
        <p:spPr bwMode="auto">
          <a:xfrm>
            <a:off x="8316913" y="6597650"/>
            <a:ext cx="5762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000" b="0">
                <a:solidFill>
                  <a:srgbClr val="00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790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52252061"/>
              </p:ext>
            </p:extLst>
          </p:nvPr>
        </p:nvGraphicFramePr>
        <p:xfrm>
          <a:off x="438886" y="2133600"/>
          <a:ext cx="8165562" cy="280158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72874"/>
                <a:gridCol w="1080120"/>
                <a:gridCol w="1152128"/>
                <a:gridCol w="1080120"/>
                <a:gridCol w="1584176"/>
                <a:gridCol w="1296144"/>
              </a:tblGrid>
              <a:tr h="10073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 </a:t>
                      </a:r>
                    </a:p>
                    <a:p>
                      <a:pPr algn="ctr"/>
                      <a:r>
                        <a:rPr lang="ru-RU" dirty="0" smtClean="0"/>
                        <a:t>2016 г.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 </a:t>
                      </a:r>
                    </a:p>
                    <a:p>
                      <a:pPr algn="ctr"/>
                      <a:r>
                        <a:rPr lang="ru-RU" dirty="0" smtClean="0"/>
                        <a:t>2017 г.</a:t>
                      </a:r>
                      <a:endParaRPr lang="ru-RU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2017 г.</a:t>
                      </a:r>
                      <a:endParaRPr lang="ru-RU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Исполнение плана,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Темп </a:t>
                      </a:r>
                    </a:p>
                    <a:p>
                      <a:pPr algn="ctr"/>
                      <a:r>
                        <a:rPr lang="ru-RU" dirty="0" smtClean="0"/>
                        <a:t>роста,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доходов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3 236,8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4 039,6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4 055,1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125,3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расходов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3 291,1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4 106,5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4 011,1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97,7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121,9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</a:t>
                      </a:r>
                      <a:r>
                        <a:rPr lang="ru-RU" baseline="0" dirty="0" smtClean="0"/>
                        <a:t> (-), профицит (+)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-54,3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-66,9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44,0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консолидированного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бюджета Пермского муниципального района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Общие характеристики (млн. рублей)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4791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Бюджетные инвестиции на строительство(реконструкцию),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приобретение объектов общественной инфраструктуры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2017 году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5701655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945981" y="2204864"/>
            <a:ext cx="5146299" cy="165618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1" y="2663624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+53,2%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084168" y="1988840"/>
            <a:ext cx="1008112" cy="21602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483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188640"/>
            <a:ext cx="8895064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юджетных инвестиции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 отраслям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 2017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83643205"/>
              </p:ext>
            </p:extLst>
          </p:nvPr>
        </p:nvGraphicFramePr>
        <p:xfrm>
          <a:off x="355659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781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7254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Бюджетные инвестиции на строительство (реконструкцию) и приобретение объектов общественной инфраструктуры Пермского муниципального района в 2017 году в разрезе источников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6875463" y="6381750"/>
            <a:ext cx="2133600" cy="476250"/>
          </a:xfrm>
        </p:spPr>
        <p:txBody>
          <a:bodyPr/>
          <a:lstStyle/>
          <a:p>
            <a:pPr algn="r">
              <a:defRPr/>
            </a:pPr>
            <a:fld id="{06AC4602-F6AF-4464-9946-D9D464CAB88F}" type="slidenum">
              <a:rPr lang="ru-RU" smtClean="0">
                <a:latin typeface="+mn-lt"/>
              </a:rPr>
              <a:pPr algn="r">
                <a:defRPr/>
              </a:pPr>
              <a:t>32</a:t>
            </a:fld>
            <a:endParaRPr lang="ru-RU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38052"/>
              </p:ext>
            </p:extLst>
          </p:nvPr>
        </p:nvGraphicFramePr>
        <p:xfrm>
          <a:off x="395288" y="4508500"/>
          <a:ext cx="8532813" cy="180689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56432"/>
                <a:gridCol w="1566985"/>
                <a:gridCol w="1363279"/>
                <a:gridCol w="1363279"/>
                <a:gridCol w="1363279"/>
                <a:gridCol w="1219559"/>
              </a:tblGrid>
              <a:tr h="216644">
                <a:tc rowSpan="2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Всего, 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по уровням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343 788,0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249 747,0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65 647,0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28 394,0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734 608,3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394 985,7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246 916,6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73 724,3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18 981,7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тклонение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390 820,3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394 985,7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-2 830,4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8 077,3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-9 412,3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94271006"/>
              </p:ext>
            </p:extLst>
          </p:nvPr>
        </p:nvGraphicFramePr>
        <p:xfrm>
          <a:off x="395536" y="1268760"/>
          <a:ext cx="85689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54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73955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расходов дорожного фонда, млн. руб.</a:t>
            </a:r>
            <a:r>
              <a:rPr lang="ru-RU" alt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b="1" dirty="0" smtClean="0">
                <a:solidFill>
                  <a:schemeClr val="tx1"/>
                </a:solidFill>
                <a:effectLst/>
              </a:rPr>
            </a:br>
            <a:endParaRPr lang="ru-RU" altLang="ru-RU" sz="2800" b="1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91675"/>
              </p:ext>
            </p:extLst>
          </p:nvPr>
        </p:nvGraphicFramePr>
        <p:xfrm>
          <a:off x="251520" y="764704"/>
          <a:ext cx="8806184" cy="5523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8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Реализация муниципальных программ в 2017 году</a:t>
            </a:r>
            <a:br>
              <a:rPr lang="ru-RU" altLang="ru-RU" sz="2000" dirty="0" smtClean="0">
                <a:solidFill>
                  <a:schemeClr val="tx1"/>
                </a:solidFill>
                <a:effectLst/>
              </a:rPr>
            </a:br>
            <a:endParaRPr lang="ru-RU" altLang="ru-RU" sz="20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768789"/>
              </p:ext>
            </p:extLst>
          </p:nvPr>
        </p:nvGraphicFramePr>
        <p:xfrm>
          <a:off x="107504" y="908720"/>
          <a:ext cx="8784208" cy="5287863"/>
        </p:xfrm>
        <a:graphic>
          <a:graphicData uri="http://schemas.openxmlformats.org/drawingml/2006/table">
            <a:tbl>
              <a:tblPr/>
              <a:tblGrid>
                <a:gridCol w="5393315"/>
                <a:gridCol w="1214446"/>
                <a:gridCol w="1214446"/>
                <a:gridCol w="962001"/>
              </a:tblGrid>
              <a:tr h="51816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 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системы образования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2 315 118,0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2 280 928,5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40 484,8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40 469,9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84 903,4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83 876,2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Семья и дети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5 251,9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5 234,8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56 656,3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52 090,6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91,9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469 687,8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464 085,3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Экономическое развитие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11 454,6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10 203,0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88,4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граждан, проживающих в Пермском муниципальном районе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21 028,8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19 456,7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92,5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Охрана окружающей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14 947,1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14 946,4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Реализация муниципальных программ в 2017  году (продолжение)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898531"/>
              </p:ext>
            </p:extLst>
          </p:nvPr>
        </p:nvGraphicFramePr>
        <p:xfrm>
          <a:off x="395536" y="692696"/>
          <a:ext cx="8535987" cy="5736246"/>
        </p:xfrm>
        <a:graphic>
          <a:graphicData uri="http://schemas.openxmlformats.org/drawingml/2006/table">
            <a:tbl>
              <a:tblPr/>
              <a:tblGrid>
                <a:gridCol w="5400600"/>
                <a:gridCol w="1174123"/>
                <a:gridCol w="1130133"/>
                <a:gridCol w="831131"/>
              </a:tblGrid>
              <a:tr h="48351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 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 Пермского муниципального района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15 090,4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15 081,0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Сельское хозяйство и устойчивое развитие сельских территорий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121 549,0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117 136,3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96,4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Управление земельными ресурсами и имуществом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39 371,2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39 031,0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Градостроительная политика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22 532,9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21 908,5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97,2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61 026,2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60 980,0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Управление муниципальными финансами и муниципальным долгом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141 326,7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139 412,9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демографической ситуации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171,4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169,3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81,3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Доступная среда для инвалидов и других маломобильных групп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714,9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697,3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97,5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3 421 315,4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3 365 707,7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98,4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>Расходование средств резервного фонда в 2017 году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3193" y="661988"/>
            <a:ext cx="8785225" cy="603488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ВСЕГО ПРЕДУСМОТРЕНО В БЮДЖЕТЕ – 8 000,0 тыс. руб</a:t>
            </a:r>
            <a:r>
              <a:rPr lang="ru-RU" altLang="ru-RU" sz="1800" b="1" dirty="0" smtClean="0">
                <a:solidFill>
                  <a:srgbClr val="FF0000"/>
                </a:solidFill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ИЗРАСХОДОВАНО – 6 087,6 тыс. руб., в том числе: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Аварийно-восстановительные работы по ремонту в помещениях МБДОУ «</a:t>
            </a:r>
            <a:r>
              <a:rPr lang="ru-RU" altLang="ru-RU" sz="1300" b="1" dirty="0" err="1" smtClean="0">
                <a:cs typeface="Times New Roman" pitchFamily="18" charset="0"/>
              </a:rPr>
              <a:t>Нижнемуллинский</a:t>
            </a:r>
            <a:r>
              <a:rPr lang="ru-RU" altLang="ru-RU" sz="1300" b="1" dirty="0" smtClean="0">
                <a:cs typeface="Times New Roman" pitchFamily="18" charset="0"/>
              </a:rPr>
              <a:t> детский сад «Светлячок»-225,1 тыс. руб., аварийно-восстановительные работы по ремонту кровли МАОУ «</a:t>
            </a:r>
            <a:r>
              <a:rPr lang="ru-RU" altLang="ru-RU" sz="1300" b="1" dirty="0" err="1" smtClean="0">
                <a:cs typeface="Times New Roman" pitchFamily="18" charset="0"/>
              </a:rPr>
              <a:t>Юговская</a:t>
            </a:r>
            <a:r>
              <a:rPr lang="ru-RU" altLang="ru-RU" sz="1300" b="1" dirty="0" smtClean="0">
                <a:cs typeface="Times New Roman" pitchFamily="18" charset="0"/>
              </a:rPr>
              <a:t> средняя школа» -172 ,2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Аварийно-восстановительные работы по ремонту электропроводки МАДОУ «</a:t>
            </a:r>
            <a:r>
              <a:rPr lang="ru-RU" altLang="ru-RU" sz="1300" b="1" dirty="0" err="1" smtClean="0">
                <a:cs typeface="Times New Roman" pitchFamily="18" charset="0"/>
              </a:rPr>
              <a:t>Бершетский</a:t>
            </a:r>
            <a:r>
              <a:rPr lang="ru-RU" altLang="ru-RU" sz="1300" b="1" dirty="0" smtClean="0">
                <a:cs typeface="Times New Roman" pitchFamily="18" charset="0"/>
              </a:rPr>
              <a:t> детский сад «Умка» - 308,4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Аварийно-восстановительные работы на участке автомобильной дороги по </a:t>
            </a:r>
            <a:r>
              <a:rPr lang="ru-RU" altLang="ru-RU" sz="1300" b="1" dirty="0" err="1" smtClean="0">
                <a:cs typeface="Times New Roman" pitchFamily="18" charset="0"/>
              </a:rPr>
              <a:t>ул.Центральная</a:t>
            </a:r>
            <a:r>
              <a:rPr lang="ru-RU" altLang="ru-RU" sz="1300" b="1" dirty="0" smtClean="0">
                <a:cs typeface="Times New Roman" pitchFamily="18" charset="0"/>
              </a:rPr>
              <a:t>                  д. </a:t>
            </a:r>
            <a:r>
              <a:rPr lang="ru-RU" altLang="ru-RU" sz="1300" b="1" dirty="0" err="1" smtClean="0">
                <a:cs typeface="Times New Roman" pitchFamily="18" charset="0"/>
              </a:rPr>
              <a:t>Байболовка</a:t>
            </a:r>
            <a:r>
              <a:rPr lang="ru-RU" altLang="ru-RU" sz="1300" b="1" dirty="0" smtClean="0">
                <a:cs typeface="Times New Roman" pitchFamily="18" charset="0"/>
              </a:rPr>
              <a:t> </a:t>
            </a:r>
            <a:r>
              <a:rPr lang="ru-RU" altLang="ru-RU" sz="1300" b="1" dirty="0" err="1" smtClean="0">
                <a:cs typeface="Times New Roman" pitchFamily="18" charset="0"/>
              </a:rPr>
              <a:t>Кукуштанского</a:t>
            </a:r>
            <a:r>
              <a:rPr lang="ru-RU" altLang="ru-RU" sz="1300" b="1" dirty="0" smtClean="0">
                <a:cs typeface="Times New Roman" pitchFamily="18" charset="0"/>
              </a:rPr>
              <a:t> сельского поселения -1489,8 </a:t>
            </a:r>
            <a:r>
              <a:rPr lang="ru-RU" altLang="ru-RU" sz="1300" b="1" dirty="0" err="1" smtClean="0">
                <a:cs typeface="Times New Roman" pitchFamily="18" charset="0"/>
              </a:rPr>
              <a:t>тыс.р</a:t>
            </a:r>
            <a:r>
              <a:rPr lang="ru-RU" altLang="ru-RU" sz="1300" b="1" dirty="0" smtClean="0">
                <a:cs typeface="Times New Roman" pitchFamily="18" charset="0"/>
              </a:rPr>
              <a:t> </a:t>
            </a:r>
            <a:r>
              <a:rPr lang="ru-RU" altLang="ru-RU" sz="1300" b="1" dirty="0" err="1" smtClean="0">
                <a:cs typeface="Times New Roman" pitchFamily="18" charset="0"/>
              </a:rPr>
              <a:t>уб</a:t>
            </a:r>
            <a:r>
              <a:rPr lang="ru-RU" altLang="ru-RU" sz="1300" b="1" dirty="0" smtClean="0"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Выполнение работ для ликвидация последствий, возникших вследствие чрезвычайной ситуации (пожара), в многоквартирном жилом доме № 2 по улице Советская в селе Лобаново Лобановского сельского поселения Пермского района -325,1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Выполнение аварийно-восстановительных работ участка тепловой сети от здания № 4 по ул. Комсомольский проспект до здания № 103 по ул. Ленина в п. Юг </a:t>
            </a:r>
            <a:r>
              <a:rPr lang="ru-RU" altLang="ru-RU" sz="1300" b="1" dirty="0" err="1" smtClean="0">
                <a:cs typeface="Times New Roman" pitchFamily="18" charset="0"/>
              </a:rPr>
              <a:t>Юговского</a:t>
            </a:r>
            <a:r>
              <a:rPr lang="ru-RU" altLang="ru-RU" sz="1300" b="1" dirty="0" smtClean="0">
                <a:cs typeface="Times New Roman" pitchFamily="18" charset="0"/>
              </a:rPr>
              <a:t> сельского поселения -1646,0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Проведение работ по ремонту модульной водогрейной котельной и пусконаладочных работ в модульной котельной в МАДОУ «</a:t>
            </a:r>
            <a:r>
              <a:rPr lang="ru-RU" altLang="ru-RU" sz="1300" b="1" dirty="0" err="1" smtClean="0">
                <a:cs typeface="Times New Roman" pitchFamily="18" charset="0"/>
              </a:rPr>
              <a:t>Гамовский</a:t>
            </a:r>
            <a:r>
              <a:rPr lang="ru-RU" altLang="ru-RU" sz="1300" b="1" dirty="0" smtClean="0">
                <a:cs typeface="Times New Roman" pitchFamily="18" charset="0"/>
              </a:rPr>
              <a:t> детский сад «Мозаика»-938,4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Выполнение работ по устранению последствий, возникших вследствие чрезвычайной ситуации (заиливание оголовков водозаборных труб и приемной камеры) на водозаборных сооружениях              п. Юго-Камский Юго-Камского сельского поселения Пермского района-354,5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Аварийно-восстановительные работы на участке км 003+500 автомобильной дороги Лобаново-Насадка (</a:t>
            </a:r>
            <a:r>
              <a:rPr lang="ru-RU" altLang="ru-RU" sz="1300" b="1" dirty="0" err="1" smtClean="0">
                <a:cs typeface="Times New Roman" pitchFamily="18" charset="0"/>
              </a:rPr>
              <a:t>уч.Мостовая</a:t>
            </a:r>
            <a:r>
              <a:rPr lang="ru-RU" altLang="ru-RU" sz="1300" b="1" dirty="0" smtClean="0">
                <a:cs typeface="Times New Roman" pitchFamily="18" charset="0"/>
              </a:rPr>
              <a:t>-Насадка)-508,6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Выполнение работ по утилизации ртути массой 6,1 кг, обнаруженной на территории </a:t>
            </a:r>
            <a:r>
              <a:rPr lang="ru-RU" altLang="ru-RU" sz="1300" b="1" dirty="0" err="1" smtClean="0">
                <a:cs typeface="Times New Roman" pitchFamily="18" charset="0"/>
              </a:rPr>
              <a:t>п.Кукуштан</a:t>
            </a:r>
            <a:r>
              <a:rPr lang="ru-RU" altLang="ru-RU" sz="1300" b="1" dirty="0" smtClean="0">
                <a:cs typeface="Times New Roman" pitchFamily="18" charset="0"/>
              </a:rPr>
              <a:t> и </a:t>
            </a:r>
            <a:r>
              <a:rPr lang="ru-RU" altLang="ru-RU" sz="1300" b="1" dirty="0" err="1" smtClean="0">
                <a:cs typeface="Times New Roman" pitchFamily="18" charset="0"/>
              </a:rPr>
              <a:t>п.Юг</a:t>
            </a:r>
            <a:r>
              <a:rPr lang="ru-RU" altLang="ru-RU" sz="1300" b="1" dirty="0" smtClean="0">
                <a:cs typeface="Times New Roman" pitchFamily="18" charset="0"/>
              </a:rPr>
              <a:t> Пермского муниципального района-19,6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1300" b="1" dirty="0" smtClean="0">
                <a:cs typeface="Times New Roman" pitchFamily="18" charset="0"/>
              </a:rPr>
              <a:t>Аварийно-восстановительные работы на участке канализационного коллектора по улице Молодежная в селе Бершеть-99,9 тыс. руб.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endParaRPr lang="ru-RU" altLang="ru-RU" sz="1300" b="1" dirty="0" smtClean="0"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5288" y="241300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95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бюджета на содержание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органов местного самоуправления,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04871158"/>
              </p:ext>
            </p:extLst>
          </p:nvPr>
        </p:nvGraphicFramePr>
        <p:xfrm>
          <a:off x="251520" y="1484784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760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Arial Cyr"/>
              </a:rPr>
              <a:t>Контрольная работа ФЭУ Пермского муниципального района</a:t>
            </a:r>
            <a:endParaRPr lang="ru-RU" altLang="ru-RU" sz="2800" dirty="0" smtClean="0">
              <a:solidFill>
                <a:schemeClr val="tx1"/>
              </a:solidFill>
              <a:effectLst/>
              <a:latin typeface="Arial Cyr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41207524"/>
              </p:ext>
            </p:extLst>
          </p:nvPr>
        </p:nvGraphicFramePr>
        <p:xfrm>
          <a:off x="251520" y="1772816"/>
          <a:ext cx="864235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11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Динамика изменения текущих расходов и бюджета развития (млн. руб.)</a:t>
            </a:r>
            <a:endParaRPr lang="ru-RU" altLang="ru-RU" sz="2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27598736"/>
              </p:ext>
            </p:extLst>
          </p:nvPr>
        </p:nvGraphicFramePr>
        <p:xfrm>
          <a:off x="395536" y="1412776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034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8344247"/>
              </p:ext>
            </p:extLst>
          </p:nvPr>
        </p:nvGraphicFramePr>
        <p:xfrm>
          <a:off x="438886" y="1688381"/>
          <a:ext cx="8165562" cy="41040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0906"/>
                <a:gridCol w="1368152"/>
                <a:gridCol w="864096"/>
                <a:gridCol w="1296144"/>
                <a:gridCol w="1080120"/>
                <a:gridCol w="1296144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2017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Темп </a:t>
                      </a:r>
                    </a:p>
                    <a:p>
                      <a:pPr algn="ctr"/>
                      <a:r>
                        <a:rPr lang="ru-RU" sz="1600" dirty="0" smtClean="0"/>
                        <a:t>роста,</a:t>
                      </a:r>
                      <a:r>
                        <a:rPr lang="ru-RU" sz="1600" baseline="0" dirty="0" smtClean="0"/>
                        <a:t> %</a:t>
                      </a:r>
                      <a:endParaRPr lang="ru-RU" sz="1600" dirty="0"/>
                    </a:p>
                  </a:txBody>
                  <a:tcPr anchor="ctr"/>
                </a:tc>
              </a:tr>
              <a:tr h="740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14 543,7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14 438,0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99,3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2 189,3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2 044,7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93,4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1 133,3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1 451,8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128,1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1 030,3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1 184,1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114,9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898,3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952,6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106,0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Анализ </a:t>
            </a:r>
            <a:r>
              <a:rPr lang="ru-RU" sz="3200" b="1" kern="0" dirty="0">
                <a:solidFill>
                  <a:schemeClr val="accent6"/>
                </a:solidFill>
                <a:latin typeface="Times New Roman" pitchFamily="18" charset="0"/>
              </a:rPr>
              <a:t>налоговых и неналоговых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доходов консолидированных бюджетов муниципальных образований Пермского края за 2016 - 2017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годы*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5949280"/>
            <a:ext cx="7768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с учетом дополнительного норматива по НДФЛ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1978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62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Основные итоги исполнения расходов </a:t>
            </a:r>
            <a:b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</a:b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бюджета района за 2017 год</a:t>
            </a:r>
            <a:endParaRPr lang="ru-RU" altLang="ru-RU" sz="3200" dirty="0" smtClean="0">
              <a:effectLst/>
            </a:endParaRPr>
          </a:p>
        </p:txBody>
      </p:sp>
      <p:sp>
        <p:nvSpPr>
          <p:cNvPr id="55299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628800"/>
            <a:ext cx="8280400" cy="4608512"/>
          </a:xfrm>
          <a:prstGeom prst="rect">
            <a:avLst/>
          </a:prstGeom>
          <a:solidFill>
            <a:srgbClr val="B9FAFD"/>
          </a:solidFill>
        </p:spPr>
        <p:txBody>
          <a:bodyPr/>
          <a:lstStyle/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Бюджет был сформирован в программной структуре, исполнялся на основе 17 муниципальных программ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реализованы основные направления и задачи налоговой и бюджетной политики  2017 года  - обеспечено  стабильное исполнение  местного бюджета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по отношению к бюджету 2016 г. объем расходов 2017 г. увеличился на 23,8 %,  доля расходов, направленных на развитие,  составила 26,4 % 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операции по исполнению бюджета осуществлялись в соответствии с бюджетным  законодательством и  требованиями,  утвержденными решением о бюджете</a:t>
            </a:r>
          </a:p>
          <a:p>
            <a:pPr algn="just"/>
            <a:r>
              <a:rPr lang="ru-RU" altLang="ru-RU" sz="1800" dirty="0" smtClean="0"/>
              <a:t>муниципальный долг Пермского муниципального района по состоянию на 01.01.2018 отсутствует, муниципальные гарантии не представлялись</a:t>
            </a:r>
            <a:endParaRPr lang="ru-RU" altLang="ru-RU" sz="1800" dirty="0" smtClean="0">
              <a:solidFill>
                <a:schemeClr val="tx2"/>
              </a:solidFill>
            </a:endParaRPr>
          </a:p>
          <a:p>
            <a:pPr algn="just"/>
            <a:r>
              <a:rPr lang="ru-RU" altLang="ru-RU" sz="1800" smtClean="0">
                <a:solidFill>
                  <a:schemeClr val="tx2"/>
                </a:solidFill>
              </a:rPr>
              <a:t>просроченная </a:t>
            </a:r>
            <a:r>
              <a:rPr lang="ru-RU" altLang="ru-RU" sz="1800" dirty="0" smtClean="0">
                <a:solidFill>
                  <a:schemeClr val="tx2"/>
                </a:solidFill>
              </a:rPr>
              <a:t>дебиторская и </a:t>
            </a:r>
            <a:r>
              <a:rPr lang="ru-RU" altLang="ru-RU" sz="1800" smtClean="0">
                <a:solidFill>
                  <a:schemeClr val="tx2"/>
                </a:solidFill>
              </a:rPr>
              <a:t>кредиторская задолженность       </a:t>
            </a:r>
            <a:r>
              <a:rPr lang="ru-RU" altLang="ru-RU" sz="1800" dirty="0" smtClean="0">
                <a:solidFill>
                  <a:schemeClr val="tx2"/>
                </a:solidFill>
              </a:rPr>
              <a:t>отсутствуют</a:t>
            </a: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96448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6"/>
          <p:cNvSpPr>
            <a:spLocks noGrp="1" noChangeArrowheads="1"/>
          </p:cNvSpPr>
          <p:nvPr>
            <p:ph idx="4294967295"/>
          </p:nvPr>
        </p:nvSpPr>
        <p:spPr>
          <a:xfrm>
            <a:off x="323528" y="1412776"/>
            <a:ext cx="4104456" cy="2232248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Обеспечение жильем молодых семей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</a:rPr>
              <a:t>• Местный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</a:rPr>
              <a:t>бюджет 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</a:rPr>
              <a:t>9 891,5 тыс.руб.;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</a:rPr>
              <a:t>• Краевой бюджет 17 282,0 тыс.руб.;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</a:rPr>
              <a:t>    • Федеральный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</a:rPr>
              <a:t>11 731,7  тыс.руб. 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</a:rPr>
              <a:t> (выдано 34 свидетельства, оплачено 50)</a:t>
            </a:r>
            <a:endParaRPr lang="ru-RU" sz="16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6326" name="Заголовок 4"/>
          <p:cNvSpPr>
            <a:spLocks noGrp="1"/>
          </p:cNvSpPr>
          <p:nvPr>
            <p:ph type="title"/>
          </p:nvPr>
        </p:nvSpPr>
        <p:spPr>
          <a:xfrm>
            <a:off x="498127" y="404664"/>
            <a:ext cx="7859713" cy="5762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Социальное обеспечение населения</a:t>
            </a:r>
            <a:endParaRPr lang="ru-RU" altLang="ru-RU" sz="2800" dirty="0" smtClean="0"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6"/>
          <p:cNvSpPr>
            <a:spLocks noChangeArrowheads="1"/>
          </p:cNvSpPr>
          <p:nvPr/>
        </p:nvSpPr>
        <p:spPr bwMode="auto">
          <a:xfrm>
            <a:off x="4572000" y="1412776"/>
            <a:ext cx="4320480" cy="223224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Обеспечение жильем отдельных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категорий граждан, установленных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федеральными законами от 12.01.1995 г. 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№ 5-ФЗ «О ветеранах» и от 24.11.1995 г.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№ 181-ФЗ  «О социальной защите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инвалидов в  Российской Федерации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b="0" dirty="0">
                <a:solidFill>
                  <a:schemeClr val="tx2"/>
                </a:solidFill>
                <a:cs typeface="Times New Roman" pitchFamily="18" charset="0"/>
              </a:rPr>
              <a:t>5 066,5 тыс.руб. (9 человек) </a:t>
            </a:r>
          </a:p>
        </p:txBody>
      </p:sp>
      <p:sp>
        <p:nvSpPr>
          <p:cNvPr id="13" name="Скругленный прямоугольник 6"/>
          <p:cNvSpPr>
            <a:spLocks noChangeArrowheads="1"/>
          </p:cNvSpPr>
          <p:nvPr/>
        </p:nvSpPr>
        <p:spPr bwMode="auto">
          <a:xfrm>
            <a:off x="4572000" y="3789040"/>
            <a:ext cx="4320480" cy="223224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4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Обеспечение жильем граждан,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 в том  числе  молодых семей и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молодых  специалистов, проживающих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в сельской местности</a:t>
            </a:r>
          </a:p>
          <a:p>
            <a:pPr>
              <a:spcBef>
                <a:spcPts val="0"/>
              </a:spcBef>
              <a:defRPr/>
            </a:pPr>
            <a:r>
              <a:rPr lang="ru-RU" sz="1600" b="0" dirty="0">
                <a:solidFill>
                  <a:schemeClr val="tx2"/>
                </a:solidFill>
                <a:cs typeface="Times New Roman" pitchFamily="18" charset="0"/>
              </a:rPr>
              <a:t>•Местный бюджет 394,8 тыс.руб.</a:t>
            </a:r>
          </a:p>
          <a:p>
            <a:pPr>
              <a:spcBef>
                <a:spcPts val="0"/>
              </a:spcBef>
              <a:defRPr/>
            </a:pPr>
            <a:r>
              <a:rPr lang="ru-RU" sz="1600" b="0" dirty="0">
                <a:solidFill>
                  <a:schemeClr val="tx2"/>
                </a:solidFill>
                <a:cs typeface="Times New Roman" pitchFamily="18" charset="0"/>
              </a:rPr>
              <a:t>•Федеральный бюджет 921,2 тыс.руб.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b="0" dirty="0">
                <a:solidFill>
                  <a:schemeClr val="tx2"/>
                </a:solidFill>
                <a:cs typeface="Times New Roman" pitchFamily="18" charset="0"/>
              </a:rPr>
              <a:t>(3 человека)</a:t>
            </a:r>
          </a:p>
        </p:txBody>
      </p:sp>
      <p:sp>
        <p:nvSpPr>
          <p:cNvPr id="14" name="Скругленный прямоугольник 6"/>
          <p:cNvSpPr>
            <a:spLocks noChangeArrowheads="1"/>
          </p:cNvSpPr>
          <p:nvPr/>
        </p:nvSpPr>
        <p:spPr bwMode="auto">
          <a:xfrm>
            <a:off x="323528" y="3789040"/>
            <a:ext cx="4104456" cy="223224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Возмещение части затрат в связи 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с предоставлением учителям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общеобразовательных учреждений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dirty="0">
                <a:solidFill>
                  <a:schemeClr val="tx2"/>
                </a:solidFill>
                <a:cs typeface="Times New Roman" pitchFamily="18" charset="0"/>
              </a:rPr>
              <a:t>ипотечного кредита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600" b="0" dirty="0">
                <a:solidFill>
                  <a:schemeClr val="tx2"/>
                </a:solidFill>
                <a:cs typeface="Times New Roman" pitchFamily="18" charset="0"/>
              </a:rPr>
              <a:t>190,0 тыс.руб. (1 человек)</a:t>
            </a:r>
          </a:p>
        </p:txBody>
      </p:sp>
    </p:spTree>
    <p:extLst>
      <p:ext uri="{BB962C8B-B14F-4D97-AF65-F5344CB8AC3E}">
        <p14:creationId xmlns:p14="http://schemas.microsoft.com/office/powerpoint/2010/main" val="19879407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24152098"/>
              </p:ext>
            </p:extLst>
          </p:nvPr>
        </p:nvGraphicFramePr>
        <p:xfrm>
          <a:off x="179513" y="1688381"/>
          <a:ext cx="8784975" cy="403201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02386"/>
                <a:gridCol w="1276449"/>
                <a:gridCol w="901023"/>
                <a:gridCol w="1351535"/>
                <a:gridCol w="901023"/>
                <a:gridCol w="1126279"/>
                <a:gridCol w="1126280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2017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Темп </a:t>
                      </a:r>
                    </a:p>
                    <a:p>
                      <a:pPr algn="ctr"/>
                      <a:r>
                        <a:rPr lang="ru-RU" sz="1600" dirty="0" smtClean="0"/>
                        <a:t>роста,</a:t>
                      </a:r>
                      <a:r>
                        <a:rPr lang="ru-RU" sz="1600" baseline="0" dirty="0" smtClean="0"/>
                        <a:t> %</a:t>
                      </a:r>
                      <a:endParaRPr lang="ru-RU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Расходы 2017 г. в расчете на одного жителя, тыс. руб.</a:t>
                      </a:r>
                      <a:endParaRPr lang="ru-RU" sz="1200" dirty="0"/>
                    </a:p>
                  </a:txBody>
                  <a:tcPr anchor="ctr"/>
                </a:tc>
              </a:tr>
              <a:tr h="668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23 903,8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24 000,9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100,4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22,8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5 779,4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7 770,4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134,4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54,3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3 291,1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4 011,1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121,8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36,3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2 353,4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2 548,3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108,3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24,3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2 242,0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2 113,7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94,3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22,5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Исполнение </a:t>
            </a:r>
            <a:r>
              <a:rPr lang="ru-RU" sz="3200" b="1" kern="0" dirty="0" smtClean="0">
                <a:solidFill>
                  <a:schemeClr val="accent6"/>
                </a:solidFill>
                <a:latin typeface="Times New Roman" pitchFamily="18" charset="0"/>
              </a:rPr>
              <a:t>расходов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края за 2016 - 2017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годы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436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26813741"/>
              </p:ext>
            </p:extLst>
          </p:nvPr>
        </p:nvGraphicFramePr>
        <p:xfrm>
          <a:off x="179514" y="1688381"/>
          <a:ext cx="8712966" cy="418707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4214"/>
                <a:gridCol w="1224136"/>
                <a:gridCol w="1080120"/>
                <a:gridCol w="1080120"/>
                <a:gridCol w="1224136"/>
                <a:gridCol w="1080120"/>
                <a:gridCol w="1080120"/>
              </a:tblGrid>
              <a:tr h="372467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2017 год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/>
                        <a:t>Числен-</a:t>
                      </a:r>
                      <a:r>
                        <a:rPr lang="ru-RU" sz="1500" b="1" dirty="0" err="1" smtClean="0"/>
                        <a:t>ность</a:t>
                      </a:r>
                      <a:r>
                        <a:rPr lang="ru-RU" sz="1500" b="1" dirty="0" smtClean="0"/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в расчете</a:t>
                      </a:r>
                      <a:r>
                        <a:rPr lang="ru-RU" sz="1600" b="1" baseline="0" dirty="0" smtClean="0"/>
                        <a:t> на 1 жителя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Числен-</a:t>
                      </a: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ность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в расчете</a:t>
                      </a:r>
                      <a:r>
                        <a:rPr lang="ru-RU" sz="1600" b="1" baseline="0" dirty="0" smtClean="0"/>
                        <a:t> на 1 жителя</a:t>
                      </a:r>
                      <a:endParaRPr lang="ru-RU" sz="1600" b="1" dirty="0" smtClean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доходы*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доходы*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1 048 005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1 051 583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145 115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15,1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39,8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143 072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54,3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107 986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10,5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30,5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110 366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13,2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36,3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94 628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10,9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23,7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93 868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12,6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22,5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105 241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8,5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22,4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104 780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9,1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24,3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Показатели доходов и расходов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края на душу населения за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2016 - 2017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годы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6073659"/>
            <a:ext cx="3087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*налоговые и неналоговые доходы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950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1080280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/>
                <a:gridCol w="1907321"/>
                <a:gridCol w="1907321"/>
                <a:gridCol w="1334044"/>
                <a:gridCol w="960869"/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Уточненный план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%</a:t>
                      </a:r>
                      <a:endParaRPr lang="ru-RU" b="1" dirty="0"/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3 446 638,7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3 453 116,5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6 477,8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100,2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3 503 266,1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3 441 384,0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-61 882,1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98,2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</a:t>
                      </a:r>
                      <a:r>
                        <a:rPr lang="ru-RU" baseline="0" dirty="0" smtClean="0"/>
                        <a:t> (-), профицит (+)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-56 627,4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11 732,5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06099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2017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тыс. рублей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019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7605979"/>
              </p:ext>
            </p:extLst>
          </p:nvPr>
        </p:nvGraphicFramePr>
        <p:xfrm>
          <a:off x="251520" y="1661824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2017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млн.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161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59831" y="1340768"/>
            <a:ext cx="881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+24,5%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39739796"/>
              </p:ext>
            </p:extLst>
          </p:nvPr>
        </p:nvGraphicFramePr>
        <p:xfrm>
          <a:off x="18173" y="112474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056054"/>
              </p:ext>
            </p:extLst>
          </p:nvPr>
        </p:nvGraphicFramePr>
        <p:xfrm>
          <a:off x="0" y="0"/>
          <a:ext cx="9121717" cy="607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5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763</TotalTime>
  <Words>2669</Words>
  <Application>Microsoft Office PowerPoint</Application>
  <PresentationFormat>Экран (4:3)</PresentationFormat>
  <Paragraphs>717</Paragraphs>
  <Slides>42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Пермского муниципального района по расходам, тыс. руб. </vt:lpstr>
      <vt:lpstr>Исполнение бюджета в разрезе главных распорядителей бюджетных средств</vt:lpstr>
      <vt:lpstr>Выполнение в 2017 году объемных показателей муниципальной услуги (работы)  управления образования </vt:lpstr>
      <vt:lpstr>Выполнение в 2017 году объемных показателей муниципальной услуги (работы)  управления по делам культуры и спорта</vt:lpstr>
      <vt:lpstr>Достижение целевых показателей по «указным» категориям работников бюджетной сфера МР в 2017 году</vt:lpstr>
      <vt:lpstr>Презентация PowerPoint</vt:lpstr>
      <vt:lpstr>Презентация PowerPoint</vt:lpstr>
      <vt:lpstr>Бюджетные инвестиции на строительство (реконструкцию) и приобретение объектов общественной инфраструктуры Пермского муниципального района в 2017 году в разрезе источников</vt:lpstr>
      <vt:lpstr>Динамика расходов дорожного фонда, млн. руб. </vt:lpstr>
      <vt:lpstr>Реализация муниципальных программ в 2017 году </vt:lpstr>
      <vt:lpstr>Реализация муниципальных программ в 2017  году (продолжение)</vt:lpstr>
      <vt:lpstr>Расходование средств резервного фонда в 2017 году</vt:lpstr>
      <vt:lpstr>Презентация PowerPoint</vt:lpstr>
      <vt:lpstr>Контрольная работа ФЭУ Пермского муниципального района</vt:lpstr>
      <vt:lpstr>Динамика изменения текущих расходов и бюджета развития (млн. руб.)</vt:lpstr>
      <vt:lpstr>Основные итоги исполнения расходов  бюджета района за 2017 год</vt:lpstr>
      <vt:lpstr>Социальное обеспечение населения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feu21-03</cp:lastModifiedBy>
  <cp:revision>76</cp:revision>
  <cp:lastPrinted>2018-04-23T11:00:12Z</cp:lastPrinted>
  <dcterms:created xsi:type="dcterms:W3CDTF">2018-04-12T10:07:47Z</dcterms:created>
  <dcterms:modified xsi:type="dcterms:W3CDTF">2018-04-24T05:34:25Z</dcterms:modified>
</cp:coreProperties>
</file>