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theme/themeOverride10.xml" ContentType="application/vnd.openxmlformats-officedocument.themeOverride+xml"/>
  <Override PartName="/ppt/drawings/drawing5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12.xml" ContentType="application/vnd.openxmlformats-officedocument.drawingml.chart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3.xml" ContentType="application/vnd.openxmlformats-officedocument.drawingml.chart+xml"/>
  <Override PartName="/ppt/drawings/drawing7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14.xml" ContentType="application/vnd.openxmlformats-officedocument.drawingml.chart+xml"/>
  <Override PartName="/ppt/drawings/drawing8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15.xml" ContentType="application/vnd.openxmlformats-officedocument.drawingml.chart+xml"/>
  <Override PartName="/ppt/drawings/drawing9.xml" ContentType="application/vnd.openxmlformats-officedocument.drawingml.chartshapes+xml"/>
  <Override PartName="/ppt/charts/chart16.xml" ContentType="application/vnd.openxmlformats-officedocument.drawingml.chart+xml"/>
  <Override PartName="/ppt/theme/themeOverride11.xml" ContentType="application/vnd.openxmlformats-officedocument.themeOverride+xml"/>
  <Override PartName="/ppt/charts/chart17.xml" ContentType="application/vnd.openxmlformats-officedocument.drawingml.chart+xml"/>
  <Override PartName="/ppt/theme/themeOverride12.xml" ContentType="application/vnd.openxmlformats-officedocument.themeOverride+xml"/>
  <Override PartName="/ppt/charts/chart18.xml" ContentType="application/vnd.openxmlformats-officedocument.drawingml.chart+xml"/>
  <Override PartName="/ppt/theme/themeOverride13.xml" ContentType="application/vnd.openxmlformats-officedocument.themeOverride+xml"/>
  <Override PartName="/ppt/drawings/drawing10.xml" ContentType="application/vnd.openxmlformats-officedocument.drawingml.chartshapes+xml"/>
  <Override PartName="/ppt/charts/chart19.xml" ContentType="application/vnd.openxmlformats-officedocument.drawingml.chart+xml"/>
  <Override PartName="/ppt/theme/themeOverride14.xml" ContentType="application/vnd.openxmlformats-officedocument.themeOverride+xml"/>
  <Override PartName="/ppt/drawings/drawing1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notesMasterIdLst>
    <p:notesMasterId r:id="rId29"/>
  </p:notesMasterIdLst>
  <p:sldIdLst>
    <p:sldId id="258" r:id="rId7"/>
    <p:sldId id="259" r:id="rId8"/>
    <p:sldId id="260" r:id="rId9"/>
    <p:sldId id="269" r:id="rId10"/>
    <p:sldId id="283" r:id="rId11"/>
    <p:sldId id="284" r:id="rId12"/>
    <p:sldId id="285" r:id="rId13"/>
    <p:sldId id="261" r:id="rId14"/>
    <p:sldId id="271" r:id="rId15"/>
    <p:sldId id="262" r:id="rId16"/>
    <p:sldId id="272" r:id="rId17"/>
    <p:sldId id="274" r:id="rId18"/>
    <p:sldId id="273" r:id="rId19"/>
    <p:sldId id="275" r:id="rId20"/>
    <p:sldId id="277" r:id="rId21"/>
    <p:sldId id="276" r:id="rId22"/>
    <p:sldId id="278" r:id="rId23"/>
    <p:sldId id="263" r:id="rId24"/>
    <p:sldId id="279" r:id="rId25"/>
    <p:sldId id="286" r:id="rId26"/>
    <p:sldId id="280" r:id="rId27"/>
    <p:sldId id="281" r:id="rId2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B5F5"/>
    <a:srgbClr val="F3B3F3"/>
    <a:srgbClr val="F7E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3135" autoAdjust="0"/>
  </p:normalViewPr>
  <p:slideViewPr>
    <p:cSldViewPr>
      <p:cViewPr varScale="1">
        <p:scale>
          <a:sx n="82" d="100"/>
          <a:sy n="82" d="100"/>
        </p:scale>
        <p:origin x="-1330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0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6.xlsx"/><Relationship Id="rId1" Type="http://schemas.openxmlformats.org/officeDocument/2006/relationships/themeOverride" Target="../theme/themeOverride11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7.xlsx"/><Relationship Id="rId1" Type="http://schemas.openxmlformats.org/officeDocument/2006/relationships/themeOverride" Target="../theme/themeOverride12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package" Target="../embeddings/Microsoft_Excel_Worksheet18.xlsx"/><Relationship Id="rId1" Type="http://schemas.openxmlformats.org/officeDocument/2006/relationships/themeOverride" Target="../theme/themeOverride13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1.xml"/><Relationship Id="rId2" Type="http://schemas.openxmlformats.org/officeDocument/2006/relationships/package" Target="../embeddings/Microsoft_Excel_Worksheet19.xlsx"/><Relationship Id="rId1" Type="http://schemas.openxmlformats.org/officeDocument/2006/relationships/themeOverride" Target="../theme/themeOverride14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Исполнение годового  плана  по доходам бюджетов поселений  </a:t>
            </a:r>
          </a:p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по состоянию на </a:t>
            </a:r>
            <a:r>
              <a:rPr lang="ru-RU" sz="2000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01.01.201</a:t>
            </a:r>
            <a:r>
              <a:rPr lang="en-US" sz="2000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9</a:t>
            </a:r>
            <a:r>
              <a:rPr lang="ru-RU" sz="2000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года</a:t>
            </a:r>
          </a:p>
        </c:rich>
      </c:tx>
      <c:layout>
        <c:manualLayout>
          <c:xMode val="edge"/>
          <c:yMode val="edge"/>
          <c:x val="0.16961242344706912"/>
          <c:y val="1.794089090815760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2980643044619426E-2"/>
          <c:y val="0.19608040422942777"/>
          <c:w val="0.85870374015748019"/>
          <c:h val="0.590202341391705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BBB59">
                <a:lumMod val="50000"/>
              </a:srgb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0927027127437547E-7"/>
                  <c:y val="2.42733649846039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259770401305997E-3"/>
                  <c:y val="2.01839210436604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7599436818021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913206623526764E-3"/>
                  <c:y val="1.7599436818021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3.85356454720616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484305510936862E-4"/>
                  <c:y val="3.85358377193347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1.99816043736890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1.45374159016149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3877324451845685E-3"/>
                  <c:y val="-5.9708420726885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8245219347581552E-5"/>
                  <c:y val="-6.61120749736794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6.9840463038281107E-17"/>
                  <c:y val="-5.08519062235861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4717660292463443E-3"/>
                  <c:y val="-8.15309103311235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5.5555555555555558E-3"/>
                  <c:y val="-2.45864994496119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1.3887795275590552E-3"/>
                  <c:y val="-1.40083964387306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2.7788713910761155E-3"/>
                  <c:y val="-1.29093746485579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2.8555336832895889E-3"/>
                  <c:y val="-4.19365656029724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7841207349081367E-3"/>
                  <c:y val="-5.75321454733391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3877324451845685E-3"/>
                  <c:y val="-4.2740031404371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1.2948527146023671E-4"/>
                  <c:y val="3.88725828490023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"/>
                  <c:y val="4.0541064890648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1'!$B$7:$B$23</c:f>
              <c:strCache>
                <c:ptCount val="17"/>
                <c:pt idx="0">
                  <c:v>Савинское</c:v>
                </c:pt>
                <c:pt idx="1">
                  <c:v>Лобановское</c:v>
                </c:pt>
                <c:pt idx="2">
                  <c:v>Бершетское</c:v>
                </c:pt>
                <c:pt idx="3">
                  <c:v>Заболотское</c:v>
                </c:pt>
                <c:pt idx="4">
                  <c:v>Хохловское</c:v>
                </c:pt>
                <c:pt idx="5">
                  <c:v>Гамовское</c:v>
                </c:pt>
                <c:pt idx="6">
                  <c:v>Кукуштанское</c:v>
                </c:pt>
                <c:pt idx="7">
                  <c:v>Сылвенское</c:v>
                </c:pt>
                <c:pt idx="8">
                  <c:v>Култаевское</c:v>
                </c:pt>
                <c:pt idx="9">
                  <c:v>Кондратовское</c:v>
                </c:pt>
                <c:pt idx="10">
                  <c:v>Усть-Качкинское</c:v>
                </c:pt>
                <c:pt idx="11">
                  <c:v>Пальниковское</c:v>
                </c:pt>
                <c:pt idx="12">
                  <c:v>Юговское</c:v>
                </c:pt>
                <c:pt idx="13">
                  <c:v>Платошинское</c:v>
                </c:pt>
                <c:pt idx="14">
                  <c:v>Юго-Камское</c:v>
                </c:pt>
                <c:pt idx="15">
                  <c:v>Двуреченское</c:v>
                </c:pt>
                <c:pt idx="16">
                  <c:v>Фроловское</c:v>
                </c:pt>
              </c:strCache>
            </c:strRef>
          </c:cat>
          <c:val>
            <c:numRef>
              <c:f>'Табл. 1'!$I$7:$I$23</c:f>
              <c:numCache>
                <c:formatCode>#,##0.00</c:formatCode>
                <c:ptCount val="17"/>
                <c:pt idx="0">
                  <c:v>105.57743499115585</c:v>
                </c:pt>
                <c:pt idx="1">
                  <c:v>102.65524729734675</c:v>
                </c:pt>
                <c:pt idx="2">
                  <c:v>102.45882671044843</c:v>
                </c:pt>
                <c:pt idx="3">
                  <c:v>102.07724392602972</c:v>
                </c:pt>
                <c:pt idx="4">
                  <c:v>101.76289806568847</c:v>
                </c:pt>
                <c:pt idx="5">
                  <c:v>101.71573334434505</c:v>
                </c:pt>
                <c:pt idx="6">
                  <c:v>101.44984373694599</c:v>
                </c:pt>
                <c:pt idx="7">
                  <c:v>101.36078931721455</c:v>
                </c:pt>
                <c:pt idx="8">
                  <c:v>101.19924966594718</c:v>
                </c:pt>
                <c:pt idx="9">
                  <c:v>101.03610725506351</c:v>
                </c:pt>
                <c:pt idx="10">
                  <c:v>100.6221860882893</c:v>
                </c:pt>
                <c:pt idx="11">
                  <c:v>99.670242520800144</c:v>
                </c:pt>
                <c:pt idx="12">
                  <c:v>99.58354180313917</c:v>
                </c:pt>
                <c:pt idx="13">
                  <c:v>98.728116569913098</c:v>
                </c:pt>
                <c:pt idx="14">
                  <c:v>98.670616613409493</c:v>
                </c:pt>
                <c:pt idx="15">
                  <c:v>92.525506523537615</c:v>
                </c:pt>
                <c:pt idx="16">
                  <c:v>90.983769295058551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0498176"/>
        <c:axId val="110499712"/>
      </c:barChart>
      <c:catAx>
        <c:axId val="11049817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0499712"/>
        <c:crossesAt val="0"/>
        <c:auto val="1"/>
        <c:lblAlgn val="ctr"/>
        <c:lblOffset val="100"/>
        <c:noMultiLvlLbl val="0"/>
      </c:catAx>
      <c:valAx>
        <c:axId val="110499712"/>
        <c:scaling>
          <c:orientation val="minMax"/>
          <c:max val="13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/>
                  <a:t>П</a:t>
                </a:r>
                <a:r>
                  <a:rPr lang="ru-RU" dirty="0" smtClean="0"/>
                  <a:t>роцент </a:t>
                </a:r>
              </a:p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исполнения                                                </a:t>
                </a:r>
                <a:r>
                  <a:rPr lang="ru-RU" dirty="0"/>
                  <a:t>плана </a:t>
                </a:r>
              </a:p>
            </c:rich>
          </c:tx>
          <c:layout>
            <c:manualLayout>
              <c:xMode val="edge"/>
              <c:yMode val="edge"/>
              <c:x val="5.197451881014873E-2"/>
              <c:y val="8.1977665946806152E-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0498176"/>
        <c:crosses val="autoZero"/>
        <c:crossBetween val="between"/>
        <c:majorUnit val="100.14"/>
        <c:minorUnit val="100.14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800" dirty="0"/>
              <a:t>Исполнение  годового плана </a:t>
            </a:r>
            <a:r>
              <a:rPr lang="ru-RU" sz="1800" baseline="0" dirty="0"/>
              <a:t> </a:t>
            </a:r>
            <a:r>
              <a:rPr lang="ru-RU" sz="1800" dirty="0"/>
              <a:t>по транспортному налогу  бюджетов                                                                                             поселений по состоянию на </a:t>
            </a:r>
            <a:r>
              <a:rPr lang="ru-RU" sz="1800" dirty="0" smtClean="0"/>
              <a:t>01.01.2019 </a:t>
            </a:r>
            <a:r>
              <a:rPr lang="ru-RU" sz="1800" dirty="0"/>
              <a:t>года</a:t>
            </a:r>
          </a:p>
        </c:rich>
      </c:tx>
      <c:layout>
        <c:manualLayout>
          <c:xMode val="edge"/>
          <c:yMode val="edge"/>
          <c:x val="0.20183956692913385"/>
          <c:y val="2.591921843102945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538472137578676"/>
          <c:y val="0.19298274027642276"/>
          <c:w val="0.87792722785924715"/>
          <c:h val="0.5657903370631303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2369607645198197E-3"/>
                  <c:y val="1.57278694072709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044054023342118E-3"/>
                  <c:y val="5.30611342121560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0242151621226866E-5"/>
                  <c:y val="2.71904214220413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4766121499860036E-5"/>
                  <c:y val="5.24256097201332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8706760123833517E-3"/>
                  <c:y val="1.91630540564451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5304581119545907E-3"/>
                  <c:y val="-7.0232091775044973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2959317585301837E-3"/>
                  <c:y val="-3.21799358413531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3922790901137359E-3"/>
                  <c:y val="-4.55176436278798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774387576552931E-3"/>
                  <c:y val="-4.73519976669582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3232720909886264E-4"/>
                  <c:y val="-9.73797025371828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9131671041119859E-3"/>
                  <c:y val="-9.48396033829104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5441492506703496E-3"/>
                  <c:y val="-4.61519201547175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2.9636920384952898E-3"/>
                  <c:y val="-1.19995625546806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4.1776027996500437E-5"/>
                  <c:y val="-1.20191017789442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1.2793088363954506E-3"/>
                  <c:y val="-1.37435112277631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3308180227471567E-3"/>
                  <c:y val="-3.87678623505391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3662510936132983E-3"/>
                  <c:y val="-4.07518226888305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0908860831298831E-7"/>
                  <c:y val="-3.40565570751024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1.3854253255749516E-3"/>
                  <c:y val="-2.06131717087995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"/>
                  <c:y val="-4.5957659897775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9'!$B$7:$B$23</c:f>
              <c:strCache>
                <c:ptCount val="17"/>
                <c:pt idx="0">
                  <c:v>Фроловское </c:v>
                </c:pt>
                <c:pt idx="1">
                  <c:v>Двуреченское</c:v>
                </c:pt>
                <c:pt idx="2">
                  <c:v>Лобановское</c:v>
                </c:pt>
                <c:pt idx="3">
                  <c:v>Кукуштанское</c:v>
                </c:pt>
                <c:pt idx="4">
                  <c:v>Юго-Камское</c:v>
                </c:pt>
                <c:pt idx="5">
                  <c:v>Бершетское</c:v>
                </c:pt>
                <c:pt idx="6">
                  <c:v>Юговское</c:v>
                </c:pt>
                <c:pt idx="7">
                  <c:v>Савинское</c:v>
                </c:pt>
                <c:pt idx="8">
                  <c:v>Пальниковское</c:v>
                </c:pt>
                <c:pt idx="9">
                  <c:v>Кондратовское</c:v>
                </c:pt>
                <c:pt idx="10">
                  <c:v>Гамовское</c:v>
                </c:pt>
                <c:pt idx="11">
                  <c:v>Сылвенское</c:v>
                </c:pt>
                <c:pt idx="12">
                  <c:v>Платошинское</c:v>
                </c:pt>
                <c:pt idx="13">
                  <c:v>Хохловское</c:v>
                </c:pt>
                <c:pt idx="14">
                  <c:v>Усть-Качкинское</c:v>
                </c:pt>
                <c:pt idx="15">
                  <c:v>Култаевское</c:v>
                </c:pt>
                <c:pt idx="16">
                  <c:v>Заболотское</c:v>
                </c:pt>
              </c:strCache>
            </c:strRef>
          </c:cat>
          <c:val>
            <c:numRef>
              <c:f>'Табл. 9'!$I$7:$I$23</c:f>
              <c:numCache>
                <c:formatCode>#,##0.0</c:formatCode>
                <c:ptCount val="17"/>
                <c:pt idx="0">
                  <c:v>116.2</c:v>
                </c:pt>
                <c:pt idx="1">
                  <c:v>110.3</c:v>
                </c:pt>
                <c:pt idx="2">
                  <c:v>106.6</c:v>
                </c:pt>
                <c:pt idx="3">
                  <c:v>105.9</c:v>
                </c:pt>
                <c:pt idx="4">
                  <c:v>105.4</c:v>
                </c:pt>
                <c:pt idx="5">
                  <c:v>104.6</c:v>
                </c:pt>
                <c:pt idx="6">
                  <c:v>104.6</c:v>
                </c:pt>
                <c:pt idx="7">
                  <c:v>104.3</c:v>
                </c:pt>
                <c:pt idx="8">
                  <c:v>104.1</c:v>
                </c:pt>
                <c:pt idx="9">
                  <c:v>102.9</c:v>
                </c:pt>
                <c:pt idx="10">
                  <c:v>102.9</c:v>
                </c:pt>
                <c:pt idx="11">
                  <c:v>102.8</c:v>
                </c:pt>
                <c:pt idx="12">
                  <c:v>102.4</c:v>
                </c:pt>
                <c:pt idx="13">
                  <c:v>102.3</c:v>
                </c:pt>
                <c:pt idx="14">
                  <c:v>102.2</c:v>
                </c:pt>
                <c:pt idx="15">
                  <c:v>101.8</c:v>
                </c:pt>
                <c:pt idx="16">
                  <c:v>93.2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263360"/>
        <c:axId val="117285632"/>
      </c:barChart>
      <c:catAx>
        <c:axId val="117263360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7285632"/>
        <c:crosses val="autoZero"/>
        <c:auto val="1"/>
        <c:lblAlgn val="ctr"/>
        <c:lblOffset val="100"/>
        <c:noMultiLvlLbl val="0"/>
      </c:catAx>
      <c:valAx>
        <c:axId val="117285632"/>
        <c:scaling>
          <c:orientation val="minMax"/>
          <c:max val="145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процент 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1.8377843394575679E-2"/>
              <c:y val="8.9298046077573634E-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7263360"/>
        <c:crosses val="autoZero"/>
        <c:crossBetween val="between"/>
        <c:majorUnit val="104.8"/>
        <c:minorUnit val="104.8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i="0" baseline="0" dirty="0" smtClean="0">
                <a:effectLst/>
                <a:latin typeface="Times New Roman" pitchFamily="18" charset="0"/>
                <a:cs typeface="Times New Roman" pitchFamily="18" charset="0"/>
              </a:rPr>
              <a:t>Доходы по транспортному налогу бюджетов поселений                          за 2017 – 2018 годы</a:t>
            </a:r>
            <a:endParaRPr lang="ru-RU" sz="1800" dirty="0">
              <a:effectLst/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9877492764402652"/>
          <c:y val="3.397781159707977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345722968943615E-2"/>
          <c:y val="0.23404412683708653"/>
          <c:w val="0.93425799150302657"/>
          <c:h val="0.561972253468316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 6'!$C$1</c:f>
              <c:strCache>
                <c:ptCount val="1"/>
                <c:pt idx="0">
                  <c:v>Факт 2017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Lbls>
            <c:dLbl>
              <c:idx val="0"/>
              <c:layout>
                <c:manualLayout>
                  <c:x val="0"/>
                  <c:y val="5.40540540540540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8230190412722648E-5"/>
                  <c:y val="3.83982407604454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083079385002922E-3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5.6416258778463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084157721862417E-3"/>
                  <c:y val="3.36724125700506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3694878115584771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4.78527346243881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3.8339325231404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2096406359246252E-3"/>
                  <c:y val="3.14445988369100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3694878115584771E-3"/>
                  <c:y val="5.04305880683831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3694878115584771E-3"/>
                  <c:y val="7.82577853443995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5.8230190412722648E-5"/>
                  <c:y val="6.813364545648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2094319799983165E-3"/>
                  <c:y val="6.21378210076688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3694878115584771E-3"/>
                  <c:y val="4.88231538625239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1.4083079385002922E-3"/>
                  <c:y val="5.77300134780449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1.3888978750293847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2.7389756231169541E-3"/>
                  <c:y val="-2.32658012343051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1.3694878115584771E-3"/>
                  <c:y val="1.09684329999290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1.3112576211457545E-3"/>
                  <c:y val="3.83996595020217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6'!$B$2:$B$18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 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 6'!$C$2:$C$18</c:f>
              <c:numCache>
                <c:formatCode>#,##0.0</c:formatCode>
                <c:ptCount val="17"/>
                <c:pt idx="0">
                  <c:v>1564.81</c:v>
                </c:pt>
                <c:pt idx="1">
                  <c:v>3201.24</c:v>
                </c:pt>
                <c:pt idx="2">
                  <c:v>5358.54</c:v>
                </c:pt>
                <c:pt idx="3">
                  <c:v>647.12</c:v>
                </c:pt>
                <c:pt idx="4">
                  <c:v>9448.7000000000007</c:v>
                </c:pt>
                <c:pt idx="5">
                  <c:v>3154.84</c:v>
                </c:pt>
                <c:pt idx="6">
                  <c:v>8753.0400000000009</c:v>
                </c:pt>
                <c:pt idx="7">
                  <c:v>5563.37</c:v>
                </c:pt>
                <c:pt idx="8">
                  <c:v>674.96</c:v>
                </c:pt>
                <c:pt idx="9">
                  <c:v>1051.51</c:v>
                </c:pt>
                <c:pt idx="10">
                  <c:v>6874.64</c:v>
                </c:pt>
                <c:pt idx="11">
                  <c:v>4869.03</c:v>
                </c:pt>
                <c:pt idx="12">
                  <c:v>3401.19</c:v>
                </c:pt>
                <c:pt idx="13">
                  <c:v>3979.74</c:v>
                </c:pt>
                <c:pt idx="14">
                  <c:v>827.23</c:v>
                </c:pt>
                <c:pt idx="15">
                  <c:v>1404.11</c:v>
                </c:pt>
                <c:pt idx="16">
                  <c:v>3573.07</c:v>
                </c:pt>
              </c:numCache>
            </c:numRef>
          </c:val>
        </c:ser>
        <c:ser>
          <c:idx val="1"/>
          <c:order val="1"/>
          <c:tx>
            <c:strRef>
              <c:f>'таб 6'!$D$1</c:f>
              <c:strCache>
                <c:ptCount val="1"/>
                <c:pt idx="0">
                  <c:v>Факт 2018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6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8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92D050"/>
              </a:solidFill>
            </c:spPr>
          </c:dPt>
          <c:dLbls>
            <c:dLbl>
              <c:idx val="6"/>
              <c:layout>
                <c:manualLayout>
                  <c:x val="0"/>
                  <c:y val="5.60224089635854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7192003719200371E-3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3.27547291882632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0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0"/>
                  <c:y val="7.46965452847805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1.3636910495619741E-16"/>
                  <c:y val="3.73482726423909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'таб 6'!$B$2:$B$18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 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 6'!$D$2:$D$18</c:f>
              <c:numCache>
                <c:formatCode>#,##0.0</c:formatCode>
                <c:ptCount val="17"/>
                <c:pt idx="0">
                  <c:v>1525.6</c:v>
                </c:pt>
                <c:pt idx="1">
                  <c:v>3564.7</c:v>
                </c:pt>
                <c:pt idx="2">
                  <c:v>6020.8</c:v>
                </c:pt>
                <c:pt idx="3">
                  <c:v>678.5</c:v>
                </c:pt>
                <c:pt idx="4">
                  <c:v>11026.5</c:v>
                </c:pt>
                <c:pt idx="5">
                  <c:v>3306.5</c:v>
                </c:pt>
                <c:pt idx="6">
                  <c:v>10515.6</c:v>
                </c:pt>
                <c:pt idx="7">
                  <c:v>6189.7</c:v>
                </c:pt>
                <c:pt idx="8">
                  <c:v>685</c:v>
                </c:pt>
                <c:pt idx="9">
                  <c:v>991.2</c:v>
                </c:pt>
                <c:pt idx="10">
                  <c:v>8243.2999999999993</c:v>
                </c:pt>
                <c:pt idx="11">
                  <c:v>5091.1000000000004</c:v>
                </c:pt>
                <c:pt idx="12">
                  <c:v>3575</c:v>
                </c:pt>
                <c:pt idx="13">
                  <c:v>5107.3999999999996</c:v>
                </c:pt>
                <c:pt idx="14">
                  <c:v>1105.4000000000001</c:v>
                </c:pt>
                <c:pt idx="15">
                  <c:v>1709.7</c:v>
                </c:pt>
                <c:pt idx="16">
                  <c:v>3473.2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6232192"/>
        <c:axId val="76198272"/>
      </c:barChart>
      <c:catAx>
        <c:axId val="76232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-5400000" vert="horz"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198272"/>
        <c:crosses val="autoZero"/>
        <c:auto val="1"/>
        <c:lblAlgn val="ctr"/>
        <c:lblOffset val="100"/>
        <c:noMultiLvlLbl val="0"/>
      </c:catAx>
      <c:valAx>
        <c:axId val="76198272"/>
        <c:scaling>
          <c:orientation val="minMax"/>
          <c:max val="1200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 dirty="0">
                    <a:latin typeface="Times New Roman" pitchFamily="18" charset="0"/>
                    <a:cs typeface="Times New Roman" pitchFamily="18" charset="0"/>
                  </a:rPr>
                  <a:t>тыс. руб.</a:t>
                </a:r>
              </a:p>
            </c:rich>
          </c:tx>
          <c:layout>
            <c:manualLayout>
              <c:xMode val="edge"/>
              <c:yMode val="edge"/>
              <c:x val="2.3630247522294694E-2"/>
              <c:y val="0.108269407500533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05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232192"/>
        <c:crosses val="autoZero"/>
        <c:crossBetween val="between"/>
        <c:majorUnit val="1000"/>
        <c:minorUnit val="1000"/>
      </c:valAx>
    </c:plotArea>
    <c:legend>
      <c:legendPos val="r"/>
      <c:layout>
        <c:manualLayout>
          <c:xMode val="edge"/>
          <c:yMode val="edge"/>
          <c:x val="0.48227123864376625"/>
          <c:y val="0.18160715204717057"/>
          <c:w val="0.51636919004013326"/>
          <c:h val="5.0420168067226934E-2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0.12889023312655182"/>
          <c:w val="0.91624786788396062"/>
          <c:h val="0.635871369589425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01.01.2018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3934</c:v>
                </c:pt>
                <c:pt idx="1">
                  <c:v>4502</c:v>
                </c:pt>
                <c:pt idx="2">
                  <c:v>12929</c:v>
                </c:pt>
                <c:pt idx="3">
                  <c:v>7314</c:v>
                </c:pt>
                <c:pt idx="4">
                  <c:v>30381</c:v>
                </c:pt>
                <c:pt idx="5">
                  <c:v>10892</c:v>
                </c:pt>
                <c:pt idx="6">
                  <c:v>39210</c:v>
                </c:pt>
                <c:pt idx="7">
                  <c:v>11913</c:v>
                </c:pt>
                <c:pt idx="8">
                  <c:v>1392</c:v>
                </c:pt>
                <c:pt idx="9">
                  <c:v>1241</c:v>
                </c:pt>
                <c:pt idx="10">
                  <c:v>15464</c:v>
                </c:pt>
                <c:pt idx="11">
                  <c:v>10637</c:v>
                </c:pt>
                <c:pt idx="12">
                  <c:v>12963</c:v>
                </c:pt>
                <c:pt idx="13">
                  <c:v>9646</c:v>
                </c:pt>
                <c:pt idx="14">
                  <c:v>2767</c:v>
                </c:pt>
                <c:pt idx="15">
                  <c:v>11437</c:v>
                </c:pt>
                <c:pt idx="16">
                  <c:v>13708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01.01.2019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8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4542</c:v>
                </c:pt>
                <c:pt idx="1">
                  <c:v>4344</c:v>
                </c:pt>
                <c:pt idx="2">
                  <c:v>13071</c:v>
                </c:pt>
                <c:pt idx="3">
                  <c:v>8752</c:v>
                </c:pt>
                <c:pt idx="4">
                  <c:v>33610</c:v>
                </c:pt>
                <c:pt idx="5">
                  <c:v>12512</c:v>
                </c:pt>
                <c:pt idx="6">
                  <c:v>57837</c:v>
                </c:pt>
                <c:pt idx="7">
                  <c:v>11864</c:v>
                </c:pt>
                <c:pt idx="8">
                  <c:v>1372</c:v>
                </c:pt>
                <c:pt idx="9">
                  <c:v>1295</c:v>
                </c:pt>
                <c:pt idx="10">
                  <c:v>16650</c:v>
                </c:pt>
                <c:pt idx="11">
                  <c:v>10834</c:v>
                </c:pt>
                <c:pt idx="12">
                  <c:v>17231</c:v>
                </c:pt>
                <c:pt idx="13">
                  <c:v>11880</c:v>
                </c:pt>
                <c:pt idx="14">
                  <c:v>3027</c:v>
                </c:pt>
                <c:pt idx="15">
                  <c:v>11950</c:v>
                </c:pt>
                <c:pt idx="16">
                  <c:v>17150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76232960"/>
        <c:axId val="76263424"/>
      </c:barChart>
      <c:catAx>
        <c:axId val="762329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baseline="0"/>
            </a:pPr>
            <a:endParaRPr lang="ru-RU"/>
          </a:p>
        </c:txPr>
        <c:crossAx val="76263424"/>
        <c:crosses val="autoZero"/>
        <c:auto val="1"/>
        <c:lblAlgn val="ctr"/>
        <c:lblOffset val="100"/>
        <c:noMultiLvlLbl val="0"/>
      </c:catAx>
      <c:valAx>
        <c:axId val="76263424"/>
        <c:scaling>
          <c:orientation val="minMax"/>
          <c:max val="60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40091411031849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62329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6573353408761031"/>
          <c:y val="6.9941841087424392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0.11616591212087546"/>
          <c:w val="0.9281883106178167"/>
          <c:h val="0.635246967508660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01.01.2018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1333</c:v>
                </c:pt>
                <c:pt idx="1">
                  <c:v>907</c:v>
                </c:pt>
                <c:pt idx="2">
                  <c:v>5967</c:v>
                </c:pt>
                <c:pt idx="3">
                  <c:v>5770</c:v>
                </c:pt>
                <c:pt idx="4">
                  <c:v>20542</c:v>
                </c:pt>
                <c:pt idx="5">
                  <c:v>5506</c:v>
                </c:pt>
                <c:pt idx="6">
                  <c:v>28406</c:v>
                </c:pt>
                <c:pt idx="7">
                  <c:v>4240</c:v>
                </c:pt>
                <c:pt idx="8">
                  <c:v>327</c:v>
                </c:pt>
                <c:pt idx="9">
                  <c:v>216</c:v>
                </c:pt>
                <c:pt idx="10">
                  <c:v>6048</c:v>
                </c:pt>
                <c:pt idx="11">
                  <c:v>4117</c:v>
                </c:pt>
                <c:pt idx="12">
                  <c:v>9303</c:v>
                </c:pt>
                <c:pt idx="13">
                  <c:v>4591</c:v>
                </c:pt>
                <c:pt idx="14">
                  <c:v>1379</c:v>
                </c:pt>
                <c:pt idx="15">
                  <c:v>7329</c:v>
                </c:pt>
                <c:pt idx="16">
                  <c:v>11507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01.01.2019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7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8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1552</c:v>
                </c:pt>
                <c:pt idx="1">
                  <c:v>1063</c:v>
                </c:pt>
                <c:pt idx="2">
                  <c:v>6010</c:v>
                </c:pt>
                <c:pt idx="3">
                  <c:v>7117</c:v>
                </c:pt>
                <c:pt idx="4">
                  <c:v>23709</c:v>
                </c:pt>
                <c:pt idx="5">
                  <c:v>7037</c:v>
                </c:pt>
                <c:pt idx="6">
                  <c:v>45638</c:v>
                </c:pt>
                <c:pt idx="7">
                  <c:v>3749</c:v>
                </c:pt>
                <c:pt idx="8">
                  <c:v>314</c:v>
                </c:pt>
                <c:pt idx="9">
                  <c:v>308</c:v>
                </c:pt>
                <c:pt idx="10">
                  <c:v>7628</c:v>
                </c:pt>
                <c:pt idx="11">
                  <c:v>3897</c:v>
                </c:pt>
                <c:pt idx="12">
                  <c:v>13745</c:v>
                </c:pt>
                <c:pt idx="13">
                  <c:v>6178</c:v>
                </c:pt>
                <c:pt idx="14">
                  <c:v>1582</c:v>
                </c:pt>
                <c:pt idx="15">
                  <c:v>7961</c:v>
                </c:pt>
                <c:pt idx="16">
                  <c:v>15108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64546432"/>
        <c:axId val="164553088"/>
      </c:barChart>
      <c:catAx>
        <c:axId val="1645464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i="0" baseline="0"/>
            </a:pPr>
            <a:endParaRPr lang="ru-RU"/>
          </a:p>
        </c:txPr>
        <c:crossAx val="164553088"/>
        <c:crosses val="autoZero"/>
        <c:auto val="1"/>
        <c:lblAlgn val="ctr"/>
        <c:lblOffset val="100"/>
        <c:noMultiLvlLbl val="0"/>
      </c:catAx>
      <c:valAx>
        <c:axId val="164553088"/>
        <c:scaling>
          <c:orientation val="minMax"/>
          <c:max val="46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3263349526820252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64546432"/>
        <c:crosses val="autoZero"/>
        <c:crossBetween val="between"/>
        <c:majorUnit val="6000"/>
        <c:minorUnit val="1000"/>
      </c:valAx>
    </c:plotArea>
    <c:legend>
      <c:legendPos val="b"/>
      <c:layout>
        <c:manualLayout>
          <c:xMode val="edge"/>
          <c:yMode val="edge"/>
          <c:x val="0.48422386311915161"/>
          <c:y val="6.942915433638687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474915869562875E-2"/>
          <c:y val="0.15825403869267052"/>
          <c:w val="0.9281883106178167"/>
          <c:h val="0.601175626950540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01.01.2018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2089</c:v>
                </c:pt>
                <c:pt idx="1">
                  <c:v>2745</c:v>
                </c:pt>
                <c:pt idx="2">
                  <c:v>5775</c:v>
                </c:pt>
                <c:pt idx="3">
                  <c:v>977</c:v>
                </c:pt>
                <c:pt idx="4">
                  <c:v>7347</c:v>
                </c:pt>
                <c:pt idx="5">
                  <c:v>3815</c:v>
                </c:pt>
                <c:pt idx="6">
                  <c:v>7168</c:v>
                </c:pt>
                <c:pt idx="7">
                  <c:v>5140</c:v>
                </c:pt>
                <c:pt idx="8">
                  <c:v>916</c:v>
                </c:pt>
                <c:pt idx="9">
                  <c:v>861</c:v>
                </c:pt>
                <c:pt idx="10">
                  <c:v>8451</c:v>
                </c:pt>
                <c:pt idx="11">
                  <c:v>4539</c:v>
                </c:pt>
                <c:pt idx="12">
                  <c:v>2665</c:v>
                </c:pt>
                <c:pt idx="13">
                  <c:v>3755</c:v>
                </c:pt>
                <c:pt idx="14">
                  <c:v>796</c:v>
                </c:pt>
                <c:pt idx="15">
                  <c:v>3190</c:v>
                </c:pt>
                <c:pt idx="16">
                  <c:v>1330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01.01.2019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</c:spPr>
          </c:dPt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2044</c:v>
                </c:pt>
                <c:pt idx="1">
                  <c:v>2596</c:v>
                </c:pt>
                <c:pt idx="2">
                  <c:v>5931</c:v>
                </c:pt>
                <c:pt idx="3">
                  <c:v>1047</c:v>
                </c:pt>
                <c:pt idx="4">
                  <c:v>7499</c:v>
                </c:pt>
                <c:pt idx="5">
                  <c:v>3637</c:v>
                </c:pt>
                <c:pt idx="6">
                  <c:v>8623</c:v>
                </c:pt>
                <c:pt idx="7">
                  <c:v>5731</c:v>
                </c:pt>
                <c:pt idx="8">
                  <c:v>893</c:v>
                </c:pt>
                <c:pt idx="9">
                  <c:v>830</c:v>
                </c:pt>
                <c:pt idx="10">
                  <c:v>8161</c:v>
                </c:pt>
                <c:pt idx="11">
                  <c:v>4719</c:v>
                </c:pt>
                <c:pt idx="12">
                  <c:v>2593</c:v>
                </c:pt>
                <c:pt idx="13">
                  <c:v>4644</c:v>
                </c:pt>
                <c:pt idx="14">
                  <c:v>871</c:v>
                </c:pt>
                <c:pt idx="15">
                  <c:v>3163</c:v>
                </c:pt>
                <c:pt idx="16">
                  <c:v>1250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51437312"/>
        <c:axId val="151438848"/>
      </c:barChart>
      <c:catAx>
        <c:axId val="151437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i="0" baseline="0"/>
            </a:pPr>
            <a:endParaRPr lang="ru-RU"/>
          </a:p>
        </c:txPr>
        <c:crossAx val="151438848"/>
        <c:crosses val="autoZero"/>
        <c:auto val="1"/>
        <c:lblAlgn val="ctr"/>
        <c:lblOffset val="100"/>
        <c:noMultiLvlLbl val="0"/>
      </c:catAx>
      <c:valAx>
        <c:axId val="151438848"/>
        <c:scaling>
          <c:orientation val="minMax"/>
          <c:max val="9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3263349526820252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51437312"/>
        <c:crosses val="autoZero"/>
        <c:crossBetween val="between"/>
        <c:majorUnit val="1000"/>
        <c:minorUnit val="1000"/>
      </c:valAx>
    </c:plotArea>
    <c:legend>
      <c:legendPos val="b"/>
      <c:layout>
        <c:manualLayout>
          <c:xMode val="edge"/>
          <c:yMode val="edge"/>
          <c:x val="0.52206228877794936"/>
          <c:y val="6.942915433638687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985505194763308E-2"/>
          <c:y val="0.12889023312655182"/>
          <c:w val="0.91624786788396062"/>
          <c:h val="0.60305847799856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01.01.2018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512</c:v>
                </c:pt>
                <c:pt idx="1">
                  <c:v>850</c:v>
                </c:pt>
                <c:pt idx="2">
                  <c:v>1187</c:v>
                </c:pt>
                <c:pt idx="3">
                  <c:v>567</c:v>
                </c:pt>
                <c:pt idx="4">
                  <c:v>2492</c:v>
                </c:pt>
                <c:pt idx="5">
                  <c:v>1571</c:v>
                </c:pt>
                <c:pt idx="6">
                  <c:v>3636</c:v>
                </c:pt>
                <c:pt idx="7">
                  <c:v>2533</c:v>
                </c:pt>
                <c:pt idx="8">
                  <c:v>149</c:v>
                </c:pt>
                <c:pt idx="9">
                  <c:v>164</c:v>
                </c:pt>
                <c:pt idx="10">
                  <c:v>965</c:v>
                </c:pt>
                <c:pt idx="11">
                  <c:v>1981</c:v>
                </c:pt>
                <c:pt idx="12">
                  <c:v>995</c:v>
                </c:pt>
                <c:pt idx="13">
                  <c:v>1300</c:v>
                </c:pt>
                <c:pt idx="14">
                  <c:v>592</c:v>
                </c:pt>
                <c:pt idx="15">
                  <c:v>918</c:v>
                </c:pt>
                <c:pt idx="16">
                  <c:v>871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01.01.2019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</c:spPr>
          </c:dPt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946</c:v>
                </c:pt>
                <c:pt idx="1">
                  <c:v>685</c:v>
                </c:pt>
                <c:pt idx="2">
                  <c:v>1130</c:v>
                </c:pt>
                <c:pt idx="3">
                  <c:v>588</c:v>
                </c:pt>
                <c:pt idx="4">
                  <c:v>2402</c:v>
                </c:pt>
                <c:pt idx="5">
                  <c:v>1838</c:v>
                </c:pt>
                <c:pt idx="6">
                  <c:v>3576</c:v>
                </c:pt>
                <c:pt idx="7">
                  <c:v>2384</c:v>
                </c:pt>
                <c:pt idx="8">
                  <c:v>165</c:v>
                </c:pt>
                <c:pt idx="9">
                  <c:v>157</c:v>
                </c:pt>
                <c:pt idx="10">
                  <c:v>861</c:v>
                </c:pt>
                <c:pt idx="11">
                  <c:v>2218</c:v>
                </c:pt>
                <c:pt idx="12">
                  <c:v>893</c:v>
                </c:pt>
                <c:pt idx="13">
                  <c:v>1058</c:v>
                </c:pt>
                <c:pt idx="14">
                  <c:v>574</c:v>
                </c:pt>
                <c:pt idx="15">
                  <c:v>826</c:v>
                </c:pt>
                <c:pt idx="16">
                  <c:v>792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164327808"/>
        <c:axId val="164329344"/>
      </c:barChart>
      <c:catAx>
        <c:axId val="164327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baseline="0"/>
            </a:pPr>
            <a:endParaRPr lang="ru-RU"/>
          </a:p>
        </c:txPr>
        <c:crossAx val="164329344"/>
        <c:crosses val="autoZero"/>
        <c:auto val="1"/>
        <c:lblAlgn val="ctr"/>
        <c:lblOffset val="100"/>
        <c:noMultiLvlLbl val="0"/>
      </c:catAx>
      <c:valAx>
        <c:axId val="164329344"/>
        <c:scaling>
          <c:orientation val="minMax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40091411031849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643278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0698119115797169"/>
          <c:y val="6.9941841087424392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Исполнение годового  плана  по </a:t>
            </a:r>
            <a:r>
              <a:rPr lang="ru-RU" sz="2000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расходам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бюджетов поселений  </a:t>
            </a:r>
          </a:p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по состоянию на </a:t>
            </a:r>
            <a:r>
              <a:rPr lang="ru-RU" sz="2000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01.01.2019 года</a:t>
            </a:r>
            <a:endParaRPr lang="ru-RU" sz="20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0.16961242344706912"/>
          <c:y val="1.794089090815760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2980643044619426E-2"/>
          <c:y val="0.18679392602903319"/>
          <c:w val="0.85870374015748019"/>
          <c:h val="0.590202341391705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4F81BD">
                <a:lumMod val="75000"/>
              </a:srgb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4F81BD">
                  <a:lumMod val="75000"/>
                </a:srgbClr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4F81BD">
                  <a:lumMod val="75000"/>
                </a:srgbClr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4F81BD">
                  <a:lumMod val="75000"/>
                </a:srgbClr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4F81BD">
                  <a:lumMod val="75000"/>
                </a:srgbClr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4F81BD">
                  <a:lumMod val="75000"/>
                </a:srgbClr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rgbClr val="4F81BD">
                  <a:lumMod val="75000"/>
                </a:srgbClr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rgbClr val="4F81BD">
                  <a:lumMod val="75000"/>
                </a:srgbClr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rgbClr val="4F81BD">
                  <a:lumMod val="75000"/>
                </a:srgbClr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rgbClr val="4F81BD">
                  <a:lumMod val="75000"/>
                </a:srgbClr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rgbClr val="4F81BD">
                  <a:lumMod val="75000"/>
                </a:srgbClr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rgbClr val="4F81BD">
                  <a:lumMod val="75000"/>
                </a:srgbClr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rgbClr val="4F81BD">
                  <a:lumMod val="75000"/>
                </a:srgbClr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rgbClr val="4F81BD">
                  <a:lumMod val="75000"/>
                </a:srgbClr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rgbClr val="4F81BD">
                  <a:lumMod val="75000"/>
                </a:srgbClr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rgbClr val="4F81BD">
                  <a:lumMod val="75000"/>
                </a:srgbClr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rgbClr val="4F81BD">
                  <a:lumMod val="75000"/>
                </a:srgbClr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rgbClr val="4F81BD">
                  <a:lumMod val="75000"/>
                </a:srgb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0927027127437547E-7"/>
                  <c:y val="2.42733649846039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259770401305997E-3"/>
                  <c:y val="2.01839210436604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7599436818021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913206623526764E-3"/>
                  <c:y val="1.7599436818021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3.85356454720616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484305510936862E-4"/>
                  <c:y val="3.85358377193347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1.99816043736890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1.45374159016149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3877324451845685E-3"/>
                  <c:y val="-5.9708420726885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8245219347581552E-5"/>
                  <c:y val="-6.61120749736794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6.9840463038281107E-17"/>
                  <c:y val="-5.08519062235861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4717660292463443E-3"/>
                  <c:y val="-8.15309103311235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3888888888888889E-3"/>
                  <c:y val="-6.17309498136778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4.1667760279965006E-3"/>
                  <c:y val="-4.72191823833607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3877952755905511E-3"/>
                  <c:y val="-9.1947833684001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7000218722659669E-3"/>
                  <c:y val="-1.40771310017886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5.5618985126858122E-3"/>
                  <c:y val="-3.89591890725499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3877324451845685E-3"/>
                  <c:y val="-4.2740031404371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1.2948527146023671E-4"/>
                  <c:y val="3.88725828490023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"/>
                  <c:y val="4.0541064890648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6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1'!$B$7:$B$23</c:f>
              <c:strCache>
                <c:ptCount val="17"/>
                <c:pt idx="0">
                  <c:v>Гамовское </c:v>
                </c:pt>
                <c:pt idx="1">
                  <c:v>Хохловское </c:v>
                </c:pt>
                <c:pt idx="2">
                  <c:v>Фроловское </c:v>
                </c:pt>
                <c:pt idx="3">
                  <c:v>Юговское </c:v>
                </c:pt>
                <c:pt idx="4">
                  <c:v>Усть-Качкинское </c:v>
                </c:pt>
                <c:pt idx="5">
                  <c:v> Савинское </c:v>
                </c:pt>
                <c:pt idx="6">
                  <c:v> Култаевское </c:v>
                </c:pt>
                <c:pt idx="7">
                  <c:v>Платошинское </c:v>
                </c:pt>
                <c:pt idx="8">
                  <c:v> Кондратовское </c:v>
                </c:pt>
                <c:pt idx="9">
                  <c:v>Пальниковское </c:v>
                </c:pt>
                <c:pt idx="10">
                  <c:v>Бершетское </c:v>
                </c:pt>
                <c:pt idx="11">
                  <c:v>Лобановское </c:v>
                </c:pt>
                <c:pt idx="12">
                  <c:v>Юго-Камское </c:v>
                </c:pt>
                <c:pt idx="13">
                  <c:v>Сылвенское </c:v>
                </c:pt>
                <c:pt idx="14">
                  <c:v>Заболотское </c:v>
                </c:pt>
                <c:pt idx="15">
                  <c:v>Кукуштанское </c:v>
                </c:pt>
                <c:pt idx="16">
                  <c:v>Двуреченское </c:v>
                </c:pt>
              </c:strCache>
            </c:strRef>
          </c:cat>
          <c:val>
            <c:numRef>
              <c:f>'Табл. 1'!$I$7:$I$23</c:f>
              <c:numCache>
                <c:formatCode>#,##0.0</c:formatCode>
                <c:ptCount val="17"/>
                <c:pt idx="0">
                  <c:v>99.944770394711284</c:v>
                </c:pt>
                <c:pt idx="1">
                  <c:v>99.712929575858183</c:v>
                </c:pt>
                <c:pt idx="2">
                  <c:v>99.579733517127011</c:v>
                </c:pt>
                <c:pt idx="3">
                  <c:v>99.378803114907697</c:v>
                </c:pt>
                <c:pt idx="4">
                  <c:v>98.967299400684666</c:v>
                </c:pt>
                <c:pt idx="5">
                  <c:v>98.82214489195637</c:v>
                </c:pt>
                <c:pt idx="6">
                  <c:v>98.623585307720234</c:v>
                </c:pt>
                <c:pt idx="7">
                  <c:v>98.53487028805344</c:v>
                </c:pt>
                <c:pt idx="8">
                  <c:v>98.489310555881488</c:v>
                </c:pt>
                <c:pt idx="9">
                  <c:v>98.390933159660761</c:v>
                </c:pt>
                <c:pt idx="10">
                  <c:v>97.560258536338864</c:v>
                </c:pt>
                <c:pt idx="11">
                  <c:v>97.528273089495272</c:v>
                </c:pt>
                <c:pt idx="12">
                  <c:v>97.289877701998961</c:v>
                </c:pt>
                <c:pt idx="13">
                  <c:v>97.225613836243156</c:v>
                </c:pt>
                <c:pt idx="14">
                  <c:v>96.496365846296911</c:v>
                </c:pt>
                <c:pt idx="15">
                  <c:v>95.212191380470586</c:v>
                </c:pt>
                <c:pt idx="16">
                  <c:v>89.74222004152125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4857728"/>
        <c:axId val="164859264"/>
      </c:barChart>
      <c:catAx>
        <c:axId val="164857728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64859264"/>
        <c:crossesAt val="0"/>
        <c:auto val="1"/>
        <c:lblAlgn val="ctr"/>
        <c:lblOffset val="100"/>
        <c:noMultiLvlLbl val="0"/>
      </c:catAx>
      <c:valAx>
        <c:axId val="164859264"/>
        <c:scaling>
          <c:orientation val="minMax"/>
          <c:max val="13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/>
                  <a:t>П</a:t>
                </a:r>
                <a:r>
                  <a:rPr lang="ru-RU" dirty="0" smtClean="0"/>
                  <a:t>роцент </a:t>
                </a:r>
              </a:p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исполнения                                                </a:t>
                </a:r>
                <a:r>
                  <a:rPr lang="ru-RU" dirty="0"/>
                  <a:t>плана </a:t>
                </a:r>
              </a:p>
            </c:rich>
          </c:tx>
          <c:layout>
            <c:manualLayout>
              <c:xMode val="edge"/>
              <c:yMode val="edge"/>
              <c:x val="2.836340769903762E-2"/>
              <c:y val="0.10240791798767429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19050" cmpd="sng"/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64857728"/>
        <c:crosses val="autoZero"/>
        <c:crossBetween val="between"/>
        <c:majorUnit val="100"/>
        <c:minorUnit val="100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Исполнение годового  плана  по </a:t>
            </a:r>
            <a:r>
              <a:rPr lang="ru-RU" sz="2000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расходам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бюджетов поселений  </a:t>
            </a:r>
          </a:p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по состоянию на </a:t>
            </a:r>
            <a:r>
              <a:rPr lang="ru-RU" sz="2000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01.01.2019 года</a:t>
            </a:r>
            <a:endParaRPr lang="ru-RU" sz="20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0.16961242344706912"/>
          <c:y val="1.794089090815760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9925087489063874E-2"/>
          <c:y val="0.18679392602903319"/>
          <c:w val="0.85870374015748019"/>
          <c:h val="0.59020234139170524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4617216"/>
        <c:axId val="164700928"/>
      </c:barChart>
      <c:catAx>
        <c:axId val="16461721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64700928"/>
        <c:crossesAt val="0"/>
        <c:auto val="1"/>
        <c:lblAlgn val="ctr"/>
        <c:lblOffset val="100"/>
        <c:noMultiLvlLbl val="0"/>
      </c:catAx>
      <c:valAx>
        <c:axId val="164700928"/>
        <c:scaling>
          <c:orientation val="minMax"/>
          <c:max val="13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/>
                  <a:t>П</a:t>
                </a:r>
                <a:r>
                  <a:rPr lang="ru-RU" dirty="0" smtClean="0"/>
                  <a:t>роцент </a:t>
                </a:r>
              </a:p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исполнения                                                </a:t>
                </a:r>
                <a:r>
                  <a:rPr lang="ru-RU" dirty="0"/>
                  <a:t>плана </a:t>
                </a:r>
              </a:p>
            </c:rich>
          </c:tx>
          <c:layout>
            <c:manualLayout>
              <c:xMode val="edge"/>
              <c:yMode val="edge"/>
              <c:x val="2.836340769903762E-2"/>
              <c:y val="0.10240791798767429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19050" cmpd="sng"/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64617216"/>
        <c:crosses val="autoZero"/>
        <c:crossBetween val="between"/>
        <c:majorUnit val="100"/>
        <c:minorUnit val="100"/>
      </c:valAx>
      <c:spPr>
        <a:noFill/>
        <a:ln w="25400">
          <a:noFill/>
        </a:ln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800" dirty="0"/>
              <a:t>Анализ исполнения расходов бюджетов поселений по </a:t>
            </a:r>
            <a:r>
              <a:rPr lang="ru-RU" sz="1800" dirty="0" smtClean="0"/>
              <a:t>состоянию</a:t>
            </a:r>
          </a:p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800" dirty="0" smtClean="0"/>
              <a:t> </a:t>
            </a:r>
            <a:r>
              <a:rPr lang="ru-RU" sz="1800" dirty="0"/>
              <a:t>на </a:t>
            </a:r>
            <a:r>
              <a:rPr lang="ru-RU" sz="1800" dirty="0" smtClean="0"/>
              <a:t>01.01.2019</a:t>
            </a:r>
            <a:r>
              <a:rPr lang="ru-RU" sz="1800" baseline="0" dirty="0" smtClean="0"/>
              <a:t> </a:t>
            </a:r>
            <a:r>
              <a:rPr lang="ru-RU" sz="1800" dirty="0" smtClean="0"/>
              <a:t>года </a:t>
            </a:r>
            <a:endParaRPr lang="ru-RU" sz="1800" dirty="0"/>
          </a:p>
        </c:rich>
      </c:tx>
      <c:layout>
        <c:manualLayout>
          <c:xMode val="edge"/>
          <c:yMode val="edge"/>
          <c:x val="0.15566495321658028"/>
          <c:y val="1.33323459959354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7472665638777258E-2"/>
          <c:y val="0.16668476785229436"/>
          <c:w val="0.91802002628080281"/>
          <c:h val="0.591792099655254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'Табл. 15'!$D$5:$D$6</c:f>
              <c:strCache>
                <c:ptCount val="1"/>
                <c:pt idx="0">
                  <c:v>Факт на 01.01.2018 г.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Lbls>
            <c:dLbl>
              <c:idx val="7"/>
              <c:layout>
                <c:manualLayout>
                  <c:x val="0"/>
                  <c:y val="1.253918495297803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 rot="-5400000" vert="horz"/>
              <a:lstStyle/>
              <a:p>
                <a:pPr algn="ctr"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15'!$B$7:$B$23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15'!$D$7:$D$23</c:f>
              <c:numCache>
                <c:formatCode>#,##0.0</c:formatCode>
                <c:ptCount val="17"/>
                <c:pt idx="0">
                  <c:v>19758.599999999999</c:v>
                </c:pt>
                <c:pt idx="1">
                  <c:v>32143</c:v>
                </c:pt>
                <c:pt idx="2">
                  <c:v>53869.4</c:v>
                </c:pt>
                <c:pt idx="3">
                  <c:v>10862.6</c:v>
                </c:pt>
                <c:pt idx="4">
                  <c:v>98117.6</c:v>
                </c:pt>
                <c:pt idx="5">
                  <c:v>47219.6</c:v>
                </c:pt>
                <c:pt idx="6">
                  <c:v>87806.1</c:v>
                </c:pt>
                <c:pt idx="7">
                  <c:v>55076</c:v>
                </c:pt>
                <c:pt idx="8">
                  <c:v>14541.7</c:v>
                </c:pt>
                <c:pt idx="9">
                  <c:v>16744.599999999999</c:v>
                </c:pt>
                <c:pt idx="10">
                  <c:v>65742.600000000006</c:v>
                </c:pt>
                <c:pt idx="11">
                  <c:v>56872</c:v>
                </c:pt>
                <c:pt idx="12">
                  <c:v>26280</c:v>
                </c:pt>
                <c:pt idx="13">
                  <c:v>42925.9</c:v>
                </c:pt>
                <c:pt idx="14">
                  <c:v>14299.9</c:v>
                </c:pt>
                <c:pt idx="15">
                  <c:v>18737.7</c:v>
                </c:pt>
                <c:pt idx="16">
                  <c:v>57462.3</c:v>
                </c:pt>
              </c:numCache>
            </c:numRef>
          </c:val>
        </c:ser>
        <c:ser>
          <c:idx val="1"/>
          <c:order val="1"/>
          <c:tx>
            <c:strRef>
              <c:f>'Табл. 15'!$E$5:$E$6</c:f>
              <c:strCache>
                <c:ptCount val="1"/>
                <c:pt idx="0">
                  <c:v>Факт на 01.01.2019 г.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Pt>
            <c:idx val="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dLbls>
            <c:numFmt formatCode="#,##0" sourceLinked="0"/>
            <c:txPr>
              <a:bodyPr rot="-5400000" vert="horz"/>
              <a:lstStyle/>
              <a:p>
                <a:pPr algn="ctr"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15'!$B$7:$B$23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15'!$E$7:$E$23</c:f>
              <c:numCache>
                <c:formatCode>#,##0.0</c:formatCode>
                <c:ptCount val="17"/>
                <c:pt idx="0">
                  <c:v>21237.599999999999</c:v>
                </c:pt>
                <c:pt idx="1">
                  <c:v>36011.5</c:v>
                </c:pt>
                <c:pt idx="2">
                  <c:v>68039.5</c:v>
                </c:pt>
                <c:pt idx="3">
                  <c:v>11829.2</c:v>
                </c:pt>
                <c:pt idx="4">
                  <c:v>155444.29999999999</c:v>
                </c:pt>
                <c:pt idx="5">
                  <c:v>49095.5</c:v>
                </c:pt>
                <c:pt idx="6">
                  <c:v>87473.4</c:v>
                </c:pt>
                <c:pt idx="7">
                  <c:v>62686.2</c:v>
                </c:pt>
                <c:pt idx="8">
                  <c:v>13898.9</c:v>
                </c:pt>
                <c:pt idx="9">
                  <c:v>19617.8</c:v>
                </c:pt>
                <c:pt idx="10">
                  <c:v>68269.5</c:v>
                </c:pt>
                <c:pt idx="11">
                  <c:v>58845.9</c:v>
                </c:pt>
                <c:pt idx="12">
                  <c:v>31193.8</c:v>
                </c:pt>
                <c:pt idx="13">
                  <c:v>36987</c:v>
                </c:pt>
                <c:pt idx="14">
                  <c:v>15734.8</c:v>
                </c:pt>
                <c:pt idx="15">
                  <c:v>57912.6</c:v>
                </c:pt>
                <c:pt idx="16">
                  <c:v>55391.7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449728"/>
        <c:axId val="165451264"/>
      </c:barChart>
      <c:catAx>
        <c:axId val="165449728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65451264"/>
        <c:crosses val="autoZero"/>
        <c:auto val="1"/>
        <c:lblAlgn val="ctr"/>
        <c:lblOffset val="100"/>
        <c:noMultiLvlLbl val="0"/>
      </c:catAx>
      <c:valAx>
        <c:axId val="165451264"/>
        <c:scaling>
          <c:orientation val="minMax"/>
          <c:max val="160000"/>
          <c:min val="0"/>
        </c:scaling>
        <c:delete val="0"/>
        <c:axPos val="l"/>
        <c:numFmt formatCode="#,##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65449728"/>
        <c:crosses val="autoZero"/>
        <c:crossBetween val="between"/>
        <c:majorUnit val="20000"/>
        <c:minorUnit val="20000"/>
      </c:valAx>
    </c:plotArea>
    <c:legend>
      <c:legendPos val="r"/>
      <c:layout>
        <c:manualLayout>
          <c:xMode val="edge"/>
          <c:yMode val="edge"/>
          <c:x val="0.41649787331669563"/>
          <c:y val="0.16761862447444853"/>
          <c:w val="0.58350212668330437"/>
          <c:h val="4.1116020372061635E-2"/>
        </c:manualLayout>
      </c:layout>
      <c:overlay val="0"/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7985604958479574E-2"/>
          <c:y val="2.1923142034873878E-2"/>
          <c:w val="0.92149405334507928"/>
          <c:h val="0.574397593890667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Средняя заработная плата по поселениям, 
руб. 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4F81BD">
                  <a:lumMod val="60000"/>
                  <a:lumOff val="40000"/>
                </a:srgb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solidFill>
                  <a:srgbClr val="4F81BD">
                    <a:lumMod val="60000"/>
                    <a:lumOff val="40000"/>
                  </a:srgbClr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solidFill>
                  <a:srgbClr val="4F81BD">
                    <a:lumMod val="60000"/>
                    <a:lumOff val="40000"/>
                  </a:srgbClr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solidFill>
                  <a:srgbClr val="4F81BD">
                    <a:lumMod val="60000"/>
                    <a:lumOff val="40000"/>
                  </a:srgbClr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solidFill>
                  <a:srgbClr val="4F81BD">
                    <a:lumMod val="60000"/>
                    <a:lumOff val="40000"/>
                  </a:srgbClr>
                </a:solidFill>
              </a:ln>
            </c:spPr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solidFill>
                  <a:srgbClr val="4F81BD">
                    <a:lumMod val="60000"/>
                    <a:lumOff val="40000"/>
                  </a:srgbClr>
                </a:solidFill>
              </a:ln>
            </c:spPr>
          </c:dPt>
          <c:dPt>
            <c:idx val="5"/>
            <c:invertIfNegative val="0"/>
            <c:bubble3D val="0"/>
            <c:spPr>
              <a:solidFill>
                <a:srgbClr val="92D050"/>
              </a:solidFill>
              <a:ln>
                <a:solidFill>
                  <a:srgbClr val="4F81BD">
                    <a:lumMod val="60000"/>
                    <a:lumOff val="40000"/>
                  </a:srgbClr>
                </a:solidFill>
              </a:ln>
            </c:spPr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solidFill>
                  <a:srgbClr val="4F81BD">
                    <a:lumMod val="60000"/>
                    <a:lumOff val="40000"/>
                  </a:srgbClr>
                </a:solidFill>
              </a:ln>
            </c:spPr>
          </c:dPt>
          <c:dPt>
            <c:idx val="7"/>
            <c:invertIfNegative val="0"/>
            <c:bubble3D val="0"/>
            <c:spPr>
              <a:solidFill>
                <a:srgbClr val="92D050"/>
              </a:solidFill>
              <a:ln>
                <a:solidFill>
                  <a:srgbClr val="4F81BD">
                    <a:lumMod val="60000"/>
                    <a:lumOff val="40000"/>
                  </a:srgbClr>
                </a:solidFill>
              </a:ln>
            </c:spPr>
          </c:dPt>
          <c:dPt>
            <c:idx val="8"/>
            <c:invertIfNegative val="0"/>
            <c:bubble3D val="0"/>
            <c:spPr>
              <a:solidFill>
                <a:srgbClr val="92D050"/>
              </a:solidFill>
              <a:ln>
                <a:solidFill>
                  <a:srgbClr val="4F81BD">
                    <a:lumMod val="60000"/>
                    <a:lumOff val="40000"/>
                  </a:srgbClr>
                </a:solidFill>
              </a:ln>
            </c:spPr>
          </c:dPt>
          <c:dPt>
            <c:idx val="9"/>
            <c:invertIfNegative val="0"/>
            <c:bubble3D val="0"/>
            <c:spPr>
              <a:solidFill>
                <a:srgbClr val="92D050"/>
              </a:solidFill>
              <a:ln>
                <a:solidFill>
                  <a:srgbClr val="4F81BD">
                    <a:lumMod val="60000"/>
                    <a:lumOff val="40000"/>
                  </a:srgbClr>
                </a:solidFill>
              </a:ln>
            </c:spPr>
          </c:dPt>
          <c:dPt>
            <c:idx val="10"/>
            <c:invertIfNegative val="0"/>
            <c:bubble3D val="0"/>
            <c:spPr>
              <a:solidFill>
                <a:srgbClr val="92D050"/>
              </a:solidFill>
              <a:ln>
                <a:solidFill>
                  <a:srgbClr val="4F81BD">
                    <a:lumMod val="60000"/>
                    <a:lumOff val="40000"/>
                  </a:srgbClr>
                </a:solidFill>
              </a:ln>
            </c:spPr>
          </c:dPt>
          <c:dLbls>
            <c:numFmt formatCode="#,##0" sourceLinked="0"/>
            <c:txPr>
              <a:bodyPr rot="-5400000" vert="horz"/>
              <a:lstStyle/>
              <a:p>
                <a:pPr>
                  <a:defRPr sz="150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Савинское сп</c:v>
                </c:pt>
                <c:pt idx="1">
                  <c:v>Лобановское сп</c:v>
                </c:pt>
                <c:pt idx="2">
                  <c:v>Култаевское сп</c:v>
                </c:pt>
                <c:pt idx="3">
                  <c:v>Бершетское сп</c:v>
                </c:pt>
                <c:pt idx="4">
                  <c:v>Юговское сп</c:v>
                </c:pt>
                <c:pt idx="5">
                  <c:v>Фроловское сп</c:v>
                </c:pt>
                <c:pt idx="6">
                  <c:v>Платошинское сп</c:v>
                </c:pt>
                <c:pt idx="7">
                  <c:v>Хохловское сп</c:v>
                </c:pt>
                <c:pt idx="8">
                  <c:v>Гамовское сп</c:v>
                </c:pt>
                <c:pt idx="9">
                  <c:v>Сылвенское сп</c:v>
                </c:pt>
                <c:pt idx="10">
                  <c:v>Заболотское сп</c:v>
                </c:pt>
                <c:pt idx="11">
                  <c:v>Ю-Камское сп</c:v>
                </c:pt>
                <c:pt idx="12">
                  <c:v>Усть-Качкинское сп</c:v>
                </c:pt>
                <c:pt idx="13">
                  <c:v>Пальниковское сп</c:v>
                </c:pt>
                <c:pt idx="14">
                  <c:v>Кондратовское сп</c:v>
                </c:pt>
                <c:pt idx="15">
                  <c:v>Кукуштанское сп</c:v>
                </c:pt>
                <c:pt idx="16">
                  <c:v>Двуреченское сп</c:v>
                </c:pt>
              </c:strCache>
            </c:strRef>
          </c:cat>
          <c:val>
            <c:numRef>
              <c:f>Sheet1!$B$2:$B$18</c:f>
              <c:numCache>
                <c:formatCode>0.0</c:formatCode>
                <c:ptCount val="17"/>
                <c:pt idx="0">
                  <c:v>36980.6</c:v>
                </c:pt>
                <c:pt idx="1">
                  <c:v>36664.6</c:v>
                </c:pt>
                <c:pt idx="2">
                  <c:v>34645.199999999997</c:v>
                </c:pt>
                <c:pt idx="3">
                  <c:v>34109</c:v>
                </c:pt>
                <c:pt idx="4">
                  <c:v>33700.699999999997</c:v>
                </c:pt>
                <c:pt idx="5">
                  <c:v>33159.9</c:v>
                </c:pt>
                <c:pt idx="6">
                  <c:v>32919.199999999997</c:v>
                </c:pt>
                <c:pt idx="7">
                  <c:v>32885.4</c:v>
                </c:pt>
                <c:pt idx="8">
                  <c:v>32850.800000000003</c:v>
                </c:pt>
                <c:pt idx="9">
                  <c:v>32805.199999999997</c:v>
                </c:pt>
                <c:pt idx="10">
                  <c:v>32800</c:v>
                </c:pt>
                <c:pt idx="11">
                  <c:v>32611.7</c:v>
                </c:pt>
                <c:pt idx="12">
                  <c:v>32591.599999999999</c:v>
                </c:pt>
                <c:pt idx="13">
                  <c:v>32512.5</c:v>
                </c:pt>
                <c:pt idx="14">
                  <c:v>32377.7</c:v>
                </c:pt>
                <c:pt idx="15">
                  <c:v>32279.3</c:v>
                </c:pt>
                <c:pt idx="16">
                  <c:v>31511.8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283328"/>
        <c:axId val="79319808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Заработная плата в соответствии с Указами Президента - 32 795.6 руб.</c:v>
                </c:pt>
              </c:strCache>
            </c:strRef>
          </c:tx>
          <c:cat>
            <c:multiLvlStrRef>
              <c:f>Sheet1!#ССЫЛКА!</c:f>
            </c:multiLvlStrRef>
          </c:cat>
          <c:val>
            <c:numRef>
              <c:f>Sheet1!$C$2:$C$18</c:f>
              <c:numCache>
                <c:formatCode>0.0</c:formatCode>
                <c:ptCount val="17"/>
                <c:pt idx="0">
                  <c:v>32795.599999999999</c:v>
                </c:pt>
                <c:pt idx="1">
                  <c:v>32795.599999999999</c:v>
                </c:pt>
                <c:pt idx="2">
                  <c:v>32795.599999999999</c:v>
                </c:pt>
                <c:pt idx="3">
                  <c:v>32795.599999999999</c:v>
                </c:pt>
                <c:pt idx="4">
                  <c:v>32795.599999999999</c:v>
                </c:pt>
                <c:pt idx="5">
                  <c:v>32795.599999999999</c:v>
                </c:pt>
                <c:pt idx="6">
                  <c:v>32795.599999999999</c:v>
                </c:pt>
                <c:pt idx="7">
                  <c:v>32795.599999999999</c:v>
                </c:pt>
                <c:pt idx="8">
                  <c:v>32795.599999999999</c:v>
                </c:pt>
                <c:pt idx="9">
                  <c:v>32795.599999999999</c:v>
                </c:pt>
                <c:pt idx="10">
                  <c:v>32795.599999999999</c:v>
                </c:pt>
                <c:pt idx="11">
                  <c:v>32795.599999999999</c:v>
                </c:pt>
                <c:pt idx="12">
                  <c:v>32795.599999999999</c:v>
                </c:pt>
                <c:pt idx="13">
                  <c:v>32795.599999999999</c:v>
                </c:pt>
                <c:pt idx="14">
                  <c:v>32795.599999999999</c:v>
                </c:pt>
                <c:pt idx="15">
                  <c:v>32795.599999999999</c:v>
                </c:pt>
                <c:pt idx="16">
                  <c:v>32795.599999999999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283328"/>
        <c:axId val="79319808"/>
      </c:lineChart>
      <c:catAx>
        <c:axId val="79283328"/>
        <c:scaling>
          <c:orientation val="minMax"/>
        </c:scaling>
        <c:delete val="0"/>
        <c:axPos val="b"/>
        <c:numFmt formatCode="#,##0.0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9319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319808"/>
        <c:scaling>
          <c:orientation val="minMax"/>
          <c:max val="38000"/>
          <c:min val="20000"/>
        </c:scaling>
        <c:delete val="0"/>
        <c:axPos val="l"/>
        <c:majorGridlines>
          <c:spPr>
            <a:ln w="3191">
              <a:solidFill>
                <a:schemeClr val="tx1"/>
              </a:solidFill>
              <a:prstDash val="solid"/>
            </a:ln>
          </c:spPr>
        </c:majorGridlines>
        <c:numFmt formatCode="#,##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9283328"/>
        <c:crosses val="autoZero"/>
        <c:crossBetween val="between"/>
        <c:majorUnit val="2000"/>
        <c:minorUnit val="500"/>
      </c:valAx>
      <c:spPr>
        <a:noFill/>
        <a:ln w="12700">
          <a:solidFill>
            <a:schemeClr val="tx1"/>
          </a:solidFill>
          <a:prstDash val="solid"/>
        </a:ln>
      </c:spPr>
    </c:plotArea>
    <c:legend>
      <c:legendPos val="b"/>
      <c:legendEntry>
        <c:idx val="0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"/>
          <c:y val="0.87746125055174051"/>
          <c:w val="0.99561451050854444"/>
          <c:h val="0.1082094481994493"/>
        </c:manualLayout>
      </c:layout>
      <c:overlay val="0"/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800" dirty="0"/>
              <a:t>Исполнение годового плана по налоговым и неналоговым доходам бюджетов </a:t>
            </a:r>
            <a:r>
              <a:rPr lang="ru-RU" sz="1800" baseline="0" dirty="0"/>
              <a:t> </a:t>
            </a:r>
            <a:r>
              <a:rPr lang="ru-RU" sz="1800" dirty="0"/>
              <a:t>поселений по состоянию на </a:t>
            </a:r>
            <a:r>
              <a:rPr lang="ru-RU" sz="1800" dirty="0" smtClean="0"/>
              <a:t>01.01.201</a:t>
            </a:r>
            <a:r>
              <a:rPr lang="en-US" sz="1800" dirty="0" smtClean="0"/>
              <a:t>9</a:t>
            </a:r>
            <a:r>
              <a:rPr lang="ru-RU" sz="1800" dirty="0" smtClean="0"/>
              <a:t> </a:t>
            </a:r>
            <a:r>
              <a:rPr lang="ru-RU" sz="1800" dirty="0"/>
              <a:t>года</a:t>
            </a:r>
          </a:p>
        </c:rich>
      </c:tx>
      <c:layout>
        <c:manualLayout>
          <c:xMode val="edge"/>
          <c:yMode val="edge"/>
          <c:x val="0.17074605023894218"/>
          <c:y val="1.781340968742543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7038491965698402E-2"/>
          <c:y val="0.16033772002275939"/>
          <c:w val="0.88498461535714157"/>
          <c:h val="0.6135731253530017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4577092004913526E-3"/>
                  <c:y val="6.221323685890615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4.50691636518408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1046598973108159E-7"/>
                  <c:y val="4.23011988366319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3.88962190536993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0808699417623309E-5"/>
                  <c:y val="4.45229481449953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4.15563595091154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3.94410158189685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3.5349116713946108E-5"/>
                  <c:y val="4.31056253103497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4383776522884134E-3"/>
                  <c:y val="5.392352982904163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7.0808699417623309E-5"/>
                  <c:y val="-6.96488614598850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4174765256958358E-3"/>
                  <c:y val="-3.0007158196134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8632561511784476E-3"/>
                  <c:y val="-6.49391553328561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4.2669391793190396E-3"/>
                  <c:y val="-1.00765376355927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7.087382628479179E-3"/>
                  <c:y val="-9.61870675256502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4.2669391793190396E-3"/>
                  <c:y val="-2.495075528146394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1.4509602231532178E-5"/>
                  <c:y val="-3.973055815575500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7850623421801727E-3"/>
                  <c:y val="-5.76035827689371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4029180695847362E-3"/>
                  <c:y val="-6.85833970120823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3.5459582703677194E-5"/>
                  <c:y val="-1.293509197426271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'Таб. 2'!$B$7:$B$23</c:f>
              <c:strCache>
                <c:ptCount val="17"/>
                <c:pt idx="0">
                  <c:v>Лобановское</c:v>
                </c:pt>
                <c:pt idx="1">
                  <c:v>Савинское</c:v>
                </c:pt>
                <c:pt idx="2">
                  <c:v>Бершетское</c:v>
                </c:pt>
                <c:pt idx="3">
                  <c:v>Гамовское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Хохловское </c:v>
                </c:pt>
                <c:pt idx="7">
                  <c:v>Заболотское</c:v>
                </c:pt>
                <c:pt idx="8">
                  <c:v>Култаевское</c:v>
                </c:pt>
                <c:pt idx="9">
                  <c:v>Сылвенское</c:v>
                </c:pt>
                <c:pt idx="10">
                  <c:v>Усть-Качкинское</c:v>
                </c:pt>
                <c:pt idx="11">
                  <c:v>Пальниковское</c:v>
                </c:pt>
                <c:pt idx="12">
                  <c:v>Юговское</c:v>
                </c:pt>
                <c:pt idx="13">
                  <c:v>Юго-Камское</c:v>
                </c:pt>
                <c:pt idx="14">
                  <c:v>Платошинское</c:v>
                </c:pt>
                <c:pt idx="15">
                  <c:v>Двуреченское</c:v>
                </c:pt>
                <c:pt idx="16">
                  <c:v>Фроловское</c:v>
                </c:pt>
              </c:strCache>
            </c:strRef>
          </c:cat>
          <c:val>
            <c:numRef>
              <c:f>'Таб. 2'!$I$7:$I$23</c:f>
              <c:numCache>
                <c:formatCode>#,##0.0</c:formatCode>
                <c:ptCount val="17"/>
                <c:pt idx="0">
                  <c:v>106.75027916182145</c:v>
                </c:pt>
                <c:pt idx="1">
                  <c:v>106.36474191634133</c:v>
                </c:pt>
                <c:pt idx="2">
                  <c:v>105.10657328393035</c:v>
                </c:pt>
                <c:pt idx="3">
                  <c:v>103.85559115320149</c:v>
                </c:pt>
                <c:pt idx="4">
                  <c:v>102.92865296987792</c:v>
                </c:pt>
                <c:pt idx="5">
                  <c:v>102.8407325560236</c:v>
                </c:pt>
                <c:pt idx="6">
                  <c:v>102.71852111749484</c:v>
                </c:pt>
                <c:pt idx="7">
                  <c:v>102.54373316394893</c:v>
                </c:pt>
                <c:pt idx="8">
                  <c:v>102.15978032859014</c:v>
                </c:pt>
                <c:pt idx="9">
                  <c:v>101.97753978355497</c:v>
                </c:pt>
                <c:pt idx="10">
                  <c:v>101.24865297399717</c:v>
                </c:pt>
                <c:pt idx="11">
                  <c:v>99.553277717834689</c:v>
                </c:pt>
                <c:pt idx="12">
                  <c:v>98.962793260447171</c:v>
                </c:pt>
                <c:pt idx="13">
                  <c:v>97.414429789501185</c:v>
                </c:pt>
                <c:pt idx="14">
                  <c:v>95.639905334061538</c:v>
                </c:pt>
                <c:pt idx="15">
                  <c:v>92.704650955415318</c:v>
                </c:pt>
                <c:pt idx="16">
                  <c:v>89.302651793467362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263488"/>
        <c:axId val="67273472"/>
      </c:barChart>
      <c:catAx>
        <c:axId val="67263488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7273472"/>
        <c:crossesAt val="0"/>
        <c:auto val="1"/>
        <c:lblAlgn val="ctr"/>
        <c:lblOffset val="100"/>
        <c:noMultiLvlLbl val="0"/>
      </c:catAx>
      <c:valAx>
        <c:axId val="67273472"/>
        <c:scaling>
          <c:orientation val="minMax"/>
          <c:max val="125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Процент</a:t>
                </a:r>
              </a:p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 </a:t>
                </a:r>
                <a:r>
                  <a:rPr lang="ru-RU" dirty="0"/>
                  <a:t>исполнения </a:t>
                </a:r>
                <a:endParaRPr lang="ru-RU" dirty="0" smtClean="0"/>
              </a:p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 </a:t>
                </a:r>
                <a:r>
                  <a:rPr lang="ru-RU" dirty="0"/>
                  <a:t>плана </a:t>
                </a:r>
              </a:p>
            </c:rich>
          </c:tx>
          <c:layout>
            <c:manualLayout>
              <c:xMode val="edge"/>
              <c:yMode val="edge"/>
              <c:x val="1.9402909777953975E-2"/>
              <c:y val="5.4549125415267151E-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7263488"/>
        <c:crosses val="autoZero"/>
        <c:crossBetween val="between"/>
        <c:majorUnit val="101.1"/>
        <c:minorUnit val="101.1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бюджетов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поселений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за 2017-2018 годы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7378927500986871"/>
          <c:y val="2.277332980436268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0617360891749836E-2"/>
          <c:y val="0.17620093321668126"/>
          <c:w val="0.93425799150302657"/>
          <c:h val="0.561972253468316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 6'!$C$1</c:f>
              <c:strCache>
                <c:ptCount val="1"/>
                <c:pt idx="0">
                  <c:v>Факт 2017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Lbls>
            <c:dLbl>
              <c:idx val="0"/>
              <c:layout>
                <c:manualLayout>
                  <c:x val="0"/>
                  <c:y val="5.40540540540540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8230190412722648E-5"/>
                  <c:y val="3.83982407604454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083079385002922E-3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5.6416258778463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084157721862417E-3"/>
                  <c:y val="3.36724125700506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3694878115584771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4.78527346243881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3.8339325231404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2096406359246252E-3"/>
                  <c:y val="3.14445988369100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3694878115584771E-3"/>
                  <c:y val="5.04305880683831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3694878115584771E-3"/>
                  <c:y val="7.82577853443995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5.8230190412722648E-5"/>
                  <c:y val="6.813364545648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2094319799983165E-3"/>
                  <c:y val="6.21378210076688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3694878115584771E-3"/>
                  <c:y val="4.88231538625239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1.4083079385002922E-3"/>
                  <c:y val="5.77300134780449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1.3888978750293847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2.7389756231169541E-3"/>
                  <c:y val="-2.32658012343051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1.3694878115584771E-3"/>
                  <c:y val="1.09684329999290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1.3112576211457545E-3"/>
                  <c:y val="3.83996595020217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6'!$B$2:$B$18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 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 6'!$C$2:$C$18</c:f>
              <c:numCache>
                <c:formatCode>#,##0.0</c:formatCode>
                <c:ptCount val="17"/>
                <c:pt idx="0">
                  <c:v>10998.79</c:v>
                </c:pt>
                <c:pt idx="1">
                  <c:v>17526.099999999999</c:v>
                </c:pt>
                <c:pt idx="2">
                  <c:v>48847.72</c:v>
                </c:pt>
                <c:pt idx="3">
                  <c:v>9403.65</c:v>
                </c:pt>
                <c:pt idx="4">
                  <c:v>86822.53</c:v>
                </c:pt>
                <c:pt idx="5">
                  <c:v>24686.799999999999</c:v>
                </c:pt>
                <c:pt idx="6">
                  <c:v>72066.63</c:v>
                </c:pt>
                <c:pt idx="7">
                  <c:v>32018.17</c:v>
                </c:pt>
                <c:pt idx="8">
                  <c:v>5065.1400000000003</c:v>
                </c:pt>
                <c:pt idx="9">
                  <c:v>6546.98</c:v>
                </c:pt>
                <c:pt idx="10">
                  <c:v>69074.83</c:v>
                </c:pt>
                <c:pt idx="11">
                  <c:v>39642.25</c:v>
                </c:pt>
                <c:pt idx="12">
                  <c:v>31487.119999999999</c:v>
                </c:pt>
                <c:pt idx="13">
                  <c:v>31033.81</c:v>
                </c:pt>
                <c:pt idx="14">
                  <c:v>10852.3</c:v>
                </c:pt>
                <c:pt idx="15">
                  <c:v>11337.89</c:v>
                </c:pt>
                <c:pt idx="16">
                  <c:v>21370.7</c:v>
                </c:pt>
              </c:numCache>
            </c:numRef>
          </c:val>
        </c:ser>
        <c:ser>
          <c:idx val="1"/>
          <c:order val="1"/>
          <c:tx>
            <c:strRef>
              <c:f>'таб 6'!$D$1</c:f>
              <c:strCache>
                <c:ptCount val="1"/>
                <c:pt idx="0">
                  <c:v>Факт 2018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6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92D050"/>
              </a:solidFill>
            </c:spPr>
          </c:dPt>
          <c:dLbls>
            <c:dLbl>
              <c:idx val="6"/>
              <c:layout>
                <c:manualLayout>
                  <c:x val="0"/>
                  <c:y val="5.60224089635854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7192003719200371E-3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3.27547291882632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0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0"/>
                  <c:y val="7.46965452847805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1.3636910495619741E-16"/>
                  <c:y val="3.73482726423909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'таб 6'!$B$2:$B$18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 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 6'!$D$2:$D$18</c:f>
              <c:numCache>
                <c:formatCode>#,##0.0</c:formatCode>
                <c:ptCount val="17"/>
                <c:pt idx="0">
                  <c:v>10388.040000000001</c:v>
                </c:pt>
                <c:pt idx="1">
                  <c:v>16642.63</c:v>
                </c:pt>
                <c:pt idx="2">
                  <c:v>54268.32</c:v>
                </c:pt>
                <c:pt idx="3">
                  <c:v>11058.47</c:v>
                </c:pt>
                <c:pt idx="4">
                  <c:v>111667.45</c:v>
                </c:pt>
                <c:pt idx="5">
                  <c:v>25883.84</c:v>
                </c:pt>
                <c:pt idx="6">
                  <c:v>84004.22</c:v>
                </c:pt>
                <c:pt idx="7">
                  <c:v>34654.61</c:v>
                </c:pt>
                <c:pt idx="8">
                  <c:v>4539.51</c:v>
                </c:pt>
                <c:pt idx="9">
                  <c:v>5358.57</c:v>
                </c:pt>
                <c:pt idx="10">
                  <c:v>71947.259999999995</c:v>
                </c:pt>
                <c:pt idx="11">
                  <c:v>43505.760000000002</c:v>
                </c:pt>
                <c:pt idx="12">
                  <c:v>33429.449999999997</c:v>
                </c:pt>
                <c:pt idx="13">
                  <c:v>30215.07</c:v>
                </c:pt>
                <c:pt idx="14">
                  <c:v>9368.34</c:v>
                </c:pt>
                <c:pt idx="15">
                  <c:v>17062.669999999998</c:v>
                </c:pt>
                <c:pt idx="16">
                  <c:v>23385.61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7082112"/>
        <c:axId val="67083648"/>
      </c:barChart>
      <c:catAx>
        <c:axId val="67082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-5400000" vert="horz"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7083648"/>
        <c:crosses val="autoZero"/>
        <c:auto val="1"/>
        <c:lblAlgn val="ctr"/>
        <c:lblOffset val="100"/>
        <c:noMultiLvlLbl val="0"/>
      </c:catAx>
      <c:valAx>
        <c:axId val="6708364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200" dirty="0">
                    <a:latin typeface="Times New Roman" pitchFamily="18" charset="0"/>
                    <a:cs typeface="Times New Roman" pitchFamily="18" charset="0"/>
                  </a:rPr>
                  <a:t>тыс. руб.</a:t>
                </a:r>
              </a:p>
            </c:rich>
          </c:tx>
          <c:layout>
            <c:manualLayout>
              <c:xMode val="edge"/>
              <c:yMode val="edge"/>
              <c:x val="2.772620297724239E-2"/>
              <c:y val="0.10112656751239428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05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7082112"/>
        <c:crosses val="autoZero"/>
        <c:crossBetween val="between"/>
        <c:majorUnit val="20000"/>
        <c:minorUnit val="10000"/>
      </c:valAx>
    </c:plotArea>
    <c:legend>
      <c:legendPos val="r"/>
      <c:layout>
        <c:manualLayout>
          <c:xMode val="edge"/>
          <c:yMode val="edge"/>
          <c:x val="0.15157873621576903"/>
          <c:y val="0.94351191395193246"/>
          <c:w val="0.80002987074314469"/>
          <c:h val="5.0420168067226934E-2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600" dirty="0"/>
              <a:t>Исполнение годового плана по налогу на </a:t>
            </a:r>
            <a:r>
              <a:rPr lang="ru-RU" sz="1600" dirty="0" smtClean="0"/>
              <a:t>доходы </a:t>
            </a:r>
            <a:r>
              <a:rPr lang="ru-RU" sz="1600" dirty="0"/>
              <a:t>физических  лиц 
бюджетов поселений по состоянию на </a:t>
            </a:r>
            <a:r>
              <a:rPr lang="ru-RU" sz="1600" dirty="0" smtClean="0"/>
              <a:t>01.01.2019 </a:t>
            </a:r>
            <a:r>
              <a:rPr lang="ru-RU" sz="1600" dirty="0"/>
              <a:t>года</a:t>
            </a:r>
          </a:p>
        </c:rich>
      </c:tx>
      <c:layout>
        <c:manualLayout>
          <c:xMode val="edge"/>
          <c:yMode val="edge"/>
          <c:x val="0.18766643619385212"/>
          <c:y val="3.277413240011665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104779109070596E-2"/>
          <c:y val="0.2733942840478274"/>
          <c:w val="0.86169694536466357"/>
          <c:h val="0.4928813065033536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0"/>
                  <c:y val="2.12438914748914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2.4100287320437546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959781409233394E-3"/>
                  <c:y val="6.2024531701749207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8079533315849734E-3"/>
                  <c:y val="3.43882441589151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3814430791601901E-5"/>
                  <c:y val="-1.106451874945075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7399684335939908E-3"/>
                  <c:y val="1.8251029879543201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8.2433163191284503E-5"/>
                  <c:y val="2.72070709704333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2603481097526125E-3"/>
                  <c:y val="4.86288551679384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3707823483884167E-5"/>
                  <c:y val="-9.6345347439894457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395098853849299E-3"/>
                  <c:y val="2.32280567578059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4518902016887961E-4"/>
                  <c:y val="-2.74103237095363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5.6121310738144522E-3"/>
                  <c:y val="-1.25144356955380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9770946614705524E-3"/>
                  <c:y val="-1.07067658209390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647496994410221E-3"/>
                  <c:y val="-2.6425780110819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5.1568661127159391E-5"/>
                  <c:y val="-3.26977252843394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9963490273220948E-4"/>
                  <c:y val="-3.99272382618839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4.1551504034307105E-3"/>
                  <c:y val="-8.57042869641294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3539128080151638E-3"/>
                  <c:y val="-3.18634330260478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0"/>
                  <c:y val="4.3778367483070143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1.4064702107200045E-3"/>
                  <c:y val="-2.52327050367370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8'!$B$7:$B$23</c:f>
              <c:strCache>
                <c:ptCount val="17"/>
                <c:pt idx="0">
                  <c:v>Гамовское</c:v>
                </c:pt>
                <c:pt idx="1">
                  <c:v>Кондратовское</c:v>
                </c:pt>
                <c:pt idx="2">
                  <c:v>Двуреченское</c:v>
                </c:pt>
                <c:pt idx="3">
                  <c:v>Савинское </c:v>
                </c:pt>
                <c:pt idx="4">
                  <c:v>Хохловское</c:v>
                </c:pt>
                <c:pt idx="5">
                  <c:v>Фроловское</c:v>
                </c:pt>
                <c:pt idx="6">
                  <c:v>Лобановское</c:v>
                </c:pt>
                <c:pt idx="7">
                  <c:v>Юговское</c:v>
                </c:pt>
                <c:pt idx="8">
                  <c:v>Сылвенское</c:v>
                </c:pt>
                <c:pt idx="9">
                  <c:v>Бершетское </c:v>
                </c:pt>
                <c:pt idx="10">
                  <c:v>Платошинское </c:v>
                </c:pt>
                <c:pt idx="11">
                  <c:v>Усть-Качкинское</c:v>
                </c:pt>
                <c:pt idx="12">
                  <c:v>Пальниковское</c:v>
                </c:pt>
                <c:pt idx="13">
                  <c:v>Кукуштанское</c:v>
                </c:pt>
                <c:pt idx="14">
                  <c:v>Култаевское</c:v>
                </c:pt>
                <c:pt idx="15">
                  <c:v>Юго-Камское</c:v>
                </c:pt>
                <c:pt idx="16">
                  <c:v>Заболотское</c:v>
                </c:pt>
              </c:strCache>
            </c:strRef>
          </c:cat>
          <c:val>
            <c:numRef>
              <c:f>'Табл. 8'!$I$7:$I$23</c:f>
              <c:numCache>
                <c:formatCode>#,##0.0</c:formatCode>
                <c:ptCount val="17"/>
                <c:pt idx="0">
                  <c:v>107.33179723502305</c:v>
                </c:pt>
                <c:pt idx="1">
                  <c:v>106.69985217575804</c:v>
                </c:pt>
                <c:pt idx="2">
                  <c:v>106.68491137124812</c:v>
                </c:pt>
                <c:pt idx="3">
                  <c:v>106.64715894418615</c:v>
                </c:pt>
                <c:pt idx="4">
                  <c:v>104.58979319364596</c:v>
                </c:pt>
                <c:pt idx="5">
                  <c:v>104.46499982612929</c:v>
                </c:pt>
                <c:pt idx="6">
                  <c:v>104.12484645486393</c:v>
                </c:pt>
                <c:pt idx="7">
                  <c:v>104.00372093023256</c:v>
                </c:pt>
                <c:pt idx="8">
                  <c:v>102.78562362901391</c:v>
                </c:pt>
                <c:pt idx="9">
                  <c:v>102.11740524833</c:v>
                </c:pt>
                <c:pt idx="10">
                  <c:v>101.54928806133626</c:v>
                </c:pt>
                <c:pt idx="11">
                  <c:v>100.59234618695379</c:v>
                </c:pt>
                <c:pt idx="12">
                  <c:v>100.37832004316805</c:v>
                </c:pt>
                <c:pt idx="13">
                  <c:v>98.401622718052735</c:v>
                </c:pt>
                <c:pt idx="14">
                  <c:v>98.15321650079332</c:v>
                </c:pt>
                <c:pt idx="15">
                  <c:v>96.279687499999994</c:v>
                </c:pt>
                <c:pt idx="16">
                  <c:v>87.811764705882339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954048"/>
        <c:axId val="75955584"/>
      </c:barChart>
      <c:catAx>
        <c:axId val="75954048"/>
        <c:scaling>
          <c:orientation val="minMax"/>
        </c:scaling>
        <c:delete val="0"/>
        <c:axPos val="b"/>
        <c:numFmt formatCode="0.00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5955584"/>
        <c:crossesAt val="0"/>
        <c:auto val="1"/>
        <c:lblAlgn val="ctr"/>
        <c:lblOffset val="100"/>
        <c:noMultiLvlLbl val="0"/>
      </c:catAx>
      <c:valAx>
        <c:axId val="75955584"/>
        <c:scaling>
          <c:orientation val="minMax"/>
          <c:max val="11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>
              <a:solidFill>
                <a:schemeClr val="bg1"/>
              </a:solidFill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1200" dirty="0" smtClean="0"/>
                  <a:t>Процент</a:t>
                </a:r>
              </a:p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1200" dirty="0" smtClean="0"/>
                  <a:t> </a:t>
                </a:r>
                <a:r>
                  <a:rPr lang="ru-RU" sz="1200" dirty="0"/>
                  <a:t>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1.2407132145026126E-2"/>
              <c:y val="0.15675663458734324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5954048"/>
        <c:crosses val="autoZero"/>
        <c:crossBetween val="between"/>
        <c:majorUnit val="104.1"/>
        <c:minorUnit val="104.1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i="0" baseline="0" dirty="0" smtClean="0">
                <a:effectLst/>
                <a:latin typeface="Times New Roman" pitchFamily="18" charset="0"/>
                <a:cs typeface="Times New Roman" pitchFamily="18" charset="0"/>
              </a:rPr>
              <a:t>Доходы по налогу на доходы физических лиц бюджетов   поселений за 2017 – 2018 годы</a:t>
            </a:r>
            <a:endParaRPr lang="ru-RU" sz="2000" dirty="0">
              <a:effectLst/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9289595055363648"/>
          <c:y val="3.397781159707977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345722968943615E-2"/>
          <c:y val="0.20416550872317432"/>
          <c:w val="0.93425799150302657"/>
          <c:h val="0.530226221722284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 6'!$C$1</c:f>
              <c:strCache>
                <c:ptCount val="1"/>
                <c:pt idx="0">
                  <c:v>Факт 2017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Lbls>
            <c:dLbl>
              <c:idx val="0"/>
              <c:layout>
                <c:manualLayout>
                  <c:x val="0"/>
                  <c:y val="5.40540540540540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8230190412722648E-5"/>
                  <c:y val="3.83982407604454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083079385002922E-3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5.6416258778463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084157721862417E-3"/>
                  <c:y val="3.36724125700506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3694878115584771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4.78527346243881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3.8339325231404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2096406359246252E-3"/>
                  <c:y val="3.14445988369100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3694878115584771E-3"/>
                  <c:y val="5.04305880683831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3694878115584771E-3"/>
                  <c:y val="7.82577853443995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5.8230190412722648E-5"/>
                  <c:y val="6.813364545648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2094319799983165E-3"/>
                  <c:y val="6.21378210076688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3694878115584771E-3"/>
                  <c:y val="4.88231538625239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1.4083079385002922E-3"/>
                  <c:y val="5.77300134780449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1.3888978750293847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2.7389756231169541E-3"/>
                  <c:y val="-2.32658012343051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1.3694878115584771E-3"/>
                  <c:y val="1.09684329999290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1.3112576211457545E-3"/>
                  <c:y val="3.83996595020217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6'!$B$2:$B$18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 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'таб 6'!$C$2:$C$18</c:f>
              <c:numCache>
                <c:formatCode>#,##0.0</c:formatCode>
                <c:ptCount val="17"/>
                <c:pt idx="0">
                  <c:v>2139.0700000000002</c:v>
                </c:pt>
                <c:pt idx="1">
                  <c:v>5649.99</c:v>
                </c:pt>
                <c:pt idx="2">
                  <c:v>16137.73</c:v>
                </c:pt>
                <c:pt idx="3">
                  <c:v>215.21</c:v>
                </c:pt>
                <c:pt idx="4">
                  <c:v>10905.9</c:v>
                </c:pt>
                <c:pt idx="5">
                  <c:v>5258.06</c:v>
                </c:pt>
                <c:pt idx="6">
                  <c:v>11591.31</c:v>
                </c:pt>
                <c:pt idx="7">
                  <c:v>5456.46</c:v>
                </c:pt>
                <c:pt idx="8">
                  <c:v>1482.76</c:v>
                </c:pt>
                <c:pt idx="9">
                  <c:v>1659.94</c:v>
                </c:pt>
                <c:pt idx="10">
                  <c:v>34983.75</c:v>
                </c:pt>
                <c:pt idx="11">
                  <c:v>12588.4</c:v>
                </c:pt>
                <c:pt idx="12">
                  <c:v>6769.6</c:v>
                </c:pt>
                <c:pt idx="13">
                  <c:v>6434.88</c:v>
                </c:pt>
                <c:pt idx="14">
                  <c:v>668.32</c:v>
                </c:pt>
                <c:pt idx="15">
                  <c:v>3130.58</c:v>
                </c:pt>
                <c:pt idx="16">
                  <c:v>3490.33</c:v>
                </c:pt>
              </c:numCache>
            </c:numRef>
          </c:val>
        </c:ser>
        <c:ser>
          <c:idx val="1"/>
          <c:order val="1"/>
          <c:tx>
            <c:strRef>
              <c:f>'таб 6'!$D$1</c:f>
              <c:strCache>
                <c:ptCount val="1"/>
                <c:pt idx="0">
                  <c:v>Факт 2018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6"/>
              <c:layout>
                <c:manualLayout>
                  <c:x val="0"/>
                  <c:y val="5.60224089635854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7192003719200371E-3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3.27547291882632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0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0"/>
                  <c:y val="7.46965452847805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1.3636910495619741E-16"/>
                  <c:y val="3.73482726423909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'таб 6'!$B$2:$B$18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 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'таб 6'!$D$2:$D$18</c:f>
              <c:numCache>
                <c:formatCode>#,##0.0</c:formatCode>
                <c:ptCount val="17"/>
                <c:pt idx="0">
                  <c:v>2305.2800000000002</c:v>
                </c:pt>
                <c:pt idx="1">
                  <c:v>4658.2</c:v>
                </c:pt>
                <c:pt idx="2">
                  <c:v>20119.11</c:v>
                </c:pt>
                <c:pt idx="3">
                  <c:v>223.92</c:v>
                </c:pt>
                <c:pt idx="4">
                  <c:v>12220.11</c:v>
                </c:pt>
                <c:pt idx="5">
                  <c:v>4851.2</c:v>
                </c:pt>
                <c:pt idx="6">
                  <c:v>10887.94</c:v>
                </c:pt>
                <c:pt idx="7">
                  <c:v>6298.21</c:v>
                </c:pt>
                <c:pt idx="8">
                  <c:v>1674.21</c:v>
                </c:pt>
                <c:pt idx="9">
                  <c:v>1854.29</c:v>
                </c:pt>
                <c:pt idx="10">
                  <c:v>37375.51</c:v>
                </c:pt>
                <c:pt idx="11">
                  <c:v>14010.4</c:v>
                </c:pt>
                <c:pt idx="12">
                  <c:v>6894.7</c:v>
                </c:pt>
                <c:pt idx="13">
                  <c:v>6008.2</c:v>
                </c:pt>
                <c:pt idx="14">
                  <c:v>767.71</c:v>
                </c:pt>
                <c:pt idx="15">
                  <c:v>3080.95</c:v>
                </c:pt>
                <c:pt idx="16">
                  <c:v>4472.16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481664"/>
        <c:axId val="78950400"/>
      </c:barChart>
      <c:catAx>
        <c:axId val="78481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-5400000" vert="horz"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8950400"/>
        <c:crosses val="autoZero"/>
        <c:auto val="1"/>
        <c:lblAlgn val="ctr"/>
        <c:lblOffset val="100"/>
        <c:noMultiLvlLbl val="0"/>
      </c:catAx>
      <c:valAx>
        <c:axId val="78950400"/>
        <c:scaling>
          <c:orientation val="minMax"/>
          <c:max val="4000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200" dirty="0">
                    <a:latin typeface="Times New Roman" pitchFamily="18" charset="0"/>
                    <a:cs typeface="Times New Roman" pitchFamily="18" charset="0"/>
                  </a:rPr>
                  <a:t>тыс. руб.</a:t>
                </a:r>
              </a:p>
            </c:rich>
          </c:tx>
          <c:layout>
            <c:manualLayout>
              <c:xMode val="edge"/>
              <c:yMode val="edge"/>
              <c:x val="1.6281526159307086E-2"/>
              <c:y val="0.108269407500533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05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8481664"/>
        <c:crosses val="autoZero"/>
        <c:crossBetween val="between"/>
        <c:majorUnit val="5000"/>
        <c:minorUnit val="100"/>
      </c:valAx>
    </c:plotArea>
    <c:legend>
      <c:legendPos val="r"/>
      <c:layout>
        <c:manualLayout>
          <c:xMode val="edge"/>
          <c:yMode val="edge"/>
          <c:x val="0.15157873621576903"/>
          <c:y val="0.94351191395193246"/>
          <c:w val="0.80002987074314469"/>
          <c:h val="5.0420168067226934E-2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600" dirty="0"/>
              <a:t>Исполнение годового плана по налогу на имущество физических  лиц 
бюджетов поселений по состоянию на </a:t>
            </a:r>
            <a:r>
              <a:rPr lang="ru-RU" sz="1600" dirty="0" smtClean="0"/>
              <a:t>01.01.2019</a:t>
            </a:r>
            <a:r>
              <a:rPr lang="ru-RU" sz="1600" baseline="0" dirty="0" smtClean="0"/>
              <a:t> </a:t>
            </a:r>
            <a:r>
              <a:rPr lang="ru-RU" sz="1600" dirty="0" smtClean="0"/>
              <a:t> </a:t>
            </a:r>
            <a:r>
              <a:rPr lang="ru-RU" sz="1600" dirty="0"/>
              <a:t>года</a:t>
            </a:r>
          </a:p>
        </c:rich>
      </c:tx>
      <c:layout>
        <c:manualLayout>
          <c:xMode val="edge"/>
          <c:yMode val="edge"/>
          <c:x val="0.18766643619385212"/>
          <c:y val="3.277413240011665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104779109070596E-2"/>
          <c:y val="0.16969052370776441"/>
          <c:w val="0.86169694536466357"/>
          <c:h val="0.5965849853079997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0"/>
                  <c:y val="2.12438914748914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2.4100287320437546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959781409233394E-3"/>
                  <c:y val="6.2024531701749207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8079533315849734E-3"/>
                  <c:y val="3.43882441589151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3814430791601901E-5"/>
                  <c:y val="-1.106451874945075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7399684335939908E-3"/>
                  <c:y val="1.8251029879543201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8.2433163191284503E-5"/>
                  <c:y val="2.72070709704333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2603481097526125E-3"/>
                  <c:y val="4.86288551679384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3707823483884167E-5"/>
                  <c:y val="-9.6345347439894457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395098853849299E-3"/>
                  <c:y val="2.32280567578059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2602381988683574E-3"/>
                  <c:y val="6.51822495697971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5.6121310738144522E-3"/>
                  <c:y val="-1.25144356955380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1662706429571817E-3"/>
                  <c:y val="2.25619714202394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647496994410221E-3"/>
                  <c:y val="-2.35170603674540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5.1568661127159391E-5"/>
                  <c:y val="-3.26977252843394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5.4220131342945319E-3"/>
                  <c:y val="-4.54827938174394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2.8719096428527166E-3"/>
                  <c:y val="-0.3059240303295421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3539128080151638E-3"/>
                  <c:y val="-3.18634330260478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0"/>
                  <c:y val="4.3778367483070143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1.4064702107200045E-3"/>
                  <c:y val="-2.52327050367370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8'!$B$7:$B$23</c:f>
              <c:strCache>
                <c:ptCount val="17"/>
                <c:pt idx="0">
                  <c:v>Двуреченское</c:v>
                </c:pt>
                <c:pt idx="1">
                  <c:v>Хохловское</c:v>
                </c:pt>
                <c:pt idx="2">
                  <c:v>Кондратовское</c:v>
                </c:pt>
                <c:pt idx="3">
                  <c:v>Гамовское</c:v>
                </c:pt>
                <c:pt idx="4">
                  <c:v>Пальниковское</c:v>
                </c:pt>
                <c:pt idx="5">
                  <c:v>Савинское </c:v>
                </c:pt>
                <c:pt idx="6">
                  <c:v>Кукуштанское</c:v>
                </c:pt>
                <c:pt idx="7">
                  <c:v>Сылвенское</c:v>
                </c:pt>
                <c:pt idx="8">
                  <c:v>Лобановское</c:v>
                </c:pt>
                <c:pt idx="9">
                  <c:v>Усть-Качкинское</c:v>
                </c:pt>
                <c:pt idx="10">
                  <c:v>Бершетское </c:v>
                </c:pt>
                <c:pt idx="11">
                  <c:v>Култаевское</c:v>
                </c:pt>
                <c:pt idx="12">
                  <c:v>Заболотское</c:v>
                </c:pt>
                <c:pt idx="13">
                  <c:v>Юговское</c:v>
                </c:pt>
                <c:pt idx="14">
                  <c:v>Юго-Камское</c:v>
                </c:pt>
                <c:pt idx="15">
                  <c:v>Платошинское </c:v>
                </c:pt>
                <c:pt idx="16">
                  <c:v>Фроловское</c:v>
                </c:pt>
              </c:strCache>
            </c:strRef>
          </c:cat>
          <c:val>
            <c:numRef>
              <c:f>'Табл. 8'!$I$7:$I$23</c:f>
              <c:numCache>
                <c:formatCode>#,##0.0</c:formatCode>
                <c:ptCount val="17"/>
                <c:pt idx="0">
                  <c:v>107.99274752339774</c:v>
                </c:pt>
                <c:pt idx="1">
                  <c:v>106.1123428839831</c:v>
                </c:pt>
                <c:pt idx="2">
                  <c:v>105.62384473983583</c:v>
                </c:pt>
                <c:pt idx="3">
                  <c:v>105.20929444444445</c:v>
                </c:pt>
                <c:pt idx="4">
                  <c:v>104.2725137741047</c:v>
                </c:pt>
                <c:pt idx="5">
                  <c:v>104.1631514450867</c:v>
                </c:pt>
                <c:pt idx="6">
                  <c:v>103.37836632435381</c:v>
                </c:pt>
                <c:pt idx="7">
                  <c:v>102.40651038206767</c:v>
                </c:pt>
                <c:pt idx="8">
                  <c:v>102.1620459619888</c:v>
                </c:pt>
                <c:pt idx="9">
                  <c:v>101.84304887218045</c:v>
                </c:pt>
                <c:pt idx="10">
                  <c:v>100.40897574626865</c:v>
                </c:pt>
                <c:pt idx="11">
                  <c:v>96.468446579311021</c:v>
                </c:pt>
                <c:pt idx="12">
                  <c:v>93.348530996187634</c:v>
                </c:pt>
                <c:pt idx="13">
                  <c:v>87.526541567695958</c:v>
                </c:pt>
                <c:pt idx="14">
                  <c:v>78.723586556047394</c:v>
                </c:pt>
                <c:pt idx="15">
                  <c:v>76.003329463562096</c:v>
                </c:pt>
                <c:pt idx="16">
                  <c:v>19.038421007318124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366016"/>
        <c:axId val="79367552"/>
      </c:barChart>
      <c:catAx>
        <c:axId val="79366016"/>
        <c:scaling>
          <c:orientation val="minMax"/>
        </c:scaling>
        <c:delete val="0"/>
        <c:axPos val="b"/>
        <c:numFmt formatCode="0.00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9367552"/>
        <c:crosses val="autoZero"/>
        <c:auto val="1"/>
        <c:lblAlgn val="ctr"/>
        <c:lblOffset val="100"/>
        <c:noMultiLvlLbl val="0"/>
      </c:catAx>
      <c:valAx>
        <c:axId val="79367552"/>
        <c:scaling>
          <c:orientation val="minMax"/>
          <c:max val="13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>
              <a:solidFill>
                <a:schemeClr val="bg1"/>
              </a:solidFill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1200" dirty="0" smtClean="0"/>
                  <a:t>Процент</a:t>
                </a:r>
              </a:p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1200" dirty="0" smtClean="0"/>
                  <a:t> </a:t>
                </a:r>
                <a:r>
                  <a:rPr lang="ru-RU" sz="1200" dirty="0"/>
                  <a:t>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1.9434192191309551E-2"/>
              <c:y val="5.3052930883639542E-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9366016"/>
        <c:crosses val="autoZero"/>
        <c:crossBetween val="between"/>
        <c:majorUnit val="86.2"/>
        <c:minorUnit val="86.2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i="0" baseline="0" dirty="0" smtClean="0">
                <a:effectLst/>
                <a:latin typeface="Times New Roman" pitchFamily="18" charset="0"/>
                <a:cs typeface="Times New Roman" pitchFamily="18" charset="0"/>
              </a:rPr>
              <a:t>Доходы по налогу на имущество физических лиц бюджетов   поселений за 2017 – 2018 годы</a:t>
            </a:r>
            <a:endParaRPr lang="ru-RU" sz="2000" dirty="0">
              <a:effectLst/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9289595055363648"/>
          <c:y val="3.397781159707977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345722968943615E-2"/>
          <c:y val="0.18175654513774014"/>
          <c:w val="0.93425799150302657"/>
          <c:h val="0.561972253468316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 6'!$C$1</c:f>
              <c:strCache>
                <c:ptCount val="1"/>
                <c:pt idx="0">
                  <c:v>Факт 2017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Lbls>
            <c:dLbl>
              <c:idx val="0"/>
              <c:layout>
                <c:manualLayout>
                  <c:x val="0"/>
                  <c:y val="5.40540540540540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8230190412722648E-5"/>
                  <c:y val="3.83982407604454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083079385002922E-3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5.6416258778463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084157721862417E-3"/>
                  <c:y val="3.36724125700506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3694878115584771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4.78527346243881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3.8339325231404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2096406359246252E-3"/>
                  <c:y val="3.14445988369100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3694878115584771E-3"/>
                  <c:y val="5.04305880683831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3694878115584771E-3"/>
                  <c:y val="7.82577853443995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5.8230190412722648E-5"/>
                  <c:y val="6.813364545648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2094319799983165E-3"/>
                  <c:y val="6.21378210076688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3694878115584771E-3"/>
                  <c:y val="4.88231538625239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1.4083079385002922E-3"/>
                  <c:y val="5.77300134780449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1.3888978750293847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2.7389756231169541E-3"/>
                  <c:y val="-2.32658012343051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1.3694878115584771E-3"/>
                  <c:y val="1.09684329999290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1.3112576211457545E-3"/>
                  <c:y val="3.83996595020217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6'!$B$2:$B$18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 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 6'!$C$2:$C$18</c:f>
              <c:numCache>
                <c:formatCode>#,##0.0</c:formatCode>
                <c:ptCount val="17"/>
                <c:pt idx="0">
                  <c:v>758.21</c:v>
                </c:pt>
                <c:pt idx="1">
                  <c:v>1041.1099999999999</c:v>
                </c:pt>
                <c:pt idx="2">
                  <c:v>1888.91</c:v>
                </c:pt>
                <c:pt idx="3">
                  <c:v>958.59</c:v>
                </c:pt>
                <c:pt idx="4">
                  <c:v>5486.4</c:v>
                </c:pt>
                <c:pt idx="5">
                  <c:v>2349.16</c:v>
                </c:pt>
                <c:pt idx="6">
                  <c:v>6087.97</c:v>
                </c:pt>
                <c:pt idx="7">
                  <c:v>3262.96</c:v>
                </c:pt>
                <c:pt idx="8">
                  <c:v>141.06</c:v>
                </c:pt>
                <c:pt idx="9">
                  <c:v>332.52</c:v>
                </c:pt>
                <c:pt idx="10">
                  <c:v>1835.84</c:v>
                </c:pt>
                <c:pt idx="11">
                  <c:v>2650.78</c:v>
                </c:pt>
                <c:pt idx="12">
                  <c:v>1317.19</c:v>
                </c:pt>
                <c:pt idx="13">
                  <c:v>650.74</c:v>
                </c:pt>
                <c:pt idx="14">
                  <c:v>1025.26</c:v>
                </c:pt>
                <c:pt idx="15">
                  <c:v>362.96</c:v>
                </c:pt>
                <c:pt idx="16">
                  <c:v>862.09</c:v>
                </c:pt>
              </c:numCache>
            </c:numRef>
          </c:val>
        </c:ser>
        <c:ser>
          <c:idx val="1"/>
          <c:order val="1"/>
          <c:tx>
            <c:strRef>
              <c:f>'таб 6'!$D$1</c:f>
              <c:strCache>
                <c:ptCount val="1"/>
                <c:pt idx="0">
                  <c:v>Факт 2018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8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9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92D050"/>
              </a:solidFill>
            </c:spPr>
          </c:dPt>
          <c:dLbls>
            <c:dLbl>
              <c:idx val="6"/>
              <c:layout>
                <c:manualLayout>
                  <c:x val="0"/>
                  <c:y val="5.60224089635854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7192003719200371E-3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3.27547291882632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0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0"/>
                  <c:y val="7.46965452847805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1.3636910495619741E-16"/>
                  <c:y val="3.73482726423909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'таб 6'!$B$2:$B$18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 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 6'!$D$2:$D$18</c:f>
              <c:numCache>
                <c:formatCode>#,##0.0</c:formatCode>
                <c:ptCount val="17"/>
                <c:pt idx="0">
                  <c:v>538.20000000000005</c:v>
                </c:pt>
                <c:pt idx="1">
                  <c:v>1136.3</c:v>
                </c:pt>
                <c:pt idx="2">
                  <c:v>1973.1</c:v>
                </c:pt>
                <c:pt idx="3">
                  <c:v>270.3</c:v>
                </c:pt>
                <c:pt idx="4">
                  <c:v>6211.4</c:v>
                </c:pt>
                <c:pt idx="5">
                  <c:v>2083.8000000000002</c:v>
                </c:pt>
                <c:pt idx="6">
                  <c:v>5794</c:v>
                </c:pt>
                <c:pt idx="7">
                  <c:v>3752</c:v>
                </c:pt>
                <c:pt idx="8">
                  <c:v>151.4</c:v>
                </c:pt>
                <c:pt idx="9">
                  <c:v>347</c:v>
                </c:pt>
                <c:pt idx="10">
                  <c:v>1802</c:v>
                </c:pt>
                <c:pt idx="11">
                  <c:v>4316.3999999999996</c:v>
                </c:pt>
                <c:pt idx="12">
                  <c:v>1354.5</c:v>
                </c:pt>
                <c:pt idx="13">
                  <c:v>1326.8</c:v>
                </c:pt>
                <c:pt idx="14">
                  <c:v>1129.5999999999999</c:v>
                </c:pt>
                <c:pt idx="15">
                  <c:v>368.5</c:v>
                </c:pt>
                <c:pt idx="16">
                  <c:v>1188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9575680"/>
        <c:axId val="79577472"/>
      </c:barChart>
      <c:catAx>
        <c:axId val="79575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-5400000" vert="horz"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9577472"/>
        <c:crosses val="autoZero"/>
        <c:auto val="1"/>
        <c:lblAlgn val="ctr"/>
        <c:lblOffset val="100"/>
        <c:noMultiLvlLbl val="0"/>
      </c:catAx>
      <c:valAx>
        <c:axId val="79577472"/>
        <c:scaling>
          <c:orientation val="minMax"/>
          <c:max val="700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200" dirty="0">
                    <a:latin typeface="Times New Roman" pitchFamily="18" charset="0"/>
                    <a:cs typeface="Times New Roman" pitchFamily="18" charset="0"/>
                  </a:rPr>
                  <a:t>тыс. руб.</a:t>
                </a:r>
              </a:p>
            </c:rich>
          </c:tx>
          <c:layout>
            <c:manualLayout>
              <c:xMode val="edge"/>
              <c:yMode val="edge"/>
              <c:x val="1.6281526159307086E-2"/>
              <c:y val="0.108269407500533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05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9575680"/>
        <c:crosses val="autoZero"/>
        <c:crossBetween val="between"/>
        <c:majorUnit val="1000"/>
        <c:minorUnit val="100"/>
      </c:valAx>
    </c:plotArea>
    <c:legend>
      <c:legendPos val="r"/>
      <c:layout>
        <c:manualLayout>
          <c:xMode val="edge"/>
          <c:yMode val="edge"/>
          <c:x val="0.1501090330367266"/>
          <c:y val="0.94957983193277307"/>
          <c:w val="0.80002987074314469"/>
          <c:h val="5.0420168067226934E-2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800" dirty="0"/>
              <a:t>Исполнение годового плана по земельному налогу  бюджетов                                                                                             поселений по состоянию на </a:t>
            </a:r>
            <a:r>
              <a:rPr lang="ru-RU" sz="1800" dirty="0" smtClean="0"/>
              <a:t>01.01.2019</a:t>
            </a:r>
            <a:r>
              <a:rPr lang="ru-RU" sz="1800" baseline="0" dirty="0" smtClean="0"/>
              <a:t> </a:t>
            </a:r>
            <a:r>
              <a:rPr lang="ru-RU" sz="1800" dirty="0"/>
              <a:t>года</a:t>
            </a:r>
          </a:p>
        </c:rich>
      </c:tx>
      <c:layout>
        <c:manualLayout>
          <c:xMode val="edge"/>
          <c:yMode val="edge"/>
          <c:x val="0.1941037737920519"/>
          <c:y val="1.477730668281849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4921853248349018E-2"/>
          <c:y val="0.22468425013306903"/>
          <c:w val="0.86956145597564638"/>
          <c:h val="0.550871868289191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0"/>
                  <c:y val="7.51001229741387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66050173960839E-3"/>
                  <c:y val="3.6569205073142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961184820185003E-3"/>
                  <c:y val="1.70254941908485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5.3022057448002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366120218579235E-3"/>
                  <c:y val="3.69707431279513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2.189163449601197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661611537458451E-3"/>
                  <c:y val="8.4385955252096981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1.54015013857533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1850476935626178E-3"/>
                  <c:y val="4.4765523190720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366120218579235E-3"/>
                  <c:y val="7.13451585290499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3.72952840938079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366120218579235E-3"/>
                  <c:y val="3.92411126794895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0018099206310814E-16"/>
                  <c:y val="2.28652573935824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2.8215390804022264E-5"/>
                  <c:y val="-8.83739882165079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7603874357413688E-3"/>
                  <c:y val="-6.111689884918231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1.0224758913378953E-16"/>
                  <c:y val="-6.74250683699502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4225168040767177E-3"/>
                  <c:y val="-9.61449259402015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10'!$B$7:$B$23</c:f>
              <c:strCache>
                <c:ptCount val="17"/>
                <c:pt idx="0">
                  <c:v>Лобановское</c:v>
                </c:pt>
                <c:pt idx="1">
                  <c:v>Бершетское</c:v>
                </c:pt>
                <c:pt idx="2">
                  <c:v>Кондратовское</c:v>
                </c:pt>
                <c:pt idx="3">
                  <c:v>Савинское</c:v>
                </c:pt>
                <c:pt idx="4">
                  <c:v>Фроловское </c:v>
                </c:pt>
                <c:pt idx="5">
                  <c:v>Заболотское</c:v>
                </c:pt>
                <c:pt idx="6">
                  <c:v>Култаевское</c:v>
                </c:pt>
                <c:pt idx="7">
                  <c:v>Юговское</c:v>
                </c:pt>
                <c:pt idx="8">
                  <c:v>Кукуштанское</c:v>
                </c:pt>
                <c:pt idx="9">
                  <c:v>Гамовское</c:v>
                </c:pt>
                <c:pt idx="10">
                  <c:v>Усть-Качкинское</c:v>
                </c:pt>
                <c:pt idx="11">
                  <c:v>Хохловское</c:v>
                </c:pt>
                <c:pt idx="12">
                  <c:v>Сылвенское</c:v>
                </c:pt>
                <c:pt idx="13">
                  <c:v>Юго-Камское</c:v>
                </c:pt>
                <c:pt idx="14">
                  <c:v>Пальниковское</c:v>
                </c:pt>
                <c:pt idx="15">
                  <c:v>Платошинское</c:v>
                </c:pt>
                <c:pt idx="16">
                  <c:v>Двуреченское</c:v>
                </c:pt>
              </c:strCache>
            </c:strRef>
          </c:cat>
          <c:val>
            <c:numRef>
              <c:f>'Табл. 10'!$I$7:$I$23</c:f>
              <c:numCache>
                <c:formatCode>#,##0.0</c:formatCode>
                <c:ptCount val="17"/>
                <c:pt idx="0">
                  <c:v>109.31654156419499</c:v>
                </c:pt>
                <c:pt idx="1">
                  <c:v>106.75736920087442</c:v>
                </c:pt>
                <c:pt idx="2">
                  <c:v>105.7330100637343</c:v>
                </c:pt>
                <c:pt idx="3">
                  <c:v>104.48090395278192</c:v>
                </c:pt>
                <c:pt idx="4">
                  <c:v>104.20905521844432</c:v>
                </c:pt>
                <c:pt idx="5">
                  <c:v>102.82343050329257</c:v>
                </c:pt>
                <c:pt idx="6">
                  <c:v>102.59506431635459</c:v>
                </c:pt>
                <c:pt idx="7">
                  <c:v>102.01284401384083</c:v>
                </c:pt>
                <c:pt idx="8">
                  <c:v>101.48739317858215</c:v>
                </c:pt>
                <c:pt idx="9">
                  <c:v>101.48712672566371</c:v>
                </c:pt>
                <c:pt idx="10">
                  <c:v>101.35018595416263</c:v>
                </c:pt>
                <c:pt idx="11">
                  <c:v>101.10250174046658</c:v>
                </c:pt>
                <c:pt idx="12">
                  <c:v>100.89769102296451</c:v>
                </c:pt>
                <c:pt idx="13">
                  <c:v>96.548103253031002</c:v>
                </c:pt>
                <c:pt idx="14">
                  <c:v>85.75041557223264</c:v>
                </c:pt>
                <c:pt idx="15">
                  <c:v>84.215347303389549</c:v>
                </c:pt>
                <c:pt idx="16">
                  <c:v>78.605905416136494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882880"/>
        <c:axId val="79913344"/>
      </c:barChart>
      <c:catAx>
        <c:axId val="79882880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9913344"/>
        <c:crosses val="autoZero"/>
        <c:auto val="1"/>
        <c:lblAlgn val="ctr"/>
        <c:lblOffset val="100"/>
        <c:noMultiLvlLbl val="0"/>
      </c:catAx>
      <c:valAx>
        <c:axId val="79913344"/>
        <c:scaling>
          <c:orientation val="minMax"/>
          <c:max val="12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Процент</a:t>
                </a:r>
              </a:p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 </a:t>
                </a:r>
                <a:r>
                  <a:rPr lang="ru-RU" dirty="0"/>
                  <a:t>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1.9466094541979669E-2"/>
              <c:y val="6.5320632123781724E-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9882880"/>
        <c:crosses val="autoZero"/>
        <c:crossBetween val="between"/>
        <c:majorUnit val="99.7"/>
        <c:minorUnit val="99.7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i="0" baseline="0" dirty="0" smtClean="0">
                <a:effectLst/>
                <a:latin typeface="Times New Roman" pitchFamily="18" charset="0"/>
                <a:cs typeface="Times New Roman" pitchFamily="18" charset="0"/>
              </a:rPr>
              <a:t>Доходы по земельному налогу бюджетов поселений                          за 2017 – 2018 годы</a:t>
            </a:r>
            <a:endParaRPr lang="ru-RU" sz="1800" dirty="0">
              <a:effectLst/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0759339327961165"/>
          <c:y val="2.277332980436268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345722968943615E-2"/>
          <c:y val="0.18175654513774014"/>
          <c:w val="0.93425799150302657"/>
          <c:h val="0.561972253468316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 6'!$C$1</c:f>
              <c:strCache>
                <c:ptCount val="1"/>
                <c:pt idx="0">
                  <c:v>Факт 2017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Lbls>
            <c:dLbl>
              <c:idx val="0"/>
              <c:layout>
                <c:manualLayout>
                  <c:x val="0"/>
                  <c:y val="5.40540540540540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8230190412722648E-5"/>
                  <c:y val="3.83982407604454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083079385002922E-3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5.6416258778463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084157721862417E-3"/>
                  <c:y val="3.36724125700506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3694878115584771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4.78527346243881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3.8339325231404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2096406359246252E-3"/>
                  <c:y val="3.14445988369100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3694878115584771E-3"/>
                  <c:y val="5.04305880683831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3694878115584771E-3"/>
                  <c:y val="7.82577853443995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5.8230190412722648E-5"/>
                  <c:y val="6.813364545648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2094319799983165E-3"/>
                  <c:y val="6.21378210076688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3694878115584771E-3"/>
                  <c:y val="4.88231538625239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1.4083079385002922E-3"/>
                  <c:y val="5.77300134780449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1.3888978750293847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2.7389756231169541E-3"/>
                  <c:y val="-2.32658012343051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1.3694878115584771E-3"/>
                  <c:y val="1.09684329999290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1.3112576211457545E-3"/>
                  <c:y val="3.83996595020217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6'!$B$2:$B$18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 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 6'!$C$2:$C$18</c:f>
              <c:numCache>
                <c:formatCode>#,##0.0</c:formatCode>
                <c:ptCount val="17"/>
                <c:pt idx="0">
                  <c:v>4878.6499999999996</c:v>
                </c:pt>
                <c:pt idx="1">
                  <c:v>6540.98</c:v>
                </c:pt>
                <c:pt idx="2">
                  <c:v>22152.34</c:v>
                </c:pt>
                <c:pt idx="3">
                  <c:v>6685.38</c:v>
                </c:pt>
                <c:pt idx="4">
                  <c:v>15528.48</c:v>
                </c:pt>
                <c:pt idx="5">
                  <c:v>9493.4500000000007</c:v>
                </c:pt>
                <c:pt idx="6">
                  <c:v>39881.29</c:v>
                </c:pt>
                <c:pt idx="7">
                  <c:v>13787.4</c:v>
                </c:pt>
                <c:pt idx="8">
                  <c:v>1301.93</c:v>
                </c:pt>
                <c:pt idx="9">
                  <c:v>1135.26</c:v>
                </c:pt>
                <c:pt idx="10">
                  <c:v>19373.36</c:v>
                </c:pt>
                <c:pt idx="11">
                  <c:v>14993.11</c:v>
                </c:pt>
                <c:pt idx="12">
                  <c:v>18257.41</c:v>
                </c:pt>
                <c:pt idx="13">
                  <c:v>16602.57</c:v>
                </c:pt>
                <c:pt idx="14">
                  <c:v>4814.04</c:v>
                </c:pt>
                <c:pt idx="15">
                  <c:v>4311.32</c:v>
                </c:pt>
                <c:pt idx="16">
                  <c:v>10272.1</c:v>
                </c:pt>
              </c:numCache>
            </c:numRef>
          </c:val>
        </c:ser>
        <c:ser>
          <c:idx val="1"/>
          <c:order val="1"/>
          <c:tx>
            <c:strRef>
              <c:f>'таб 6'!$D$1</c:f>
              <c:strCache>
                <c:ptCount val="1"/>
                <c:pt idx="0">
                  <c:v>Факт 2018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6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92D050"/>
              </a:solidFill>
            </c:spPr>
          </c:dPt>
          <c:dLbls>
            <c:dLbl>
              <c:idx val="6"/>
              <c:layout>
                <c:manualLayout>
                  <c:x val="0"/>
                  <c:y val="5.60224089635854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7192003719200371E-3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3.27547291882632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0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0"/>
                  <c:y val="7.46965452847805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1.3636910495619741E-16"/>
                  <c:y val="3.73482726423909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'таб 6'!$B$2:$B$18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 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 6'!$D$2:$D$18</c:f>
              <c:numCache>
                <c:formatCode>#,##0.0</c:formatCode>
                <c:ptCount val="17"/>
                <c:pt idx="0">
                  <c:v>4395.2</c:v>
                </c:pt>
                <c:pt idx="1">
                  <c:v>5734</c:v>
                </c:pt>
                <c:pt idx="2">
                  <c:v>21152.3</c:v>
                </c:pt>
                <c:pt idx="3">
                  <c:v>8744.1</c:v>
                </c:pt>
                <c:pt idx="4">
                  <c:v>14747.5</c:v>
                </c:pt>
                <c:pt idx="5">
                  <c:v>7769.2</c:v>
                </c:pt>
                <c:pt idx="6">
                  <c:v>49473.599999999999</c:v>
                </c:pt>
                <c:pt idx="7">
                  <c:v>12979.4</c:v>
                </c:pt>
                <c:pt idx="8">
                  <c:v>914.1</c:v>
                </c:pt>
                <c:pt idx="9">
                  <c:v>1008.7</c:v>
                </c:pt>
                <c:pt idx="10">
                  <c:v>20568.8</c:v>
                </c:pt>
                <c:pt idx="11">
                  <c:v>14499</c:v>
                </c:pt>
                <c:pt idx="12">
                  <c:v>18988.8</c:v>
                </c:pt>
                <c:pt idx="13">
                  <c:v>14213.5</c:v>
                </c:pt>
                <c:pt idx="14">
                  <c:v>4908.5</c:v>
                </c:pt>
                <c:pt idx="15">
                  <c:v>3685.2</c:v>
                </c:pt>
                <c:pt idx="16">
                  <c:v>9945.1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2316032"/>
        <c:axId val="92317568"/>
      </c:barChart>
      <c:catAx>
        <c:axId val="92316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-5400000" vert="horz"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317568"/>
        <c:crosses val="autoZero"/>
        <c:auto val="1"/>
        <c:lblAlgn val="ctr"/>
        <c:lblOffset val="100"/>
        <c:noMultiLvlLbl val="0"/>
      </c:catAx>
      <c:valAx>
        <c:axId val="92317568"/>
        <c:scaling>
          <c:orientation val="minMax"/>
          <c:max val="5000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 dirty="0">
                    <a:latin typeface="Times New Roman" pitchFamily="18" charset="0"/>
                    <a:cs typeface="Times New Roman" pitchFamily="18" charset="0"/>
                  </a:rPr>
                  <a:t>тыс. руб.</a:t>
                </a:r>
              </a:p>
            </c:rich>
          </c:tx>
          <c:layout>
            <c:manualLayout>
              <c:xMode val="edge"/>
              <c:yMode val="edge"/>
              <c:x val="2.3630247522294694E-2"/>
              <c:y val="0.108269407500533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05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316032"/>
        <c:crosses val="autoZero"/>
        <c:crossBetween val="between"/>
        <c:majorUnit val="10000"/>
        <c:minorUnit val="5000"/>
      </c:valAx>
    </c:plotArea>
    <c:legend>
      <c:legendPos val="r"/>
      <c:layout>
        <c:manualLayout>
          <c:xMode val="edge"/>
          <c:yMode val="edge"/>
          <c:x val="0.15157873621576903"/>
          <c:y val="0.94351191395193246"/>
          <c:w val="0.80002987074314469"/>
          <c:h val="5.0420168067226934E-2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0.32371</cdr:x>
      <cdr:y>0.95149</cdr:y>
    </cdr:from>
    <cdr:to>
      <cdr:x>0.3483</cdr:x>
      <cdr:y>0.98299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843808" y="6525344"/>
          <a:ext cx="216024" cy="216024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0.64338</cdr:x>
      <cdr:y>0.95149</cdr:y>
    </cdr:from>
    <cdr:to>
      <cdr:x>0.66798</cdr:x>
      <cdr:y>0.98299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5652120" y="6525344"/>
          <a:ext cx="216024" cy="216024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0.61879</cdr:x>
      <cdr:y>0.95149</cdr:y>
    </cdr:from>
    <cdr:to>
      <cdr:x>0.64338</cdr:x>
      <cdr:y>0.98299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5436096" y="6525344"/>
          <a:ext cx="216024" cy="216024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0.73171</cdr:x>
      <cdr:y>0.17774</cdr:y>
    </cdr:from>
    <cdr:to>
      <cdr:x>0.74797</cdr:x>
      <cdr:y>0.20144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6480720" y="1080120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0.71545</cdr:x>
      <cdr:y>0.17774</cdr:y>
    </cdr:from>
    <cdr:to>
      <cdr:x>0.73171</cdr:x>
      <cdr:y>0.20144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6336704" y="1080120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0.46341</cdr:x>
      <cdr:y>0.17774</cdr:y>
    </cdr:from>
    <cdr:to>
      <cdr:x>0.47967</cdr:x>
      <cdr:y>0.20144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104456" y="1080120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0.00483</cdr:x>
      <cdr:y>0.90541</cdr:y>
    </cdr:from>
    <cdr:to>
      <cdr:x>0.03812</cdr:x>
      <cdr:y>0.91892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1813" y="4824536"/>
          <a:ext cx="288032" cy="72008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0.00483</cdr:x>
      <cdr:y>0.91892</cdr:y>
    </cdr:from>
    <cdr:to>
      <cdr:x>0.03812</cdr:x>
      <cdr:y>0.93243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1813" y="4896544"/>
          <a:ext cx="288032" cy="72008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0.325</cdr:x>
      <cdr:y>0.95529</cdr:y>
    </cdr:from>
    <cdr:to>
      <cdr:x>0.35</cdr:x>
      <cdr:y>0.98705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808312" y="6496769"/>
          <a:ext cx="216024" cy="216024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0.64167</cdr:x>
      <cdr:y>0.95529</cdr:y>
    </cdr:from>
    <cdr:to>
      <cdr:x>0.66667</cdr:x>
      <cdr:y>0.98705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5544616" y="6496769"/>
          <a:ext cx="216024" cy="216024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0.61667</cdr:x>
      <cdr:y>0.95529</cdr:y>
    </cdr:from>
    <cdr:to>
      <cdr:x>0.64167</cdr:x>
      <cdr:y>0.98705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5328592" y="6496769"/>
          <a:ext cx="216024" cy="216024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0.325</cdr:x>
      <cdr:y>0.95529</cdr:y>
    </cdr:from>
    <cdr:to>
      <cdr:x>0.35</cdr:x>
      <cdr:y>0.98705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808312" y="6496769"/>
          <a:ext cx="216024" cy="216024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0.64167</cdr:x>
      <cdr:y>0.96115</cdr:y>
    </cdr:from>
    <cdr:to>
      <cdr:x>0.66667</cdr:x>
      <cdr:y>0.99291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5544616" y="6536603"/>
          <a:ext cx="216024" cy="216024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0.61667</cdr:x>
      <cdr:y>0.96115</cdr:y>
    </cdr:from>
    <cdr:to>
      <cdr:x>0.64167</cdr:x>
      <cdr:y>0.99291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5328592" y="6536603"/>
          <a:ext cx="216024" cy="216024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0.325</cdr:x>
      <cdr:y>0.95529</cdr:y>
    </cdr:from>
    <cdr:to>
      <cdr:x>0.35</cdr:x>
      <cdr:y>0.98705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808312" y="6496769"/>
          <a:ext cx="216024" cy="216024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0.64167</cdr:x>
      <cdr:y>0.95529</cdr:y>
    </cdr:from>
    <cdr:to>
      <cdr:x>0.66667</cdr:x>
      <cdr:y>0.98705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5544616" y="6496769"/>
          <a:ext cx="216024" cy="216024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0.61667</cdr:x>
      <cdr:y>0.95529</cdr:y>
    </cdr:from>
    <cdr:to>
      <cdr:x>0.64167</cdr:x>
      <cdr:y>0.98705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5328592" y="6496769"/>
          <a:ext cx="216024" cy="216024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0.56667</cdr:x>
      <cdr:y>0.19295</cdr:y>
    </cdr:from>
    <cdr:to>
      <cdr:x>0.58333</cdr:x>
      <cdr:y>0.21412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896544" y="1312193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0.79167</cdr:x>
      <cdr:y>0.19295</cdr:y>
    </cdr:from>
    <cdr:to>
      <cdr:x>0.80833</cdr:x>
      <cdr:y>0.21412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6840760" y="1312193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0.775</cdr:x>
      <cdr:y>0.19295</cdr:y>
    </cdr:from>
    <cdr:to>
      <cdr:x>0.79167</cdr:x>
      <cdr:y>0.21412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6696744" y="1312193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</cdr:x>
      <cdr:y>0.09302</cdr:y>
    </cdr:from>
    <cdr:to>
      <cdr:x>0.51613</cdr:x>
      <cdr:y>0.11628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464496" y="576064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0.70968</cdr:x>
      <cdr:y>0.09302</cdr:y>
    </cdr:from>
    <cdr:to>
      <cdr:x>0.72581</cdr:x>
      <cdr:y>0.11628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6336704" y="576064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0.69355</cdr:x>
      <cdr:y>0.09302</cdr:y>
    </cdr:from>
    <cdr:to>
      <cdr:x>0.70968</cdr:x>
      <cdr:y>0.11628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6192688" y="576064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0.52419</cdr:x>
      <cdr:y>0.09091</cdr:y>
    </cdr:from>
    <cdr:to>
      <cdr:x>0.54032</cdr:x>
      <cdr:y>0.11364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680520" y="576064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0.73387</cdr:x>
      <cdr:y>0.09091</cdr:y>
    </cdr:from>
    <cdr:to>
      <cdr:x>0.75</cdr:x>
      <cdr:y>0.11364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6552728" y="576064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0.71774</cdr:x>
      <cdr:y>0.09091</cdr:y>
    </cdr:from>
    <cdr:to>
      <cdr:x>0.73387</cdr:x>
      <cdr:y>0.11364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6408712" y="576064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0.55645</cdr:x>
      <cdr:y>0.09091</cdr:y>
    </cdr:from>
    <cdr:to>
      <cdr:x>0.57258</cdr:x>
      <cdr:y>0.11364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968552" y="576064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0.76613</cdr:x>
      <cdr:y>0.09091</cdr:y>
    </cdr:from>
    <cdr:to>
      <cdr:x>0.78226</cdr:x>
      <cdr:y>0.11364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6840760" y="576064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0.75</cdr:x>
      <cdr:y>0.09091</cdr:y>
    </cdr:from>
    <cdr:to>
      <cdr:x>0.76613</cdr:x>
      <cdr:y>0.11364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6696744" y="576064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0.54032</cdr:x>
      <cdr:y>0.09302</cdr:y>
    </cdr:from>
    <cdr:to>
      <cdr:x>0.55645</cdr:x>
      <cdr:y>0.11628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824536" y="576064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0.75</cdr:x>
      <cdr:y>0.09302</cdr:y>
    </cdr:from>
    <cdr:to>
      <cdr:x>0.76613</cdr:x>
      <cdr:y>0.11628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6696744" y="576064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0.73387</cdr:x>
      <cdr:y>0.09302</cdr:y>
    </cdr:from>
    <cdr:to>
      <cdr:x>0.75</cdr:x>
      <cdr:y>0.11628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6552728" y="576064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46B91-2026-4917-A68D-7D30C2F6D4E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3F97B1-03E9-4113-9E12-FDA0B82BB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882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858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437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26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921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46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263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463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997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875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121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764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3243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927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429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250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5767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4448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0557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1832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6272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286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5519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81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8932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94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2494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8288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4759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7142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6732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4173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2270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8788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52156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5311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12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5050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6927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736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95788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8194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31486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1867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36107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3192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00876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360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04260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1741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9468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91764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5606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9700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0469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77293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7666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63085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969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00990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65762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34574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72471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17397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24181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63981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17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405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065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03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9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65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984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4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155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244827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Исполнение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бюджетов сельских поселений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итогам 201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года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19464" y="4293096"/>
            <a:ext cx="4824536" cy="1296144"/>
          </a:xfrm>
        </p:spPr>
        <p:txBody>
          <a:bodyPr>
            <a:normAutofit/>
          </a:bodyPr>
          <a:lstStyle/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Докладчик: Заместитель главы администрации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района по 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экономическому развитию 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Гладких Татьяна Николаевна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0" descr="C:\Documents and Settings\b_alex\Рабочий стол\ger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5888"/>
            <a:ext cx="72072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3275856" y="6093296"/>
            <a:ext cx="2771526" cy="503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2019 год</a:t>
            </a:r>
          </a:p>
          <a:p>
            <a:endPara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61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0515925"/>
              </p:ext>
            </p:extLst>
          </p:nvPr>
        </p:nvGraphicFramePr>
        <p:xfrm>
          <a:off x="1" y="23812"/>
          <a:ext cx="9108504" cy="681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751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5560476"/>
              </p:ext>
            </p:extLst>
          </p:nvPr>
        </p:nvGraphicFramePr>
        <p:xfrm>
          <a:off x="107504" y="28575"/>
          <a:ext cx="8640959" cy="6800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232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313042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796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5006762"/>
              </p:ext>
            </p:extLst>
          </p:nvPr>
        </p:nvGraphicFramePr>
        <p:xfrm>
          <a:off x="107504" y="28575"/>
          <a:ext cx="8640959" cy="6800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668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Общий анализ недоимки по имущественным налогам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92893288"/>
              </p:ext>
            </p:extLst>
          </p:nvPr>
        </p:nvGraphicFramePr>
        <p:xfrm>
          <a:off x="107504" y="665312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0648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28803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недоимки по земельному налогу 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456951299"/>
              </p:ext>
            </p:extLst>
          </p:nvPr>
        </p:nvGraphicFramePr>
        <p:xfrm>
          <a:off x="35496" y="521296"/>
          <a:ext cx="8928992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706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28803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недоимки по транспортному налогу 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907219084"/>
              </p:ext>
            </p:extLst>
          </p:nvPr>
        </p:nvGraphicFramePr>
        <p:xfrm>
          <a:off x="107504" y="404664"/>
          <a:ext cx="8928992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054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недоимки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налогу на имущество физических лиц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109416001"/>
              </p:ext>
            </p:extLst>
          </p:nvPr>
        </p:nvGraphicFramePr>
        <p:xfrm>
          <a:off x="107504" y="548680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4266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183" y="30679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Задолженность сельских поселений по налогам и страховым взносам на 1 января 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2019 года, руб. 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044646"/>
              </p:ext>
            </p:extLst>
          </p:nvPr>
        </p:nvGraphicFramePr>
        <p:xfrm>
          <a:off x="487183" y="1339058"/>
          <a:ext cx="8295321" cy="433953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02747"/>
                <a:gridCol w="2073830"/>
                <a:gridCol w="1885300"/>
                <a:gridCol w="1759614"/>
                <a:gridCol w="2073830"/>
              </a:tblGrid>
              <a:tr h="331741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 п/п</a:t>
                      </a:r>
                      <a:endParaRPr lang="ru-RU" sz="1600" dirty="0"/>
                    </a:p>
                  </a:txBody>
                  <a:tcPr marL="79802" marR="79802" marT="41468" marB="41468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r>
                        <a:rPr lang="ru-RU" sz="1600" baseline="0" dirty="0" smtClean="0"/>
                        <a:t> поселения</a:t>
                      </a:r>
                      <a:endParaRPr lang="ru-RU" sz="1600" dirty="0"/>
                    </a:p>
                  </a:txBody>
                  <a:tcPr marL="79802" marR="79802" marT="41468" marB="41468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Сумма</a:t>
                      </a:r>
                      <a:r>
                        <a:rPr lang="ru-RU" sz="1600" baseline="0" dirty="0" smtClean="0"/>
                        <a:t> задолженности, всего</a:t>
                      </a:r>
                      <a:endParaRPr lang="ru-RU" sz="1600" dirty="0"/>
                    </a:p>
                  </a:txBody>
                  <a:tcPr marL="79802" marR="79802" marT="41468" marB="41468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 том числе </a:t>
                      </a:r>
                      <a:endParaRPr lang="ru-R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79802" marR="79802" marT="41468" marB="41468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5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по</a:t>
                      </a:r>
                      <a:r>
                        <a:rPr lang="ru-RU" sz="1600" b="1" baseline="0" dirty="0" smtClean="0"/>
                        <a:t> налогам</a:t>
                      </a:r>
                      <a:endParaRPr lang="ru-R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79802" marR="79802" marT="41468" marB="41468"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по страховым взносам</a:t>
                      </a:r>
                      <a:endParaRPr lang="ru-R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79802" marR="79802" marT="41468" marB="41468">
                    <a:solidFill>
                      <a:srgbClr val="F7EAE9"/>
                    </a:solidFill>
                  </a:tcPr>
                </a:tc>
              </a:tr>
              <a:tr h="428406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+mn-lt"/>
                        </a:rPr>
                        <a:t>1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Двуреченское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</a:rPr>
                        <a:t>15,06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+mn-lt"/>
                        </a:rPr>
                        <a:t>15,06</a:t>
                      </a:r>
                      <a:endParaRPr lang="ru-RU" sz="1600" b="0" dirty="0">
                        <a:latin typeface="+mn-lt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+mn-lt"/>
                      </a:endParaRPr>
                    </a:p>
                  </a:txBody>
                  <a:tcPr marL="79802" marR="79802" marT="41468" marB="41468"/>
                </a:tc>
              </a:tr>
              <a:tr h="428406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+mn-lt"/>
                        </a:rPr>
                        <a:t>2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Заболотское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+mn-lt"/>
                        </a:rPr>
                        <a:t>36,87</a:t>
                      </a:r>
                      <a:endParaRPr lang="ru-RU" sz="1600" b="0" dirty="0">
                        <a:latin typeface="+mn-lt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36,71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</a:rPr>
                        <a:t>0,16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79802" marR="79802" marT="41468" marB="41468"/>
                </a:tc>
              </a:tr>
              <a:tr h="428406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+mn-lt"/>
                        </a:rPr>
                        <a:t>3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Кондратовское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</a:rPr>
                        <a:t>2,45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+mn-lt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</a:rPr>
                        <a:t>2,45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79802" marR="79802" marT="41468" marB="41468"/>
                </a:tc>
              </a:tr>
              <a:tr h="428406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+mn-lt"/>
                        </a:rPr>
                        <a:t>4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Кукуштан</a:t>
                      </a:r>
                      <a:r>
                        <a:rPr lang="ru-RU" sz="1600" baseline="0" dirty="0" err="1" smtClean="0"/>
                        <a:t>ское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</a:rPr>
                        <a:t>4,46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</a:rPr>
                        <a:t>1,66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+mn-lt"/>
                        </a:rPr>
                        <a:t>2,80</a:t>
                      </a:r>
                      <a:endParaRPr lang="ru-RU" sz="1600" b="0" dirty="0">
                        <a:latin typeface="+mn-lt"/>
                      </a:endParaRPr>
                    </a:p>
                  </a:txBody>
                  <a:tcPr marL="79802" marR="79802" marT="41468" marB="41468"/>
                </a:tc>
              </a:tr>
              <a:tr h="428406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+mn-lt"/>
                        </a:rPr>
                        <a:t>5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Усть-Качкинское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</a:rPr>
                        <a:t>200,00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</a:rPr>
                        <a:t>200,00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+mn-lt"/>
                      </a:endParaRPr>
                    </a:p>
                  </a:txBody>
                  <a:tcPr marL="79802" marR="79802" marT="41468" marB="41468"/>
                </a:tc>
              </a:tr>
              <a:tr h="428406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+mn-lt"/>
                        </a:rPr>
                        <a:t>6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Хохловское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</a:rPr>
                        <a:t>141,18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+mn-lt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+mn-lt"/>
                        </a:rPr>
                        <a:t>141,18</a:t>
                      </a:r>
                      <a:endParaRPr lang="ru-RU" sz="1600" b="0" dirty="0">
                        <a:latin typeface="+mn-lt"/>
                      </a:endParaRPr>
                    </a:p>
                  </a:txBody>
                  <a:tcPr marL="79802" marR="79802" marT="41468" marB="41468"/>
                </a:tc>
              </a:tr>
              <a:tr h="428406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+mn-lt"/>
                        </a:rPr>
                        <a:t>7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Юговское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+mn-lt"/>
                        </a:rPr>
                        <a:t>250,00</a:t>
                      </a:r>
                      <a:endParaRPr lang="ru-RU" sz="1600" b="0" dirty="0">
                        <a:latin typeface="+mn-lt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+mn-lt"/>
                        </a:rPr>
                        <a:t>250,00</a:t>
                      </a:r>
                      <a:endParaRPr lang="ru-RU" sz="1600" b="0" dirty="0">
                        <a:latin typeface="+mn-lt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atin typeface="+mn-lt"/>
                      </a:endParaRPr>
                    </a:p>
                  </a:txBody>
                  <a:tcPr marL="79802" marR="79802" marT="41468" marB="41468"/>
                </a:tc>
              </a:tr>
              <a:tr h="428406">
                <a:tc>
                  <a:txBody>
                    <a:bodyPr/>
                    <a:lstStyle/>
                    <a:p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ИТОГО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n-lt"/>
                        </a:rPr>
                        <a:t>650,02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n-lt"/>
                        </a:rPr>
                        <a:t>503,43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n-lt"/>
                        </a:rPr>
                        <a:t>146,59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79802" marR="79802" marT="41468" marB="4146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820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5770776"/>
              </p:ext>
            </p:extLst>
          </p:nvPr>
        </p:nvGraphicFramePr>
        <p:xfrm>
          <a:off x="0" y="0"/>
          <a:ext cx="9144000" cy="6837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308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014161"/>
              </p:ext>
            </p:extLst>
          </p:nvPr>
        </p:nvGraphicFramePr>
        <p:xfrm>
          <a:off x="0" y="0"/>
          <a:ext cx="9144000" cy="6837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392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2103707"/>
              </p:ext>
            </p:extLst>
          </p:nvPr>
        </p:nvGraphicFramePr>
        <p:xfrm>
          <a:off x="0" y="116632"/>
          <a:ext cx="9144000" cy="6837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1612789"/>
              </p:ext>
            </p:extLst>
          </p:nvPr>
        </p:nvGraphicFramePr>
        <p:xfrm>
          <a:off x="107504" y="620688"/>
          <a:ext cx="8856984" cy="6076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058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207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Информация об остатках средств на 01.01.2019</a:t>
            </a:r>
            <a:endParaRPr lang="ru-RU" sz="3200" b="1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9809414"/>
              </p:ext>
            </p:extLst>
          </p:nvPr>
        </p:nvGraphicFramePr>
        <p:xfrm>
          <a:off x="107504" y="1052736"/>
          <a:ext cx="8928992" cy="5167956"/>
        </p:xfrm>
        <a:graphic>
          <a:graphicData uri="http://schemas.openxmlformats.org/drawingml/2006/table">
            <a:tbl>
              <a:tblPr/>
              <a:tblGrid>
                <a:gridCol w="338424"/>
                <a:gridCol w="1341238"/>
                <a:gridCol w="1587042"/>
                <a:gridCol w="1306682"/>
                <a:gridCol w="1403278"/>
                <a:gridCol w="1296144"/>
                <a:gridCol w="1656184"/>
              </a:tblGrid>
              <a:tr h="361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/ поселения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Остатки ВСЕГО           на  01.01.19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 средства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Дефицит    бюджета 2019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Профицит бюджета 2019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Свободные остатки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16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05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Бершетское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2 311 697,58   </a:t>
                      </a:r>
                    </a:p>
                  </a:txBody>
                  <a:tcPr marL="6396" marR="6396" marT="63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287 600,30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2 024 097,28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25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Гамовское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2 075 984,05   </a:t>
                      </a:r>
                    </a:p>
                  </a:txBody>
                  <a:tcPr marL="6396" marR="6396" marT="63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3 020,98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2 297 407,00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224 443,93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19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Двуреченское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2 295 831,02   </a:t>
                      </a:r>
                    </a:p>
                  </a:txBody>
                  <a:tcPr marL="6396" marR="6396" marT="63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2 433 011,00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137 179,98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12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Заболотское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5 776 393,95   </a:t>
                      </a:r>
                    </a:p>
                  </a:txBody>
                  <a:tcPr marL="6396" marR="6396" marT="63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141 419,42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408 330,00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5 226 644,53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519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Кондратовское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14 383 144,51   </a:t>
                      </a:r>
                    </a:p>
                  </a:txBody>
                  <a:tcPr marL="6396" marR="6396" marT="63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-  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299 554,00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14 383 144,51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99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Кукуштанское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3 302 499,69   </a:t>
                      </a:r>
                    </a:p>
                  </a:txBody>
                  <a:tcPr marL="6396" marR="6396" marT="63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1 952 491,89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889 067,82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460 939,98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3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Култаевское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18 503 474,04   </a:t>
                      </a:r>
                    </a:p>
                  </a:txBody>
                  <a:tcPr marL="6396" marR="6396" marT="63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523 792,82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2 381 275,00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15 598 406,22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25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Лобановское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9 107 769,97   </a:t>
                      </a:r>
                    </a:p>
                  </a:txBody>
                  <a:tcPr marL="6396" marR="6396" marT="63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795 481,63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5 945 300,00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2 366 988,34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25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Пальниковское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2 577 239,42   </a:t>
                      </a:r>
                    </a:p>
                  </a:txBody>
                  <a:tcPr marL="6396" marR="6396" marT="63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-  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598 740,18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1 978 499,24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25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Платошинское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40 431,05   </a:t>
                      </a:r>
                    </a:p>
                  </a:txBody>
                  <a:tcPr marL="6396" marR="6396" marT="63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110 720,10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  70 289,05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05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Савинское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30 405 784,95   </a:t>
                      </a:r>
                    </a:p>
                  </a:txBody>
                  <a:tcPr marL="6396" marR="6396" marT="63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-  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4 722 889,00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25 682 895,95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12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Сылвенское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5 612 516,89   </a:t>
                      </a:r>
                    </a:p>
                  </a:txBody>
                  <a:tcPr marL="6396" marR="6396" marT="63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275 805,00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5 336 711,89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39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Усть-Качкинское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25 187 939,90   </a:t>
                      </a:r>
                    </a:p>
                  </a:txBody>
                  <a:tcPr marL="6396" marR="6396" marT="63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158 590,00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18 426 585,63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6 602 764,27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25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Фроловское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277 879,53   </a:t>
                      </a:r>
                    </a:p>
                  </a:txBody>
                  <a:tcPr marL="6396" marR="6396" marT="63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-  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277 879,53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519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Хохловское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2 651 373,17   </a:t>
                      </a:r>
                    </a:p>
                  </a:txBody>
                  <a:tcPr marL="6396" marR="6396" marT="63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-  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1 007 100,00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1 644 273,17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3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Ю.Камское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1 001 312,95   </a:t>
                      </a:r>
                    </a:p>
                  </a:txBody>
                  <a:tcPr marL="6396" marR="6396" marT="63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858 399,09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209 830,00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  66 916,14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39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Юговское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728 366,66   </a:t>
                      </a:r>
                    </a:p>
                  </a:txBody>
                  <a:tcPr marL="6396" marR="6396" marT="63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4 187,35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-  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-  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724 179,31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126 239 639,33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7 544 519,58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36 886 524,63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299 554,00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81 808 595,12   </a:t>
                      </a:r>
                    </a:p>
                  </a:txBody>
                  <a:tcPr marL="6396" marR="6396" marT="6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26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144200"/>
              </p:ext>
            </p:extLst>
          </p:nvPr>
        </p:nvGraphicFramePr>
        <p:xfrm>
          <a:off x="281715" y="1268760"/>
          <a:ext cx="8652007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71472" y="500042"/>
            <a:ext cx="8072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</a:rPr>
              <a:t>Информация о средней заработной плате работников учреждений культуры, физкультуры и спорта на 01.01.2019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22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0451818"/>
              </p:ext>
            </p:extLst>
          </p:nvPr>
        </p:nvGraphicFramePr>
        <p:xfrm>
          <a:off x="76912" y="27774"/>
          <a:ext cx="8959584" cy="681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232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8588206"/>
              </p:ext>
            </p:extLst>
          </p:nvPr>
        </p:nvGraphicFramePr>
        <p:xfrm>
          <a:off x="0" y="0"/>
          <a:ext cx="8784975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881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936103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Анализ  доходов бюджетов поселений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на  1 </a:t>
            </a:r>
            <a:r>
              <a:rPr lang="ru-RU" sz="2800" b="1" dirty="0"/>
              <a:t>жителя </a:t>
            </a:r>
            <a:r>
              <a:rPr lang="ru-RU" sz="2800" b="1" dirty="0" smtClean="0"/>
              <a:t>за 2018 год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7920880" cy="475252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313023"/>
              </p:ext>
            </p:extLst>
          </p:nvPr>
        </p:nvGraphicFramePr>
        <p:xfrm>
          <a:off x="179512" y="1196753"/>
          <a:ext cx="8640959" cy="5511008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720080"/>
                <a:gridCol w="1656184"/>
                <a:gridCol w="1368152"/>
                <a:gridCol w="1440160"/>
                <a:gridCol w="1130081"/>
                <a:gridCol w="1034396"/>
                <a:gridCol w="127317"/>
                <a:gridCol w="1164589"/>
              </a:tblGrid>
              <a:tr h="161071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 dirty="0">
                          <a:effectLst/>
                        </a:rPr>
                        <a:t>Единица измерения тыс. руб.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"/>
                      </a:endParaRPr>
                    </a:p>
                  </a:txBody>
                  <a:tcPr marL="7750" marR="7750" marT="77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86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№ п/п</a:t>
                      </a:r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Сельские поселения</a:t>
                      </a:r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Всего доходов</a:t>
                      </a:r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в т.ч. собственных доходов</a:t>
                      </a:r>
                      <a:endParaRPr lang="ru-RU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Численность населения</a:t>
                      </a:r>
                      <a:endParaRPr lang="ru-RU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Доходы на 1 жителя</a:t>
                      </a:r>
                      <a:endParaRPr lang="ru-RU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54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Всего доходов</a:t>
                      </a:r>
                      <a:endParaRPr lang="ru-RU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в </a:t>
                      </a:r>
                      <a:r>
                        <a:rPr lang="ru-RU" sz="1100" u="none" strike="noStrike" dirty="0" err="1">
                          <a:effectLst/>
                        </a:rPr>
                        <a:t>т.ч</a:t>
                      </a:r>
                      <a:r>
                        <a:rPr lang="ru-RU" sz="1100" u="none" strike="noStrike" dirty="0" smtClean="0">
                          <a:effectLst/>
                        </a:rPr>
                        <a:t>.  </a:t>
                      </a:r>
                      <a:r>
                        <a:rPr lang="ru-RU" sz="1100" u="none" strike="noStrike" dirty="0">
                          <a:effectLst/>
                        </a:rPr>
                        <a:t>собственных доходов</a:t>
                      </a:r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/>
                </a:tc>
              </a:tr>
              <a:tr h="2595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Юговское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38 613,12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17 815,9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2 357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16,38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7,56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/>
                </a:tc>
              </a:tr>
              <a:tr h="2491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2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Савинское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80 005,44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71 947,3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6 615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12,09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10,88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/>
                </a:tc>
              </a:tr>
              <a:tr h="2491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Кондратовское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148 972,85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115 087,4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12 639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11,79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9,11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/>
                </a:tc>
              </a:tr>
              <a:tr h="2491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4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Хохловское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13 731,57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12 234,5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1 312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10,47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9,33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/>
                </a:tc>
              </a:tr>
              <a:tr h="2491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5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Пальниковское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14 075,93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11 980,8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1 506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9,35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7,96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/>
                </a:tc>
              </a:tr>
              <a:tr h="2491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6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Заболотское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13 445,39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12 806,8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1 548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8,69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8,27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/>
                </a:tc>
              </a:tr>
              <a:tr h="2491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7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Платошинское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19 506,80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14 190,4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2 344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8,32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6,05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/>
                </a:tc>
              </a:tr>
              <a:tr h="2491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8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Култаевское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102 395,02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87 555,4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12 605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8,12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6,95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/>
                </a:tc>
              </a:tr>
              <a:tr h="2491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9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Двуреченское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74 775,95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57 003,5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9 420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7,94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6,05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/>
                </a:tc>
              </a:tr>
              <a:tr h="2491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10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Усть-Качкинское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39 678,89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35 236,3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5 849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6,78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6,02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/>
                </a:tc>
              </a:tr>
              <a:tr h="2491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11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Фроловское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36 523,66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31 643,2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5 565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6,56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5,69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/>
                </a:tc>
              </a:tr>
              <a:tr h="2491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12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Сылвенское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63 467,19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48 286,9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10 113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6,28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4,77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/>
                </a:tc>
              </a:tr>
              <a:tr h="2491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13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Лобановское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63 967,40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50 707,4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10 253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6,24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4,95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/>
                </a:tc>
              </a:tr>
              <a:tr h="2491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14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Юго-Камское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55 779,21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42 685,9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9 259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6,02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4,61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/>
                </a:tc>
              </a:tr>
              <a:tr h="2491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15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Кукуштанское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50 029,26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38 873,4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8 738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5,73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4,45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/>
                </a:tc>
              </a:tr>
              <a:tr h="2491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16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Бершетское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21 030,75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17 838,9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3 714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5,66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4,80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/>
                </a:tc>
              </a:tr>
              <a:tr h="2491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17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Гамовское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35 962,93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26 874,5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6 529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5,51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4,12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/>
                </a:tc>
              </a:tr>
              <a:tr h="25957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Всего</a:t>
                      </a:r>
                      <a:endParaRPr lang="ru-RU" sz="1600" b="1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871 961,36</a:t>
                      </a:r>
                      <a:endParaRPr lang="ru-RU" sz="1600" b="1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692 768,42</a:t>
                      </a:r>
                      <a:endParaRPr lang="ru-RU" sz="1600" b="1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110 366</a:t>
                      </a:r>
                      <a:endParaRPr lang="ru-RU" sz="1600" b="1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7,90</a:t>
                      </a:r>
                      <a:endParaRPr lang="ru-RU" sz="1600" b="1" i="0" u="none" strike="noStrike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6,28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750" marR="7750" marT="775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47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760451"/>
              </p:ext>
            </p:extLst>
          </p:nvPr>
        </p:nvGraphicFramePr>
        <p:xfrm>
          <a:off x="76912" y="-32047"/>
          <a:ext cx="9036496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603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8282356"/>
              </p:ext>
            </p:extLst>
          </p:nvPr>
        </p:nvGraphicFramePr>
        <p:xfrm>
          <a:off x="107504" y="28575"/>
          <a:ext cx="8640959" cy="6800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993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8807774"/>
              </p:ext>
            </p:extLst>
          </p:nvPr>
        </p:nvGraphicFramePr>
        <p:xfrm>
          <a:off x="76912" y="-32047"/>
          <a:ext cx="9036496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984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6237662"/>
              </p:ext>
            </p:extLst>
          </p:nvPr>
        </p:nvGraphicFramePr>
        <p:xfrm>
          <a:off x="179512" y="-11259"/>
          <a:ext cx="8640959" cy="6800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778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2884</TotalTime>
  <Words>1214</Words>
  <Application>Microsoft Office PowerPoint</Application>
  <PresentationFormat>Экран (4:3)</PresentationFormat>
  <Paragraphs>611</Paragraphs>
  <Slides>22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1_Тема Office</vt:lpstr>
      <vt:lpstr>Тема Office</vt:lpstr>
      <vt:lpstr>2_Тема Office</vt:lpstr>
      <vt:lpstr>3_Тема Office</vt:lpstr>
      <vt:lpstr>4_Тема Office</vt:lpstr>
      <vt:lpstr>5_Тема Office</vt:lpstr>
      <vt:lpstr>Исполнение бюджетов сельских поселений  по итогам 2018 года</vt:lpstr>
      <vt:lpstr>Презентация PowerPoint</vt:lpstr>
      <vt:lpstr>Презентация PowerPoint</vt:lpstr>
      <vt:lpstr>Презентация PowerPoint</vt:lpstr>
      <vt:lpstr>Анализ  доходов бюджетов поселений  на  1 жителя за 2018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Общий анализ недоимки по имущественным налогам в разрезе сельских поселений</vt:lpstr>
      <vt:lpstr>Анализ недоимки по земельному налогу   в разрезе сельских поселений</vt:lpstr>
      <vt:lpstr>Анализ недоимки по транспортному налогу   в разрезе сельских поселений</vt:lpstr>
      <vt:lpstr>Анализ недоимки  по налогу на имущество физических лиц  в разрезе сельских поселений</vt:lpstr>
      <vt:lpstr>Задолженность сельских поселений по налогам и страховым взносам на 1 января 2019 года, руб. </vt:lpstr>
      <vt:lpstr>Презентация PowerPoint</vt:lpstr>
      <vt:lpstr>Презентация PowerPoint</vt:lpstr>
      <vt:lpstr>Информация об остатках средств на 01.01.2019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feu21-02</dc:creator>
  <cp:lastModifiedBy>feu21-03</cp:lastModifiedBy>
  <cp:revision>117</cp:revision>
  <cp:lastPrinted>2019-02-04T07:13:34Z</cp:lastPrinted>
  <dcterms:created xsi:type="dcterms:W3CDTF">2017-08-01T09:39:33Z</dcterms:created>
  <dcterms:modified xsi:type="dcterms:W3CDTF">2019-02-04T11:13:34Z</dcterms:modified>
</cp:coreProperties>
</file>