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theme/themeOverride5.xml" ContentType="application/vnd.openxmlformats-officedocument.themeOverr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charts/chart7.xml" ContentType="application/vnd.openxmlformats-officedocument.drawingml.chart+xml"/>
  <Override PartName="/ppt/notesSlides/notesSlide12.xml" ContentType="application/vnd.openxmlformats-officedocument.presentationml.notesSlide+xml"/>
  <Override PartName="/ppt/charts/chart20.xml" ContentType="application/vnd.openxmlformats-officedocument.drawingml.chart+xml"/>
  <Override PartName="/ppt/drawings/drawing13.xml" ContentType="application/vnd.openxmlformats-officedocument.drawingml.chartshapes+xml"/>
  <Default Extension="xlsx" ContentType="application/vnd.openxmlformats-officedocument.spreadsheetml.sheet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drawings/drawing7.xml" ContentType="application/vnd.openxmlformats-officedocument.drawingml.chartshape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drawings/drawing5.xml" ContentType="application/vnd.openxmlformats-officedocument.drawingml.chartshap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notesSlides/notesSlide19.xml" ContentType="application/vnd.openxmlformats-officedocument.presentationml.notesSlide+xml"/>
  <Override PartName="/ppt/charts/chart18.xml" ContentType="application/vnd.openxmlformats-officedocument.drawingml.chart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charts/chart16.xml" ContentType="application/vnd.openxmlformats-officedocument.drawingml.chart+xml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charts/chart14.xml" ContentType="application/vnd.openxmlformats-officedocument.drawingml.char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notesSlides/notesSlide13.xml" ContentType="application/vnd.openxmlformats-officedocument.presentationml.notesSlide+xml"/>
  <Override PartName="/ppt/charts/chart12.xml" ContentType="application/vnd.openxmlformats-officedocument.drawingml.chart+xml"/>
  <Override PartName="/ppt/notesSlides/notesSlide22.xml" ContentType="application/vnd.openxmlformats-officedocument.presentationml.notesSlide+xml"/>
  <Override PartName="/ppt/charts/chart21.xml" ContentType="application/vnd.openxmlformats-officedocument.drawingml.char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charts/chart10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drawings/drawing14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drawings/drawing8.xml" ContentType="application/vnd.openxmlformats-officedocument.drawingml.chartshapes+xml"/>
  <Override PartName="/ppt/drawings/drawing12.xml" ContentType="application/vnd.openxmlformats-officedocument.drawingml.chartshape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drawings/drawing6.xml" ContentType="application/vnd.openxmlformats-officedocument.drawingml.chartshapes+xml"/>
  <Override PartName="/ppt/drawings/drawing10.xml" ContentType="application/vnd.openxmlformats-officedocument.drawingml.chartshape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theme/themeOverride3.xml" ContentType="application/vnd.openxmlformats-officedocument.themeOverride+xml"/>
  <Default Extension="rels" ContentType="application/vnd.openxmlformats-package.relationships+xml"/>
  <Override PartName="/ppt/slides/slide23.xml" ContentType="application/vnd.openxmlformats-officedocument.presentationml.slide+xml"/>
  <Override PartName="/ppt/charts/chart15.xml" ContentType="application/vnd.openxmlformats-officedocument.drawingml.char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drawings/drawing9.xml" ContentType="application/vnd.openxmlformats-officedocument.drawingml.chartshapes+xml"/>
  <Override PartName="/ppt/notesSlides/notesSlide21.xml" ContentType="application/vnd.openxmlformats-officedocument.presentationml.notesSlide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drawings/drawing1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2" r:id="rId1"/>
    <p:sldMasterId id="2147483814" r:id="rId2"/>
  </p:sldMasterIdLst>
  <p:notesMasterIdLst>
    <p:notesMasterId r:id="rId43"/>
  </p:notesMasterIdLst>
  <p:handoutMasterIdLst>
    <p:handoutMasterId r:id="rId44"/>
  </p:handoutMasterIdLst>
  <p:sldIdLst>
    <p:sldId id="257" r:id="rId3"/>
    <p:sldId id="636" r:id="rId4"/>
    <p:sldId id="637" r:id="rId5"/>
    <p:sldId id="638" r:id="rId6"/>
    <p:sldId id="639" r:id="rId7"/>
    <p:sldId id="640" r:id="rId8"/>
    <p:sldId id="641" r:id="rId9"/>
    <p:sldId id="642" r:id="rId10"/>
    <p:sldId id="643" r:id="rId11"/>
    <p:sldId id="644" r:id="rId12"/>
    <p:sldId id="645" r:id="rId13"/>
    <p:sldId id="646" r:id="rId14"/>
    <p:sldId id="647" r:id="rId15"/>
    <p:sldId id="583" r:id="rId16"/>
    <p:sldId id="621" r:id="rId17"/>
    <p:sldId id="569" r:id="rId18"/>
    <p:sldId id="584" r:id="rId19"/>
    <p:sldId id="575" r:id="rId20"/>
    <p:sldId id="632" r:id="rId21"/>
    <p:sldId id="585" r:id="rId22"/>
    <p:sldId id="607" r:id="rId23"/>
    <p:sldId id="599" r:id="rId24"/>
    <p:sldId id="608" r:id="rId25"/>
    <p:sldId id="610" r:id="rId26"/>
    <p:sldId id="586" r:id="rId27"/>
    <p:sldId id="587" r:id="rId28"/>
    <p:sldId id="626" r:id="rId29"/>
    <p:sldId id="589" r:id="rId30"/>
    <p:sldId id="627" r:id="rId31"/>
    <p:sldId id="588" r:id="rId32"/>
    <p:sldId id="633" r:id="rId33"/>
    <p:sldId id="595" r:id="rId34"/>
    <p:sldId id="590" r:id="rId35"/>
    <p:sldId id="628" r:id="rId36"/>
    <p:sldId id="629" r:id="rId37"/>
    <p:sldId id="591" r:id="rId38"/>
    <p:sldId id="634" r:id="rId39"/>
    <p:sldId id="631" r:id="rId40"/>
    <p:sldId id="598" r:id="rId41"/>
    <p:sldId id="462" r:id="rId42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5FCFF"/>
    <a:srgbClr val="FF6600"/>
    <a:srgbClr val="FF3300"/>
    <a:srgbClr val="00D05E"/>
    <a:srgbClr val="00682F"/>
    <a:srgbClr val="000000"/>
    <a:srgbClr val="080808"/>
    <a:srgbClr val="C7F5CA"/>
    <a:srgbClr val="BEF9FA"/>
    <a:srgbClr val="B9FAF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646" autoAdjust="0"/>
    <p:restoredTop sz="94910" autoAdjust="0"/>
  </p:normalViewPr>
  <p:slideViewPr>
    <p:cSldViewPr>
      <p:cViewPr>
        <p:scale>
          <a:sx n="85" d="100"/>
          <a:sy n="85" d="100"/>
        </p:scale>
        <p:origin x="-948" y="-4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Office_Excel11.xlsx"/><Relationship Id="rId4" Type="http://schemas.microsoft.com/office/2011/relationships/chartColorStyle" Target="colors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2.xlsx"/><Relationship Id="rId1" Type="http://schemas.openxmlformats.org/officeDocument/2006/relationships/themeOverride" Target="../theme/themeOverride1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9.xml"/><Relationship Id="rId2" Type="http://schemas.openxmlformats.org/officeDocument/2006/relationships/package" Target="../embeddings/_____Microsoft_Office_Excel15.xlsx"/><Relationship Id="rId1" Type="http://schemas.openxmlformats.org/officeDocument/2006/relationships/themeOverride" Target="../theme/themeOverride2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0.xml"/><Relationship Id="rId2" Type="http://schemas.openxmlformats.org/officeDocument/2006/relationships/package" Target="../embeddings/_____Microsoft_Office_Excel16.xlsx"/><Relationship Id="rId1" Type="http://schemas.openxmlformats.org/officeDocument/2006/relationships/themeOverride" Target="../theme/themeOverride3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1.xml"/><Relationship Id="rId2" Type="http://schemas.openxmlformats.org/officeDocument/2006/relationships/package" Target="../embeddings/_____Microsoft_Office_Excel17.xlsx"/><Relationship Id="rId1" Type="http://schemas.openxmlformats.org/officeDocument/2006/relationships/themeOverride" Target="../theme/themeOverride4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8.xlsx"/><Relationship Id="rId1" Type="http://schemas.openxmlformats.org/officeDocument/2006/relationships/themeOverride" Target="../theme/themeOverride5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_____Microsoft_Office_Excel19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3.xml"/><Relationship Id="rId2" Type="http://schemas.openxmlformats.org/officeDocument/2006/relationships/package" Target="../embeddings/_____Microsoft_Office_Excel20.xlsx"/><Relationship Id="rId1" Type="http://schemas.openxmlformats.org/officeDocument/2006/relationships/themeOverride" Target="../theme/themeOverride6.xm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_____Microsoft_Office_Excel2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9.8557173817325219E-2"/>
          <c:y val="1.648099142104217E-2"/>
          <c:w val="0.89708552770772898"/>
          <c:h val="0.8072247809283879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chemeClr val="accent1"/>
            </a:solidFill>
            <a:ln w="12762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-4.3572984749455385E-3"/>
                  <c:y val="-1.5640275309896059E-2"/>
                </c:manualLayout>
              </c:layout>
              <c:showVal val="1"/>
            </c:dLbl>
            <c:dLbl>
              <c:idx val="1"/>
              <c:layout>
                <c:manualLayout>
                  <c:x val="1.4524328249819007E-3"/>
                  <c:y val="-1.3033768011203529E-2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-1.0426850206597379E-2"/>
                </c:manualLayout>
              </c:layout>
              <c:showVal val="1"/>
            </c:dLbl>
            <c:dLbl>
              <c:idx val="3"/>
              <c:layout>
                <c:manualLayout>
                  <c:x val="-2.9048656499636887E-3"/>
                  <c:y val="-1.3033562758246704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Sheet1!$B$1:$E$1</c:f>
              <c:strCache>
                <c:ptCount val="4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  <c:pt idx="3">
                  <c:v>2017 год</c:v>
                </c:pt>
              </c:strCache>
            </c:strRef>
          </c:cat>
          <c:val>
            <c:numRef>
              <c:f>Sheet1!$B$2:$E$2</c:f>
              <c:numCache>
                <c:formatCode>_-* #,##0.0_р_._-;\-* #,##0.0_р_._-;_-* "-"??_р_._-;_-@_-</c:formatCode>
                <c:ptCount val="4"/>
                <c:pt idx="0">
                  <c:v>2241.8000000000002</c:v>
                </c:pt>
                <c:pt idx="1">
                  <c:v>2342.1999999999998</c:v>
                </c:pt>
                <c:pt idx="2">
                  <c:v>2251.9</c:v>
                </c:pt>
                <c:pt idx="3">
                  <c:v>2152.1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Расходы</c:v>
                </c:pt>
              </c:strCache>
            </c:strRef>
          </c:tx>
          <c:dLbls>
            <c:dLbl>
              <c:idx val="0"/>
              <c:layout>
                <c:manualLayout>
                  <c:x val="-4.3572984749455637E-3"/>
                  <c:y val="-5.2134251032986889E-3"/>
                </c:manualLayout>
              </c:layout>
              <c:showVal val="1"/>
            </c:dLbl>
            <c:dLbl>
              <c:idx val="1"/>
              <c:layout>
                <c:manualLayout>
                  <c:x val="2.9047512851743239E-3"/>
                  <c:y val="-1.0426850206597379E-2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-5.2134251032986877E-2"/>
                </c:manualLayout>
              </c:layout>
              <c:showVal val="1"/>
            </c:dLbl>
            <c:dLbl>
              <c:idx val="3"/>
              <c:layout>
                <c:manualLayout>
                  <c:x val="-1.4524328249818472E-3"/>
                  <c:y val="-2.6067125516493438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Sheet1!$B$1:$E$1</c:f>
              <c:strCache>
                <c:ptCount val="4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  <c:pt idx="3">
                  <c:v>2017 год</c:v>
                </c:pt>
              </c:strCache>
            </c:strRef>
          </c:cat>
          <c:val>
            <c:numRef>
              <c:f>Sheet1!$B$3:$E$3</c:f>
              <c:numCache>
                <c:formatCode>_-* #,##0.0_р_._-;\-* #,##0.0_р_._-;_-* "-"??_р_._-;_-@_-</c:formatCode>
                <c:ptCount val="4"/>
                <c:pt idx="0">
                  <c:v>2312.9</c:v>
                </c:pt>
                <c:pt idx="1">
                  <c:v>2392.8000000000002</c:v>
                </c:pt>
                <c:pt idx="2">
                  <c:v>2228.9</c:v>
                </c:pt>
                <c:pt idx="3">
                  <c:v>2136.1</c:v>
                </c:pt>
              </c:numCache>
            </c:numRef>
          </c:val>
        </c:ser>
        <c:gapWidth val="75"/>
        <c:axId val="67326336"/>
        <c:axId val="67327872"/>
      </c:barChart>
      <c:catAx>
        <c:axId val="67326336"/>
        <c:scaling>
          <c:orientation val="minMax"/>
        </c:scaling>
        <c:axPos val="b"/>
        <c:numFmt formatCode="General" sourceLinked="1"/>
        <c:majorTickMark val="none"/>
        <c:tickLblPos val="low"/>
        <c:spPr>
          <a:ln w="319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67327872"/>
        <c:crosses val="autoZero"/>
        <c:auto val="1"/>
        <c:lblAlgn val="ctr"/>
        <c:lblOffset val="100"/>
        <c:tickLblSkip val="1"/>
        <c:tickMarkSkip val="1"/>
      </c:catAx>
      <c:valAx>
        <c:axId val="67327872"/>
        <c:scaling>
          <c:orientation val="minMax"/>
        </c:scaling>
        <c:axPos val="l"/>
        <c:majorGridlines>
          <c:spPr>
            <a:ln w="3190">
              <a:solidFill>
                <a:schemeClr val="tx1"/>
              </a:solidFill>
              <a:prstDash val="solid"/>
            </a:ln>
          </c:spPr>
        </c:majorGridlines>
        <c:numFmt formatCode="_-* #,##0.0_р_._-;\-* #,##0.0_р_._-;_-* &quot;-&quot;??_р_._-;_-@_-" sourceLinked="1"/>
        <c:majorTickMark val="none"/>
        <c:tickLblPos val="nextTo"/>
        <c:spPr>
          <a:ln w="25400">
            <a:noFill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defRPr>
            </a:pPr>
            <a:endParaRPr lang="ru-RU"/>
          </a:p>
        </c:txPr>
        <c:crossAx val="67326336"/>
        <c:crosses val="autoZero"/>
        <c:crossBetween val="between"/>
      </c:valAx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809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hPercent val="50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9.0032154340836043E-2"/>
          <c:y val="8.8477366255144047E-2"/>
          <c:w val="0.86709539121114765"/>
          <c:h val="0.7777777777777819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2769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3.2018175945828592E-2"/>
                  <c:y val="-3.694837238021852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0774036908752794E-2"/>
                  <c:y val="-4.7579671465240544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4351758010446714E-2"/>
                  <c:y val="-5.8658202397415815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4.0707324950717931E-2"/>
                  <c:y val="-7.0666306050693795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539">
                <a:noFill/>
              </a:ln>
            </c:spPr>
            <c:txPr>
              <a:bodyPr/>
              <a:lstStyle/>
              <a:p>
                <a:pPr>
                  <a:defRPr sz="1760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  <c:pt idx="3">
                  <c:v>2017 год</c:v>
                </c:pt>
              </c:strCache>
            </c:strRef>
          </c:cat>
          <c:val>
            <c:numRef>
              <c:f>Sheet1!$B$2:$E$2</c:f>
              <c:numCache>
                <c:formatCode>_-* #,##0.0_р_._-;\-* #,##0.0_р_._-;_-* "-"??_р_._-;_-@_-</c:formatCode>
                <c:ptCount val="4"/>
                <c:pt idx="0">
                  <c:v>2312.8740000000007</c:v>
                </c:pt>
                <c:pt idx="1">
                  <c:v>2392.8000000000002</c:v>
                </c:pt>
                <c:pt idx="2">
                  <c:v>2228.9</c:v>
                </c:pt>
                <c:pt idx="3">
                  <c:v>2136.1</c:v>
                </c:pt>
              </c:numCache>
            </c:numRef>
          </c:val>
        </c:ser>
        <c:gapDepth val="0"/>
        <c:shape val="box"/>
        <c:axId val="106465536"/>
        <c:axId val="106476672"/>
        <c:axId val="0"/>
      </c:bar3DChart>
      <c:catAx>
        <c:axId val="106465536"/>
        <c:scaling>
          <c:orientation val="minMax"/>
        </c:scaling>
        <c:axPos val="b"/>
        <c:numFmt formatCode="General" sourceLinked="1"/>
        <c:tickLblPos val="low"/>
        <c:spPr>
          <a:ln w="319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6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06476672"/>
        <c:crosses val="autoZero"/>
        <c:auto val="1"/>
        <c:lblAlgn val="ctr"/>
        <c:lblOffset val="100"/>
        <c:tickLblSkip val="1"/>
        <c:tickMarkSkip val="1"/>
      </c:catAx>
      <c:valAx>
        <c:axId val="106476672"/>
        <c:scaling>
          <c:orientation val="minMax"/>
        </c:scaling>
        <c:axPos val="l"/>
        <c:majorGridlines>
          <c:spPr>
            <a:ln w="3192">
              <a:solidFill>
                <a:schemeClr val="tx1"/>
              </a:solidFill>
              <a:prstDash val="solid"/>
            </a:ln>
          </c:spPr>
        </c:majorGridlines>
        <c:numFmt formatCode="_-* #,##0.0_р_._-;\-* #,##0.0_р_._-;_-* &quot;-&quot;??_р_._-;_-@_-" sourceLinked="1"/>
        <c:tickLblPos val="nextTo"/>
        <c:spPr>
          <a:ln w="319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6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06465536"/>
        <c:crosses val="autoZero"/>
        <c:crossBetween val="between"/>
      </c:valAx>
      <c:spPr>
        <a:noFill/>
        <a:ln w="25407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810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272480988560865"/>
          <c:y val="0.17723891140697529"/>
          <c:w val="0.48379948415073626"/>
          <c:h val="0.8212926821110453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gradFill rotWithShape="1">
                <a:gsLst>
                  <a:gs pos="0">
                    <a:schemeClr val="accent1">
                      <a:tint val="43000"/>
                      <a:satMod val="165000"/>
                    </a:schemeClr>
                  </a:gs>
                  <a:gs pos="55000">
                    <a:schemeClr val="accent1">
                      <a:tint val="83000"/>
                      <a:satMod val="155000"/>
                    </a:schemeClr>
                  </a:gs>
                  <a:gs pos="100000">
                    <a:schemeClr val="accent1">
                      <a:shade val="85000"/>
                    </a:schemeClr>
                  </a:gs>
                </a:gsLst>
                <a:path path="circle">
                  <a:fillToRect l="-40000" t="-90000" r="140000" b="190000"/>
                </a:path>
              </a:gra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flat" dir="t">
                  <a:rot lat="0" lon="0" rev="20040000"/>
                </a:lightRig>
              </a:scene3d>
              <a:sp3d contourW="12700" prstMaterial="dkEdge">
                <a:bevelT w="25400" h="38100" prst="convex"/>
                <a:contourClr>
                  <a:scrgbClr r="0" g="0" b="0">
                    <a:satMod val="115000"/>
                  </a:scrgbClr>
                </a:contourClr>
              </a:sp3d>
            </c:spPr>
          </c:dPt>
          <c:dPt>
            <c:idx val="1"/>
            <c:spPr>
              <a:gradFill rotWithShape="1">
                <a:gsLst>
                  <a:gs pos="0">
                    <a:schemeClr val="accent2">
                      <a:tint val="43000"/>
                      <a:satMod val="165000"/>
                    </a:schemeClr>
                  </a:gs>
                  <a:gs pos="55000">
                    <a:schemeClr val="accent2">
                      <a:tint val="83000"/>
                      <a:satMod val="155000"/>
                    </a:schemeClr>
                  </a:gs>
                  <a:gs pos="100000">
                    <a:schemeClr val="accent2">
                      <a:shade val="85000"/>
                    </a:schemeClr>
                  </a:gs>
                </a:gsLst>
                <a:path path="circle">
                  <a:fillToRect l="-40000" t="-90000" r="140000" b="190000"/>
                </a:path>
              </a:gra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flat" dir="t">
                  <a:rot lat="0" lon="0" rev="20040000"/>
                </a:lightRig>
              </a:scene3d>
              <a:sp3d contourW="12700" prstMaterial="dkEdge">
                <a:bevelT w="25400" h="38100" prst="convex"/>
                <a:contourClr>
                  <a:scrgbClr r="0" g="0" b="0">
                    <a:satMod val="115000"/>
                  </a:scrgbClr>
                </a:contourClr>
              </a:sp3d>
            </c:spPr>
          </c:dPt>
          <c:dPt>
            <c:idx val="2"/>
            <c:spPr>
              <a:gradFill rotWithShape="1">
                <a:gsLst>
                  <a:gs pos="0">
                    <a:schemeClr val="accent3">
                      <a:tint val="43000"/>
                      <a:satMod val="165000"/>
                    </a:schemeClr>
                  </a:gs>
                  <a:gs pos="55000">
                    <a:schemeClr val="accent3">
                      <a:tint val="83000"/>
                      <a:satMod val="155000"/>
                    </a:schemeClr>
                  </a:gs>
                  <a:gs pos="100000">
                    <a:schemeClr val="accent3">
                      <a:shade val="85000"/>
                    </a:schemeClr>
                  </a:gs>
                </a:gsLst>
                <a:path path="circle">
                  <a:fillToRect l="-40000" t="-90000" r="140000" b="190000"/>
                </a:path>
              </a:gra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flat" dir="t">
                  <a:rot lat="0" lon="0" rev="20040000"/>
                </a:lightRig>
              </a:scene3d>
              <a:sp3d contourW="12700" prstMaterial="dkEdge">
                <a:bevelT w="25400" h="38100" prst="convex"/>
                <a:contourClr>
                  <a:scrgbClr r="0" g="0" b="0">
                    <a:satMod val="115000"/>
                  </a:scrgbClr>
                </a:contourClr>
              </a:sp3d>
            </c:spPr>
          </c:dPt>
          <c:dPt>
            <c:idx val="3"/>
            <c:spPr>
              <a:gradFill rotWithShape="1">
                <a:gsLst>
                  <a:gs pos="0">
                    <a:schemeClr val="accent4">
                      <a:tint val="43000"/>
                      <a:satMod val="165000"/>
                    </a:schemeClr>
                  </a:gs>
                  <a:gs pos="55000">
                    <a:schemeClr val="accent4">
                      <a:tint val="83000"/>
                      <a:satMod val="155000"/>
                    </a:schemeClr>
                  </a:gs>
                  <a:gs pos="100000">
                    <a:schemeClr val="accent4">
                      <a:shade val="85000"/>
                    </a:schemeClr>
                  </a:gs>
                </a:gsLst>
                <a:path path="circle">
                  <a:fillToRect l="-40000" t="-90000" r="140000" b="190000"/>
                </a:path>
              </a:gra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flat" dir="t">
                  <a:rot lat="0" lon="0" rev="20040000"/>
                </a:lightRig>
              </a:scene3d>
              <a:sp3d contourW="12700" prstMaterial="dkEdge">
                <a:bevelT w="25400" h="38100" prst="convex"/>
                <a:contourClr>
                  <a:scrgbClr r="0" g="0" b="0">
                    <a:satMod val="115000"/>
                  </a:scrgbClr>
                </a:contourClr>
              </a:sp3d>
            </c:spPr>
          </c:dPt>
          <c:dPt>
            <c:idx val="4"/>
            <c:spPr>
              <a:solidFill>
                <a:srgbClr val="00D05E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flat" dir="t">
                  <a:rot lat="0" lon="0" rev="20040000"/>
                </a:lightRig>
              </a:scene3d>
              <a:sp3d contourW="12700" prstMaterial="dkEdge">
                <a:bevelT w="25400" h="38100" prst="convex"/>
                <a:contourClr>
                  <a:scrgbClr r="0" g="0" b="0">
                    <a:satMod val="115000"/>
                  </a:scrgbClr>
                </a:contourClr>
              </a:sp3d>
            </c:spPr>
          </c:dPt>
          <c:dPt>
            <c:idx val="5"/>
            <c:spPr>
              <a:gradFill rotWithShape="1">
                <a:gsLst>
                  <a:gs pos="0">
                    <a:schemeClr val="accent6">
                      <a:tint val="43000"/>
                      <a:satMod val="165000"/>
                    </a:schemeClr>
                  </a:gs>
                  <a:gs pos="55000">
                    <a:schemeClr val="accent6">
                      <a:tint val="83000"/>
                      <a:satMod val="155000"/>
                    </a:schemeClr>
                  </a:gs>
                  <a:gs pos="100000">
                    <a:schemeClr val="accent6">
                      <a:shade val="85000"/>
                    </a:schemeClr>
                  </a:gs>
                </a:gsLst>
                <a:path path="circle">
                  <a:fillToRect l="-40000" t="-90000" r="140000" b="190000"/>
                </a:path>
              </a:gra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flat" dir="t">
                  <a:rot lat="0" lon="0" rev="20040000"/>
                </a:lightRig>
              </a:scene3d>
              <a:sp3d contourW="12700" prstMaterial="dkEdge">
                <a:bevelT w="25400" h="38100" prst="convex"/>
                <a:contourClr>
                  <a:scrgbClr r="0" g="0" b="0">
                    <a:satMod val="115000"/>
                  </a:scrgbClr>
                </a:contourClr>
              </a:sp3d>
            </c:spPr>
          </c:dPt>
          <c:dPt>
            <c:idx val="6"/>
            <c:spPr>
              <a:gradFill rotWithShape="1">
                <a:gsLst>
                  <a:gs pos="0">
                    <a:schemeClr val="accent1">
                      <a:lumMod val="60000"/>
                      <a:tint val="43000"/>
                      <a:satMod val="165000"/>
                    </a:schemeClr>
                  </a:gs>
                  <a:gs pos="55000">
                    <a:schemeClr val="accent1">
                      <a:lumMod val="60000"/>
                      <a:tint val="83000"/>
                      <a:satMod val="155000"/>
                    </a:schemeClr>
                  </a:gs>
                  <a:gs pos="100000">
                    <a:schemeClr val="accent1">
                      <a:lumMod val="60000"/>
                      <a:shade val="85000"/>
                    </a:schemeClr>
                  </a:gs>
                </a:gsLst>
                <a:path path="circle">
                  <a:fillToRect l="-40000" t="-90000" r="140000" b="190000"/>
                </a:path>
              </a:gra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flat" dir="t">
                  <a:rot lat="0" lon="0" rev="20040000"/>
                </a:lightRig>
              </a:scene3d>
              <a:sp3d contourW="12700" prstMaterial="dkEdge">
                <a:bevelT w="25400" h="38100" prst="convex"/>
                <a:contourClr>
                  <a:scrgbClr r="0" g="0" b="0">
                    <a:satMod val="115000"/>
                  </a:scrgbClr>
                </a:contourClr>
              </a:sp3d>
            </c:spPr>
          </c:dPt>
          <c:dPt>
            <c:idx val="7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flat" dir="t">
                  <a:rot lat="0" lon="0" rev="20040000"/>
                </a:lightRig>
              </a:scene3d>
              <a:sp3d contourW="12700" prstMaterial="dkEdge">
                <a:bevelT w="25400" h="38100" prst="convex"/>
                <a:contourClr>
                  <a:scrgbClr r="0" g="0" b="0">
                    <a:satMod val="115000"/>
                  </a:scrgbClr>
                </a:contourClr>
              </a:sp3d>
            </c:spPr>
          </c:dPt>
          <c:dPt>
            <c:idx val="8"/>
            <c:spPr>
              <a:solidFill>
                <a:srgbClr val="FF0000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flat" dir="t">
                  <a:rot lat="0" lon="0" rev="20040000"/>
                </a:lightRig>
              </a:scene3d>
              <a:sp3d contourW="12700" prstMaterial="dkEdge">
                <a:bevelT w="25400" h="38100" prst="convex"/>
                <a:contourClr>
                  <a:scrgbClr r="0" g="0" b="0">
                    <a:satMod val="115000"/>
                  </a:scrgbClr>
                </a:contourClr>
              </a:sp3d>
            </c:spPr>
          </c:dPt>
          <c:dPt>
            <c:idx val="9"/>
            <c:spPr>
              <a:gradFill rotWithShape="1">
                <a:gsLst>
                  <a:gs pos="0">
                    <a:schemeClr val="accent4">
                      <a:lumMod val="60000"/>
                      <a:tint val="43000"/>
                      <a:satMod val="165000"/>
                    </a:schemeClr>
                  </a:gs>
                  <a:gs pos="55000">
                    <a:schemeClr val="accent4">
                      <a:lumMod val="60000"/>
                      <a:tint val="83000"/>
                      <a:satMod val="155000"/>
                    </a:schemeClr>
                  </a:gs>
                  <a:gs pos="100000">
                    <a:schemeClr val="accent4">
                      <a:lumMod val="60000"/>
                      <a:shade val="85000"/>
                    </a:schemeClr>
                  </a:gs>
                </a:gsLst>
                <a:path path="circle">
                  <a:fillToRect l="-40000" t="-90000" r="140000" b="190000"/>
                </a:path>
              </a:gra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flat" dir="t">
                  <a:rot lat="0" lon="0" rev="20040000"/>
                </a:lightRig>
              </a:scene3d>
              <a:sp3d contourW="12700" prstMaterial="dkEdge">
                <a:bevelT w="25400" h="38100" prst="convex"/>
                <a:contourClr>
                  <a:scrgbClr r="0" g="0" b="0">
                    <a:satMod val="115000"/>
                  </a:scrgbClr>
                </a:contourClr>
              </a:sp3d>
            </c:spPr>
          </c:dPt>
          <c:dPt>
            <c:idx val="10"/>
            <c:spPr>
              <a:gradFill rotWithShape="1">
                <a:gsLst>
                  <a:gs pos="0">
                    <a:schemeClr val="accent5">
                      <a:lumMod val="60000"/>
                      <a:tint val="43000"/>
                      <a:satMod val="165000"/>
                    </a:schemeClr>
                  </a:gs>
                  <a:gs pos="55000">
                    <a:schemeClr val="accent5">
                      <a:lumMod val="60000"/>
                      <a:tint val="83000"/>
                      <a:satMod val="155000"/>
                    </a:schemeClr>
                  </a:gs>
                  <a:gs pos="100000">
                    <a:schemeClr val="accent5">
                      <a:lumMod val="60000"/>
                      <a:shade val="85000"/>
                    </a:schemeClr>
                  </a:gs>
                </a:gsLst>
                <a:path path="circle">
                  <a:fillToRect l="-40000" t="-90000" r="140000" b="190000"/>
                </a:path>
              </a:gra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flat" dir="t">
                  <a:rot lat="0" lon="0" rev="20040000"/>
                </a:lightRig>
              </a:scene3d>
              <a:sp3d contourW="12700" prstMaterial="dkEdge">
                <a:bevelT w="25400" h="38100" prst="convex"/>
                <a:contourClr>
                  <a:scrgbClr r="0" g="0" b="0">
                    <a:satMod val="115000"/>
                  </a:scrgbClr>
                </a:contourClr>
              </a:sp3d>
            </c:spPr>
          </c:dPt>
          <c:dLbls>
            <c:dLbl>
              <c:idx val="0"/>
              <c:layout>
                <c:manualLayout>
                  <c:x val="0.13230272185334327"/>
                  <c:y val="-0.22459564518193906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23009169017972739"/>
                  <c:y val="-0.16844673388645437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23584398243422075"/>
                  <c:y val="-0.10741530856527517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20420637503450798"/>
                  <c:y val="-6.3472682334026295E-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24159627468871381"/>
                  <c:y val="3.9060112205554616E-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0.23440590937059738"/>
                  <c:y val="-5.6148911295484751E-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0.22002517873436436"/>
                  <c:y val="-0.19530056102777305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0.13805501410783649"/>
                  <c:y val="-0.21284666330144839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5.3208703354062005E-2"/>
                  <c:y val="-0.227036902194786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2.876146127246593E-2"/>
                  <c:y val="-0.23680193024617488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CatName val="1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Лист1!$A$2:$A$12</c:f>
              <c:strCache>
                <c:ptCount val="11"/>
                <c:pt idx="0">
                  <c:v>Общегосуд. вопросы</c:v>
                </c:pt>
                <c:pt idx="1">
                  <c:v>Безопасность</c:v>
                </c:pt>
                <c:pt idx="2">
                  <c:v>Экономика</c:v>
                </c:pt>
                <c:pt idx="3">
                  <c:v>ЖКХ</c:v>
                </c:pt>
                <c:pt idx="4">
                  <c:v>Образование</c:v>
                </c:pt>
                <c:pt idx="5">
                  <c:v>Культура</c:v>
                </c:pt>
                <c:pt idx="6">
                  <c:v>Здравоохранение</c:v>
                </c:pt>
                <c:pt idx="7">
                  <c:v>Социальная политика</c:v>
                </c:pt>
                <c:pt idx="8">
                  <c:v>Спорт</c:v>
                </c:pt>
                <c:pt idx="9">
                  <c:v>Дотации поселениям</c:v>
                </c:pt>
                <c:pt idx="10">
                  <c:v>Прочие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142.6</c:v>
                </c:pt>
                <c:pt idx="1">
                  <c:v>11.9</c:v>
                </c:pt>
                <c:pt idx="2">
                  <c:v>189.8</c:v>
                </c:pt>
                <c:pt idx="3">
                  <c:v>89</c:v>
                </c:pt>
                <c:pt idx="4">
                  <c:v>1655.3</c:v>
                </c:pt>
                <c:pt idx="5">
                  <c:v>53.6</c:v>
                </c:pt>
                <c:pt idx="6">
                  <c:v>8.7000000000000011</c:v>
                </c:pt>
                <c:pt idx="7">
                  <c:v>91.6</c:v>
                </c:pt>
                <c:pt idx="8">
                  <c:v>69.3</c:v>
                </c:pt>
                <c:pt idx="9">
                  <c:v>70.8</c:v>
                </c:pt>
                <c:pt idx="10">
                  <c:v>10.200000000000001</c:v>
                </c:pt>
              </c:numCache>
            </c:numRef>
          </c:val>
        </c:ser>
        <c:dLbls>
          <c:showVal val="1"/>
          <c:showCatName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autoTitleDeleted val="1"/>
    <c:view3D>
      <c:hPercent val="50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0032154340836043E-2"/>
          <c:y val="8.8477366255144047E-2"/>
          <c:w val="0.86709539121114765"/>
          <c:h val="0.77777777777778201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2758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1.2054340846879116E-2"/>
                  <c:y val="-9.761549164395483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3489687179660493E-2"/>
                  <c:y val="-3.9308587419292641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8677863764883475E-2"/>
                  <c:y val="-3.7699807709344099E-2"/>
                </c:manualLayout>
              </c:layout>
              <c:showVal val="1"/>
            </c:dLbl>
            <c:dLbl>
              <c:idx val="3"/>
              <c:layout>
                <c:manualLayout>
                  <c:x val="4.0852962049271767E-2"/>
                  <c:y val="-6.5920780418662089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518">
                <a:noFill/>
              </a:ln>
            </c:spPr>
            <c:txPr>
              <a:bodyPr/>
              <a:lstStyle/>
              <a:p>
                <a:pPr>
                  <a:defRPr sz="1758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  <c:pt idx="3">
                  <c:v>2017 год</c:v>
                </c:pt>
              </c:strCache>
            </c:strRef>
          </c:cat>
          <c:val>
            <c:numRef>
              <c:f>Sheet1!$B$2:$E$2</c:f>
              <c:numCache>
                <c:formatCode>#,##0.0</c:formatCode>
                <c:ptCount val="4"/>
                <c:pt idx="0">
                  <c:v>1430.9</c:v>
                </c:pt>
                <c:pt idx="1">
                  <c:v>1655.3</c:v>
                </c:pt>
                <c:pt idx="2">
                  <c:v>1663.4</c:v>
                </c:pt>
                <c:pt idx="3">
                  <c:v>1623.5</c:v>
                </c:pt>
              </c:numCache>
            </c:numRef>
          </c:val>
        </c:ser>
        <c:gapDepth val="0"/>
        <c:shape val="box"/>
        <c:axId val="107346944"/>
        <c:axId val="109585152"/>
        <c:axId val="0"/>
      </c:bar3DChart>
      <c:catAx>
        <c:axId val="107346944"/>
        <c:scaling>
          <c:orientation val="minMax"/>
        </c:scaling>
        <c:axPos val="b"/>
        <c:numFmt formatCode="General" sourceLinked="1"/>
        <c:tickLblPos val="low"/>
        <c:spPr>
          <a:ln w="31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58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09585152"/>
        <c:crosses val="autoZero"/>
        <c:auto val="1"/>
        <c:lblAlgn val="ctr"/>
        <c:lblOffset val="100"/>
        <c:tickLblSkip val="1"/>
        <c:tickMarkSkip val="1"/>
      </c:catAx>
      <c:valAx>
        <c:axId val="109585152"/>
        <c:scaling>
          <c:orientation val="minMax"/>
        </c:scaling>
        <c:axPos val="l"/>
        <c:majorGridlines>
          <c:spPr>
            <a:ln w="3189">
              <a:solidFill>
                <a:schemeClr val="tx1"/>
              </a:solidFill>
              <a:prstDash val="solid"/>
            </a:ln>
          </c:spPr>
        </c:majorGridlines>
        <c:numFmt formatCode="#,##0.0" sourceLinked="1"/>
        <c:tickLblPos val="nextTo"/>
        <c:spPr>
          <a:ln w="31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58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07346944"/>
        <c:crosses val="autoZero"/>
        <c:crossBetween val="between"/>
      </c:valAx>
      <c:spPr>
        <a:noFill/>
        <a:ln w="25387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808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2014 </a:t>
            </a:r>
            <a:r>
              <a:rPr lang="ru-RU" dirty="0"/>
              <a:t>год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2013 год</c:v>
                </c:pt>
              </c:strCache>
            </c:strRef>
          </c:tx>
          <c:dPt>
            <c:idx val="0"/>
            <c:explosion val="6"/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Percent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местный бюджет - 447млн. руб.</c:v>
                </c:pt>
                <c:pt idx="1">
                  <c:v>краевой бюджет - 984 млн. руб.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446.5</c:v>
                </c:pt>
                <c:pt idx="1">
                  <c:v>984.4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/>
      <c:txPr>
        <a:bodyPr/>
        <a:lstStyle/>
        <a:p>
          <a:pPr>
            <a:defRPr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2015 </a:t>
            </a:r>
            <a:r>
              <a:rPr lang="ru-RU" dirty="0"/>
              <a:t>год</a:t>
            </a:r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0202020105304384"/>
          <c:y val="0.35583315563321943"/>
          <c:w val="0.8081196781695924"/>
          <c:h val="0.5744604364063187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год</c:v>
                </c:pt>
              </c:strCache>
            </c:strRef>
          </c:tx>
          <c:dPt>
            <c:idx val="0"/>
            <c:explosion val="5"/>
          </c:dPt>
          <c:dLbls>
            <c:dLbl>
              <c:idx val="0"/>
              <c:layout>
                <c:manualLayout>
                  <c:x val="-0.1861895000100536"/>
                  <c:y val="3.7973020405005449E-2"/>
                </c:manualLayout>
              </c:layout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29325481783338031"/>
                  <c:y val="-0.11895709532966323"/>
                </c:manualLayout>
              </c:layout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Percent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местный бюджет - 517 млн. руб.</c:v>
                </c:pt>
                <c:pt idx="1">
                  <c:v>краевой бюджет - 1138 млн. руб.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517</c:v>
                </c:pt>
                <c:pt idx="1">
                  <c:v>1138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/>
      <c:txPr>
        <a:bodyPr/>
        <a:lstStyle/>
        <a:p>
          <a:pPr>
            <a:defRPr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autoTitleDeleted val="1"/>
    <c:view3D>
      <c:hPercent val="50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0032154340836043E-2"/>
          <c:y val="8.8477366255144047E-2"/>
          <c:w val="0.86709539121114765"/>
          <c:h val="0.77777777777778201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2758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2.6360517698425092E-2"/>
                  <c:y val="-4.731769489842455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0674980005181755E-2"/>
                  <c:y val="-6.648941880279528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8677863764883475E-2"/>
                  <c:y val="-5.0935866636789499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7977425568585092E-2"/>
                  <c:y val="-7.9157047791263022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518">
                <a:noFill/>
              </a:ln>
            </c:spPr>
            <c:txPr>
              <a:bodyPr/>
              <a:lstStyle/>
              <a:p>
                <a:pPr>
                  <a:defRPr sz="1758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  <c:pt idx="3">
                  <c:v>2017 год</c:v>
                </c:pt>
              </c:strCache>
            </c:strRef>
          </c:cat>
          <c:val>
            <c:numRef>
              <c:f>Sheet1!$B$2:$E$2</c:f>
              <c:numCache>
                <c:formatCode>_-* #,##0.0_р_._-;\-* #,##0.0_р_._-;_-* "-"??_р_._-;_-@_-</c:formatCode>
                <c:ptCount val="4"/>
                <c:pt idx="0">
                  <c:v>102.2</c:v>
                </c:pt>
                <c:pt idx="1">
                  <c:v>91.6</c:v>
                </c:pt>
                <c:pt idx="2">
                  <c:v>66.599999999999994</c:v>
                </c:pt>
                <c:pt idx="3">
                  <c:v>70.3</c:v>
                </c:pt>
              </c:numCache>
            </c:numRef>
          </c:val>
        </c:ser>
        <c:gapDepth val="0"/>
        <c:shape val="box"/>
        <c:axId val="117707136"/>
        <c:axId val="117708672"/>
        <c:axId val="0"/>
      </c:bar3DChart>
      <c:catAx>
        <c:axId val="117707136"/>
        <c:scaling>
          <c:orientation val="minMax"/>
        </c:scaling>
        <c:axPos val="b"/>
        <c:numFmt formatCode="General" sourceLinked="1"/>
        <c:tickLblPos val="low"/>
        <c:spPr>
          <a:ln w="31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58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17708672"/>
        <c:crosses val="autoZero"/>
        <c:auto val="1"/>
        <c:lblAlgn val="ctr"/>
        <c:lblOffset val="100"/>
        <c:tickLblSkip val="1"/>
        <c:tickMarkSkip val="1"/>
      </c:catAx>
      <c:valAx>
        <c:axId val="117708672"/>
        <c:scaling>
          <c:orientation val="minMax"/>
        </c:scaling>
        <c:axPos val="l"/>
        <c:majorGridlines>
          <c:spPr>
            <a:ln w="3189">
              <a:solidFill>
                <a:schemeClr val="tx1"/>
              </a:solidFill>
              <a:prstDash val="solid"/>
            </a:ln>
          </c:spPr>
        </c:majorGridlines>
        <c:numFmt formatCode="_-* #,##0.0_р_._-;\-* #,##0.0_р_._-;_-* &quot;-&quot;??_р_._-;_-@_-" sourceLinked="1"/>
        <c:tickLblPos val="nextTo"/>
        <c:spPr>
          <a:ln w="31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58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17707136"/>
        <c:crosses val="autoZero"/>
        <c:crossBetween val="between"/>
      </c:valAx>
      <c:spPr>
        <a:noFill/>
        <a:ln w="25387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808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/>
  <c:userShapes r:id="rId3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autoTitleDeleted val="1"/>
    <c:view3D>
      <c:hPercent val="50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0032154340836043E-2"/>
          <c:y val="8.8477366255144047E-2"/>
          <c:w val="0.86709539121114765"/>
          <c:h val="0.77777777777778201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2758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1.9110878307593532E-2"/>
                  <c:y val="-7.1415394716957528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632050285559794E-2"/>
                  <c:y val="-4.2772945903271069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1539094093924852E-2"/>
                  <c:y val="-6.9466640958430886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0824349745981331E-2"/>
                  <c:y val="-7.6509794316742832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518">
                <a:noFill/>
              </a:ln>
            </c:spPr>
            <c:txPr>
              <a:bodyPr/>
              <a:lstStyle/>
              <a:p>
                <a:pPr>
                  <a:defRPr sz="1758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  <c:pt idx="3">
                  <c:v>2017 год</c:v>
                </c:pt>
              </c:strCache>
            </c:strRef>
          </c:cat>
          <c:val>
            <c:numRef>
              <c:f>Sheet1!$B$2:$E$2</c:f>
              <c:numCache>
                <c:formatCode>_-* #,##0.0_р_._-;\-* #,##0.0_р_._-;_-* "-"??_р_._-;_-@_-</c:formatCode>
                <c:ptCount val="4"/>
                <c:pt idx="0">
                  <c:v>20.5</c:v>
                </c:pt>
                <c:pt idx="1">
                  <c:v>53.6</c:v>
                </c:pt>
                <c:pt idx="2">
                  <c:v>36.5</c:v>
                </c:pt>
                <c:pt idx="3">
                  <c:v>16.100000000000001</c:v>
                </c:pt>
              </c:numCache>
            </c:numRef>
          </c:val>
        </c:ser>
        <c:gapDepth val="0"/>
        <c:shape val="box"/>
        <c:axId val="117877376"/>
        <c:axId val="117891456"/>
        <c:axId val="0"/>
      </c:bar3DChart>
      <c:catAx>
        <c:axId val="117877376"/>
        <c:scaling>
          <c:orientation val="minMax"/>
        </c:scaling>
        <c:axPos val="b"/>
        <c:numFmt formatCode="General" sourceLinked="1"/>
        <c:tickLblPos val="low"/>
        <c:spPr>
          <a:ln w="31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58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17891456"/>
        <c:crosses val="autoZero"/>
        <c:auto val="1"/>
        <c:lblAlgn val="ctr"/>
        <c:lblOffset val="100"/>
        <c:tickLblSkip val="1"/>
        <c:tickMarkSkip val="1"/>
      </c:catAx>
      <c:valAx>
        <c:axId val="117891456"/>
        <c:scaling>
          <c:orientation val="minMax"/>
        </c:scaling>
        <c:axPos val="l"/>
        <c:majorGridlines>
          <c:spPr>
            <a:ln w="3189">
              <a:solidFill>
                <a:schemeClr val="tx1"/>
              </a:solidFill>
              <a:prstDash val="solid"/>
            </a:ln>
          </c:spPr>
        </c:majorGridlines>
        <c:numFmt formatCode="_-* #,##0.0_р_._-;\-* #,##0.0_р_._-;_-* &quot;-&quot;??_р_._-;_-@_-" sourceLinked="1"/>
        <c:tickLblPos val="nextTo"/>
        <c:spPr>
          <a:ln w="31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58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17877376"/>
        <c:crosses val="autoZero"/>
        <c:crossBetween val="between"/>
      </c:valAx>
      <c:spPr>
        <a:noFill/>
        <a:ln w="25387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808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/>
  <c:userShapes r:id="rId3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autoTitleDeleted val="1"/>
    <c:view3D>
      <c:hPercent val="50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0032154340836043E-2"/>
          <c:y val="8.8477366255144047E-2"/>
          <c:w val="0.86709539121114765"/>
          <c:h val="0.77777777777778201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2758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2.6360492492086548E-2"/>
                  <c:y val="-3.1434154780950206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6365223660347182E-2"/>
                  <c:y val="-4.195584089381280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4386018271321235E-2"/>
                  <c:y val="-8.0055654856511532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3671273923377599E-2"/>
                  <c:y val="-8.7099016659979031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518">
                <a:noFill/>
              </a:ln>
            </c:spPr>
            <c:txPr>
              <a:bodyPr/>
              <a:lstStyle/>
              <a:p>
                <a:pPr>
                  <a:defRPr sz="1758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  <c:pt idx="3">
                  <c:v>2017 год</c:v>
                </c:pt>
              </c:strCache>
            </c:strRef>
          </c:cat>
          <c:val>
            <c:numRef>
              <c:f>Sheet1!$B$2:$E$2</c:f>
              <c:numCache>
                <c:formatCode>_-* #,##0.0_р_._-;\-* #,##0.0_р_._-;_-* "-"??_р_._-;_-@_-</c:formatCode>
                <c:ptCount val="4"/>
                <c:pt idx="0">
                  <c:v>62.8</c:v>
                </c:pt>
                <c:pt idx="1">
                  <c:v>69.3</c:v>
                </c:pt>
                <c:pt idx="2">
                  <c:v>24.2</c:v>
                </c:pt>
                <c:pt idx="3">
                  <c:v>23.8</c:v>
                </c:pt>
              </c:numCache>
            </c:numRef>
          </c:val>
        </c:ser>
        <c:gapDepth val="0"/>
        <c:shape val="box"/>
        <c:axId val="118334208"/>
        <c:axId val="118335744"/>
        <c:axId val="0"/>
      </c:bar3DChart>
      <c:catAx>
        <c:axId val="118334208"/>
        <c:scaling>
          <c:orientation val="minMax"/>
        </c:scaling>
        <c:axPos val="b"/>
        <c:numFmt formatCode="General" sourceLinked="1"/>
        <c:tickLblPos val="low"/>
        <c:spPr>
          <a:ln w="31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58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18335744"/>
        <c:crosses val="autoZero"/>
        <c:auto val="1"/>
        <c:lblAlgn val="ctr"/>
        <c:lblOffset val="100"/>
        <c:tickLblSkip val="1"/>
        <c:tickMarkSkip val="1"/>
      </c:catAx>
      <c:valAx>
        <c:axId val="118335744"/>
        <c:scaling>
          <c:orientation val="minMax"/>
        </c:scaling>
        <c:axPos val="l"/>
        <c:majorGridlines>
          <c:spPr>
            <a:ln w="3189">
              <a:solidFill>
                <a:schemeClr val="tx1"/>
              </a:solidFill>
              <a:prstDash val="solid"/>
            </a:ln>
          </c:spPr>
        </c:majorGridlines>
        <c:numFmt formatCode="_-* #,##0.0_р_._-;\-* #,##0.0_р_._-;_-* &quot;-&quot;??_р_._-;_-@_-" sourceLinked="1"/>
        <c:tickLblPos val="nextTo"/>
        <c:spPr>
          <a:ln w="31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58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18334208"/>
        <c:crosses val="autoZero"/>
        <c:crossBetween val="between"/>
      </c:valAx>
      <c:spPr>
        <a:noFill/>
        <a:ln w="25387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808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/>
  <c:userShapes r:id="rId3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autoTitleDeleted val="1"/>
    <c:view3D>
      <c:hPercent val="50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0032154340836043E-2"/>
          <c:y val="8.8477366255144047E-2"/>
          <c:w val="0.86709539121114765"/>
          <c:h val="0.77777777777778201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2758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2.6360517698425092E-2"/>
                  <c:y val="-4.731769489842455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7781420026359388E-2"/>
                  <c:y val="-3.1366826995732074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2984015410090918E-2"/>
                  <c:y val="-2.7110793811263318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7977464311598949E-2"/>
                  <c:y val="-4.474272930648782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518">
                <a:noFill/>
              </a:ln>
            </c:spPr>
            <c:txPr>
              <a:bodyPr/>
              <a:lstStyle/>
              <a:p>
                <a:pPr>
                  <a:defRPr sz="1758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  <c:pt idx="3">
                  <c:v>2017 год</c:v>
                </c:pt>
              </c:strCache>
            </c:strRef>
          </c:cat>
          <c:val>
            <c:numRef>
              <c:f>Sheet1!$B$2:$E$2</c:f>
              <c:numCache>
                <c:formatCode>_-* #,##0.0_р_._-;\-* #,##0.0_р_._-;_-* "-"??_р_._-;_-@_-</c:formatCode>
                <c:ptCount val="4"/>
                <c:pt idx="0">
                  <c:v>139</c:v>
                </c:pt>
                <c:pt idx="1">
                  <c:v>142.6</c:v>
                </c:pt>
                <c:pt idx="2">
                  <c:v>137.4</c:v>
                </c:pt>
                <c:pt idx="3">
                  <c:v>123.8</c:v>
                </c:pt>
              </c:numCache>
            </c:numRef>
          </c:val>
        </c:ser>
        <c:gapDepth val="0"/>
        <c:shape val="box"/>
        <c:axId val="118348032"/>
        <c:axId val="118530816"/>
        <c:axId val="0"/>
      </c:bar3DChart>
      <c:catAx>
        <c:axId val="118348032"/>
        <c:scaling>
          <c:orientation val="minMax"/>
        </c:scaling>
        <c:axPos val="b"/>
        <c:numFmt formatCode="General" sourceLinked="1"/>
        <c:tickLblPos val="low"/>
        <c:spPr>
          <a:ln w="31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58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18530816"/>
        <c:crosses val="autoZero"/>
        <c:auto val="1"/>
        <c:lblAlgn val="ctr"/>
        <c:lblOffset val="100"/>
        <c:tickLblSkip val="1"/>
        <c:tickMarkSkip val="1"/>
      </c:catAx>
      <c:valAx>
        <c:axId val="118530816"/>
        <c:scaling>
          <c:orientation val="minMax"/>
        </c:scaling>
        <c:axPos val="l"/>
        <c:majorGridlines>
          <c:spPr>
            <a:ln w="3189">
              <a:solidFill>
                <a:schemeClr val="tx1"/>
              </a:solidFill>
              <a:prstDash val="solid"/>
            </a:ln>
          </c:spPr>
        </c:majorGridlines>
        <c:numFmt formatCode="_-* #,##0.0_р_._-;\-* #,##0.0_р_._-;_-* &quot;-&quot;??_р_._-;_-@_-" sourceLinked="1"/>
        <c:tickLblPos val="nextTo"/>
        <c:spPr>
          <a:ln w="31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58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18348032"/>
        <c:crosses val="autoZero"/>
        <c:crossBetween val="between"/>
      </c:valAx>
      <c:spPr>
        <a:noFill/>
        <a:ln w="25387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808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hPercent val="50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0032154340836043E-2"/>
          <c:y val="8.8477366255144047E-2"/>
          <c:w val="0.86709539121114765"/>
          <c:h val="0.7777777777777819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2769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3.3432491730612857E-2"/>
                  <c:y val="-6.0279749542000695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5017429751974081E-2"/>
                  <c:y val="-6.054143426498131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5865195068438233E-2"/>
                  <c:y val="-2.4957619118089826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6563053380703649E-2"/>
                  <c:y val="-5.7704543250952998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539">
                <a:noFill/>
              </a:ln>
            </c:spPr>
            <c:txPr>
              <a:bodyPr/>
              <a:lstStyle/>
              <a:p>
                <a:pPr>
                  <a:defRPr sz="1760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  <c:pt idx="3">
                  <c:v>2017 год</c:v>
                </c:pt>
              </c:strCache>
            </c:strRef>
          </c:cat>
          <c:val>
            <c:numRef>
              <c:f>Sheet1!$B$2:$E$2</c:f>
              <c:numCache>
                <c:formatCode>_-* #,##0.0_р_._-;\-* #,##0.0_р_._-;_-* "-"??_р_._-;_-@_-</c:formatCode>
                <c:ptCount val="4"/>
                <c:pt idx="0">
                  <c:v>169</c:v>
                </c:pt>
                <c:pt idx="1">
                  <c:v>189.8</c:v>
                </c:pt>
                <c:pt idx="2">
                  <c:v>166.8</c:v>
                </c:pt>
                <c:pt idx="3">
                  <c:v>155.9</c:v>
                </c:pt>
              </c:numCache>
            </c:numRef>
          </c:val>
        </c:ser>
        <c:gapDepth val="0"/>
        <c:shape val="box"/>
        <c:axId val="117797632"/>
        <c:axId val="117799168"/>
        <c:axId val="0"/>
      </c:bar3DChart>
      <c:catAx>
        <c:axId val="117797632"/>
        <c:scaling>
          <c:orientation val="minMax"/>
        </c:scaling>
        <c:axPos val="b"/>
        <c:numFmt formatCode="General" sourceLinked="1"/>
        <c:tickLblPos val="low"/>
        <c:spPr>
          <a:ln w="319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6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17799168"/>
        <c:crosses val="autoZero"/>
        <c:auto val="1"/>
        <c:lblAlgn val="ctr"/>
        <c:lblOffset val="100"/>
        <c:tickLblSkip val="1"/>
        <c:tickMarkSkip val="1"/>
      </c:catAx>
      <c:valAx>
        <c:axId val="117799168"/>
        <c:scaling>
          <c:orientation val="minMax"/>
        </c:scaling>
        <c:axPos val="l"/>
        <c:majorGridlines>
          <c:spPr>
            <a:ln w="3192">
              <a:solidFill>
                <a:schemeClr val="tx1"/>
              </a:solidFill>
              <a:prstDash val="solid"/>
            </a:ln>
          </c:spPr>
        </c:majorGridlines>
        <c:numFmt formatCode="_-* #,##0.0_р_._-;\-* #,##0.0_р_._-;_-* &quot;-&quot;??_р_._-;_-@_-" sourceLinked="1"/>
        <c:tickLblPos val="nextTo"/>
        <c:spPr>
          <a:ln w="319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6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17797632"/>
        <c:crosses val="autoZero"/>
        <c:crossBetween val="between"/>
      </c:valAx>
      <c:spPr>
        <a:noFill/>
        <a:ln w="25407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810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hPercent val="50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2607951783804783"/>
          <c:y val="0.1164252241926735"/>
          <c:w val="0.86709539121114765"/>
          <c:h val="0.77777777777777846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2762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2.2458385512268496E-2"/>
                  <c:y val="-7.2202243127463969E-2"/>
                </c:manualLayout>
              </c:layout>
              <c:showVal val="1"/>
            </c:dLbl>
            <c:dLbl>
              <c:idx val="1"/>
              <c:layout>
                <c:manualLayout>
                  <c:x val="1.8979179890095472E-2"/>
                  <c:y val="-7.616752500032338E-2"/>
                </c:manualLayout>
              </c:layout>
              <c:showVal val="1"/>
            </c:dLbl>
            <c:dLbl>
              <c:idx val="2"/>
              <c:layout>
                <c:manualLayout>
                  <c:x val="2.3013626564653292E-2"/>
                  <c:y val="-8.2175894805396596E-2"/>
                </c:manualLayout>
              </c:layout>
              <c:showVal val="1"/>
            </c:dLbl>
            <c:dLbl>
              <c:idx val="3"/>
              <c:layout>
                <c:manualLayout>
                  <c:x val="1.6357938917766122E-2"/>
                  <c:y val="-0.10730378279146896"/>
                </c:manualLayout>
              </c:layout>
              <c:showVal val="1"/>
            </c:dLbl>
            <c:dLbl>
              <c:idx val="4"/>
              <c:layout>
                <c:manualLayout>
                  <c:x val="1.3071895424836603E-2"/>
                  <c:y val="-1.3033562758246704E-2"/>
                </c:manualLayout>
              </c:layout>
              <c:showVal val="1"/>
            </c:dLbl>
            <c:spPr>
              <a:noFill/>
              <a:ln w="25525">
                <a:noFill/>
              </a:ln>
            </c:spPr>
            <c:txPr>
              <a:bodyPr/>
              <a:lstStyle/>
              <a:p>
                <a:pPr>
                  <a:defRPr sz="1759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Val val="1"/>
          </c:dLbls>
          <c:cat>
            <c:strRef>
              <c:f>Sheet1!$B$1:$E$1</c:f>
              <c:strCache>
                <c:ptCount val="4"/>
                <c:pt idx="0">
                  <c:v>2014 год</c:v>
                </c:pt>
                <c:pt idx="1">
                  <c:v>2015 год</c:v>
                </c:pt>
                <c:pt idx="2">
                  <c:v> 2016 год</c:v>
                </c:pt>
                <c:pt idx="3">
                  <c:v>2017 год</c:v>
                </c:pt>
              </c:strCache>
            </c:strRef>
          </c:cat>
          <c:val>
            <c:numRef>
              <c:f>Sheet1!$B$2:$E$2</c:f>
              <c:numCache>
                <c:formatCode>_-* #,##0.0_р_._-;\-* #,##0.0_р_._-;_-* "-"??_р_._-;_-@_-</c:formatCode>
                <c:ptCount val="4"/>
                <c:pt idx="0">
                  <c:v>2241.8000000000002</c:v>
                </c:pt>
                <c:pt idx="1">
                  <c:v>2342.1999999999998</c:v>
                </c:pt>
                <c:pt idx="2">
                  <c:v>2251.9</c:v>
                </c:pt>
                <c:pt idx="3">
                  <c:v>2152.1</c:v>
                </c:pt>
              </c:numCache>
            </c:numRef>
          </c:val>
        </c:ser>
        <c:gapDepth val="0"/>
        <c:shape val="box"/>
        <c:axId val="63613952"/>
        <c:axId val="67699840"/>
        <c:axId val="0"/>
      </c:bar3DChart>
      <c:catAx>
        <c:axId val="63613952"/>
        <c:scaling>
          <c:orientation val="minMax"/>
        </c:scaling>
        <c:axPos val="b"/>
        <c:numFmt formatCode="General" sourceLinked="1"/>
        <c:tickLblPos val="low"/>
        <c:spPr>
          <a:ln w="319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67699840"/>
        <c:crosses val="autoZero"/>
        <c:auto val="1"/>
        <c:lblAlgn val="ctr"/>
        <c:lblOffset val="100"/>
        <c:tickLblSkip val="1"/>
        <c:tickMarkSkip val="1"/>
      </c:catAx>
      <c:valAx>
        <c:axId val="67699840"/>
        <c:scaling>
          <c:orientation val="minMax"/>
        </c:scaling>
        <c:axPos val="l"/>
        <c:majorGridlines>
          <c:spPr>
            <a:ln w="3190">
              <a:solidFill>
                <a:schemeClr val="tx1"/>
              </a:solidFill>
              <a:prstDash val="solid"/>
            </a:ln>
          </c:spPr>
        </c:majorGridlines>
        <c:numFmt formatCode="_-* #,##0.0_р_._-;\-* #,##0.0_р_._-;_-* &quot;-&quot;??_р_._-;_-@_-" sourceLinked="1"/>
        <c:tickLblPos val="nextTo"/>
        <c:spPr>
          <a:ln w="319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59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63613952"/>
        <c:crosses val="autoZero"/>
        <c:crossBetween val="between"/>
      </c:valAx>
      <c:spPr>
        <a:noFill/>
        <a:ln w="25394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809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1"/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autoTitleDeleted val="1"/>
    <c:view3D>
      <c:hPercent val="50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0032154340836043E-2"/>
          <c:y val="8.8477366255144047E-2"/>
          <c:w val="0.86709539121114765"/>
          <c:h val="0.77777777777778201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2758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2.9221426327779212E-2"/>
                  <c:y val="-7.6818918482310816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0611236150590162E-2"/>
                  <c:y val="-0.10813717775681748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0108511757764472E-2"/>
                  <c:y val="-4.828869607804143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9377841718621881E-2"/>
                  <c:y val="-5.2684513046061185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518">
                <a:noFill/>
              </a:ln>
            </c:spPr>
            <c:txPr>
              <a:bodyPr/>
              <a:lstStyle/>
              <a:p>
                <a:pPr>
                  <a:defRPr sz="1758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  <c:pt idx="3">
                  <c:v>2017 год</c:v>
                </c:pt>
              </c:strCache>
            </c:strRef>
          </c:cat>
          <c:val>
            <c:numRef>
              <c:f>Sheet1!$B$2:$E$2</c:f>
              <c:numCache>
                <c:formatCode>_-* #,##0.0_р_._-;\-* #,##0.0_р_._-;_-* "-"??_р_._-;_-@_-</c:formatCode>
                <c:ptCount val="4"/>
                <c:pt idx="0">
                  <c:v>113.2</c:v>
                </c:pt>
                <c:pt idx="1">
                  <c:v>89</c:v>
                </c:pt>
                <c:pt idx="2">
                  <c:v>25.3</c:v>
                </c:pt>
                <c:pt idx="3">
                  <c:v>24.4</c:v>
                </c:pt>
              </c:numCache>
            </c:numRef>
          </c:val>
        </c:ser>
        <c:gapDepth val="0"/>
        <c:shape val="box"/>
        <c:axId val="118919552"/>
        <c:axId val="118921088"/>
        <c:axId val="0"/>
      </c:bar3DChart>
      <c:catAx>
        <c:axId val="118919552"/>
        <c:scaling>
          <c:orientation val="minMax"/>
        </c:scaling>
        <c:axPos val="b"/>
        <c:numFmt formatCode="General" sourceLinked="1"/>
        <c:tickLblPos val="low"/>
        <c:spPr>
          <a:ln w="31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58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18921088"/>
        <c:crosses val="autoZero"/>
        <c:auto val="1"/>
        <c:lblAlgn val="ctr"/>
        <c:lblOffset val="100"/>
        <c:tickLblSkip val="1"/>
        <c:tickMarkSkip val="1"/>
      </c:catAx>
      <c:valAx>
        <c:axId val="118921088"/>
        <c:scaling>
          <c:orientation val="minMax"/>
        </c:scaling>
        <c:axPos val="l"/>
        <c:majorGridlines>
          <c:spPr>
            <a:ln w="3189">
              <a:solidFill>
                <a:schemeClr val="tx1"/>
              </a:solidFill>
              <a:prstDash val="solid"/>
            </a:ln>
          </c:spPr>
        </c:majorGridlines>
        <c:numFmt formatCode="_-* #,##0.0_р_._-;\-* #,##0.0_р_._-;_-* &quot;-&quot;??_р_._-;_-@_-" sourceLinked="1"/>
        <c:tickLblPos val="nextTo"/>
        <c:spPr>
          <a:ln w="31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58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18919552"/>
        <c:crosses val="autoZero"/>
        <c:crossBetween val="between"/>
      </c:valAx>
      <c:spPr>
        <a:noFill/>
        <a:ln w="25387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808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/>
  <c:userShapes r:id="rId3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8.1698117331225492E-2"/>
          <c:y val="8.1566950519011472E-2"/>
          <c:w val="0.4989334063064032"/>
          <c:h val="0.8225658860727185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год</c:v>
                </c:pt>
              </c:strCache>
            </c:strRef>
          </c:tx>
          <c:dLbls>
            <c:dLbl>
              <c:idx val="5"/>
              <c:layout>
                <c:manualLayout>
                  <c:x val="2.8912998737845156E-3"/>
                  <c:y val="4.0517269852899267E-2"/>
                </c:manualLayout>
              </c:layout>
              <c:showPercent val="1"/>
            </c:dLbl>
            <c:dLbl>
              <c:idx val="6"/>
              <c:delete val="1"/>
            </c:dLbl>
            <c:dLbl>
              <c:idx val="7"/>
              <c:layout>
                <c:manualLayout>
                  <c:x val="-1.4456499368922581E-2"/>
                  <c:y val="-2.621705696364068E-2"/>
                </c:manualLayout>
              </c:layout>
              <c:showPercent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showPercent val="1"/>
            <c:showLeaderLines val="1"/>
          </c:dLbls>
          <c:cat>
            <c:strRef>
              <c:f>Лист1!$A$2:$A$14</c:f>
              <c:strCache>
                <c:ptCount val="13"/>
                <c:pt idx="0">
                  <c:v>Развитие системы образования - 199,7</c:v>
                </c:pt>
                <c:pt idx="1">
                  <c:v>Развитие  дорожного хозяйства и благоустройство - 89,6 </c:v>
                </c:pt>
                <c:pt idx="2">
                  <c:v>Развитие сферы культуры - 51,3</c:v>
                </c:pt>
                <c:pt idx="3">
                  <c:v>Развитие коммунально-инженерной инфраструктуры - 58,6 </c:v>
                </c:pt>
                <c:pt idx="4">
                  <c:v>Охрана окружающей среды -23,3</c:v>
                </c:pt>
                <c:pt idx="5">
                  <c:v>Развитие физической культуры и спорта - 15,9</c:v>
                </c:pt>
                <c:pt idx="6">
                  <c:v>Улучшение жилищных условий граждан - 9,9</c:v>
                </c:pt>
                <c:pt idx="7">
                  <c:v>Развитие  здравоохранения - 8,7</c:v>
                </c:pt>
                <c:pt idx="8">
                  <c:v>Сельское хозяйство - 5,5</c:v>
                </c:pt>
                <c:pt idx="9">
                  <c:v>Обеспечение  безопасности населения и территории - 4,7</c:v>
                </c:pt>
                <c:pt idx="10">
                  <c:v>Устойчивое развитие сельских территорий - 4,5</c:v>
                </c:pt>
                <c:pt idx="11">
                  <c:v>Экономическое развитие  - 3,5</c:v>
                </c:pt>
                <c:pt idx="12">
                  <c:v>Семья и дети -1,5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199.7</c:v>
                </c:pt>
                <c:pt idx="1">
                  <c:v>89.6</c:v>
                </c:pt>
                <c:pt idx="2">
                  <c:v>51.3</c:v>
                </c:pt>
                <c:pt idx="3">
                  <c:v>58.6</c:v>
                </c:pt>
                <c:pt idx="4">
                  <c:v>23.3</c:v>
                </c:pt>
                <c:pt idx="5">
                  <c:v>15.9</c:v>
                </c:pt>
                <c:pt idx="6">
                  <c:v>9.9</c:v>
                </c:pt>
                <c:pt idx="7">
                  <c:v>8.7000000000000011</c:v>
                </c:pt>
                <c:pt idx="8">
                  <c:v>5.5</c:v>
                </c:pt>
                <c:pt idx="9">
                  <c:v>4.7</c:v>
                </c:pt>
                <c:pt idx="10">
                  <c:v>4.5</c:v>
                </c:pt>
                <c:pt idx="11">
                  <c:v>3.5</c:v>
                </c:pt>
                <c:pt idx="12">
                  <c:v>1.5</c:v>
                </c:pt>
              </c:numCache>
            </c:numRef>
          </c:val>
        </c:ser>
        <c:dLbls>
          <c:showPercent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9738797237465391"/>
          <c:y val="1.382185012476092E-2"/>
          <c:w val="0.39393812800399231"/>
          <c:h val="0.98617814987523866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2161871676317512"/>
          <c:y val="4.8551229350584965E-2"/>
          <c:w val="0.8668441000650815"/>
          <c:h val="0.70650874516467832"/>
        </c:manualLayout>
      </c:layout>
      <c:barChart>
        <c:barDir val="col"/>
        <c:grouping val="stacked"/>
        <c:ser>
          <c:idx val="0"/>
          <c:order val="0"/>
          <c:tx>
            <c:strRef>
              <c:f>Лист1!$A$2</c:f>
              <c:strCache>
                <c:ptCount val="1"/>
                <c:pt idx="0">
                  <c:v>собственные доходы</c:v>
                </c:pt>
              </c:strCache>
            </c:strRef>
          </c:tx>
          <c:dLbls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Лист1!$B$1:$E$1</c:f>
              <c:strCache>
                <c:ptCount val="4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  <c:pt idx="3">
                  <c:v>2017 год</c:v>
                </c:pt>
              </c:strCache>
            </c:strRef>
          </c:cat>
          <c:val>
            <c:numRef>
              <c:f>Лист1!$B$2:$E$2</c:f>
              <c:numCache>
                <c:formatCode>0.0</c:formatCode>
                <c:ptCount val="4"/>
                <c:pt idx="0">
                  <c:v>433.1</c:v>
                </c:pt>
                <c:pt idx="1">
                  <c:v>502.9</c:v>
                </c:pt>
                <c:pt idx="2">
                  <c:v>506.9</c:v>
                </c:pt>
                <c:pt idx="3">
                  <c:v>525.9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дотации </c:v>
                </c:pt>
              </c:strCache>
            </c:strRef>
          </c:tx>
          <c:dLbls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Лист1!$B$1:$E$1</c:f>
              <c:strCache>
                <c:ptCount val="4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  <c:pt idx="3">
                  <c:v>2017 год</c:v>
                </c:pt>
              </c:strCache>
            </c:strRef>
          </c:cat>
          <c:val>
            <c:numRef>
              <c:f>Лист1!$B$3:$E$3</c:f>
              <c:numCache>
                <c:formatCode>0.0</c:formatCode>
                <c:ptCount val="4"/>
                <c:pt idx="0">
                  <c:v>515.9</c:v>
                </c:pt>
                <c:pt idx="1">
                  <c:v>462.4</c:v>
                </c:pt>
                <c:pt idx="2">
                  <c:v>463.1</c:v>
                </c:pt>
                <c:pt idx="3">
                  <c:v>288.64999999999998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dLbls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Лист1!$B$1:$E$1</c:f>
              <c:strCache>
                <c:ptCount val="4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  <c:pt idx="3">
                  <c:v>2017 год</c:v>
                </c:pt>
              </c:strCache>
            </c:strRef>
          </c:cat>
          <c:val>
            <c:numRef>
              <c:f>Лист1!$B$4:$E$4</c:f>
              <c:numCache>
                <c:formatCode>0.0</c:formatCode>
                <c:ptCount val="4"/>
                <c:pt idx="0" formatCode="General">
                  <c:v>1292.8</c:v>
                </c:pt>
                <c:pt idx="1">
                  <c:v>1376.8999999999999</c:v>
                </c:pt>
                <c:pt idx="2">
                  <c:v>1281.9000000000001</c:v>
                </c:pt>
                <c:pt idx="3">
                  <c:v>1337.5</c:v>
                </c:pt>
              </c:numCache>
            </c:numRef>
          </c:val>
        </c:ser>
        <c:dLbls>
          <c:showVal val="1"/>
        </c:dLbls>
        <c:gapWidth val="75"/>
        <c:overlap val="100"/>
        <c:axId val="63611264"/>
        <c:axId val="63612800"/>
      </c:barChart>
      <c:catAx>
        <c:axId val="6361126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3612800"/>
        <c:crosses val="autoZero"/>
        <c:auto val="1"/>
        <c:lblAlgn val="ctr"/>
        <c:lblOffset val="100"/>
      </c:catAx>
      <c:valAx>
        <c:axId val="63612800"/>
        <c:scaling>
          <c:orientation val="minMax"/>
        </c:scaling>
        <c:axPos val="l"/>
        <c:numFmt formatCode="0.0" sourceLinked="1"/>
        <c:maj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3611264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2594516045258031"/>
          <c:y val="3.2270986984352212E-2"/>
          <c:w val="0.86684410006508184"/>
          <c:h val="0.70650874516467832"/>
        </c:manualLayout>
      </c:layout>
      <c:barChart>
        <c:barDir val="col"/>
        <c:grouping val="stacked"/>
        <c:ser>
          <c:idx val="0"/>
          <c:order val="0"/>
          <c:tx>
            <c:strRef>
              <c:f>Лист1!$A$2</c:f>
              <c:strCache>
                <c:ptCount val="1"/>
                <c:pt idx="0">
                  <c:v>налоговые доходы</c:v>
                </c:pt>
              </c:strCache>
            </c:strRef>
          </c:tx>
          <c:dLbls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Лист1!$B$1:$E$1</c:f>
              <c:strCache>
                <c:ptCount val="4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  <c:pt idx="3">
                  <c:v>2017 год</c:v>
                </c:pt>
              </c:strCache>
            </c:strRef>
          </c:cat>
          <c:val>
            <c:numRef>
              <c:f>Лист1!$B$2:$E$2</c:f>
              <c:numCache>
                <c:formatCode>0.0</c:formatCode>
                <c:ptCount val="4"/>
                <c:pt idx="0">
                  <c:v>364.7</c:v>
                </c:pt>
                <c:pt idx="1">
                  <c:v>416.8</c:v>
                </c:pt>
                <c:pt idx="2">
                  <c:v>444.6</c:v>
                </c:pt>
                <c:pt idx="3">
                  <c:v>473.2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неналоговые доходы</c:v>
                </c:pt>
              </c:strCache>
            </c:strRef>
          </c:tx>
          <c:dLbls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Лист1!$B$1:$E$1</c:f>
              <c:strCache>
                <c:ptCount val="4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  <c:pt idx="3">
                  <c:v>2017 год</c:v>
                </c:pt>
              </c:strCache>
            </c:strRef>
          </c:cat>
          <c:val>
            <c:numRef>
              <c:f>Лист1!$B$3:$E$3</c:f>
              <c:numCache>
                <c:formatCode>0.0</c:formatCode>
                <c:ptCount val="4"/>
                <c:pt idx="0">
                  <c:v>68.400000000000006</c:v>
                </c:pt>
                <c:pt idx="1">
                  <c:v>86.1</c:v>
                </c:pt>
                <c:pt idx="2">
                  <c:v>62.3</c:v>
                </c:pt>
                <c:pt idx="3">
                  <c:v>52.7</c:v>
                </c:pt>
              </c:numCache>
            </c:numRef>
          </c:val>
        </c:ser>
        <c:dLbls>
          <c:showVal val="1"/>
        </c:dLbls>
        <c:gapWidth val="75"/>
        <c:overlap val="100"/>
        <c:axId val="67701760"/>
        <c:axId val="67937024"/>
      </c:barChart>
      <c:catAx>
        <c:axId val="6770176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7937024"/>
        <c:crosses val="autoZero"/>
        <c:auto val="1"/>
        <c:lblAlgn val="ctr"/>
        <c:lblOffset val="100"/>
      </c:catAx>
      <c:valAx>
        <c:axId val="67937024"/>
        <c:scaling>
          <c:orientation val="minMax"/>
        </c:scaling>
        <c:axPos val="l"/>
        <c:numFmt formatCode="0.0" sourceLinked="1"/>
        <c:maj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7701760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25310847955029242"/>
          <c:y val="0.20668274023886538"/>
          <c:w val="0.65596924804807866"/>
          <c:h val="0.6395827345414016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explosion val="0"/>
          </c:dPt>
          <c:dLbls>
            <c:dLbl>
              <c:idx val="0"/>
              <c:layout>
                <c:manualLayout>
                  <c:x val="7.9787703327082016E-2"/>
                  <c:y val="-4.3338251233893434E-2"/>
                </c:manualLayout>
              </c:layout>
              <c:dLblPos val="bestFit"/>
              <c:showCatName val="1"/>
              <c:showPercent val="1"/>
            </c:dLbl>
            <c:dLbl>
              <c:idx val="1"/>
              <c:layout>
                <c:manualLayout>
                  <c:x val="3.1955454387099249E-3"/>
                  <c:y val="-8.5899814848725151E-2"/>
                </c:manualLayout>
              </c:layout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-0.19647140046997591"/>
                  <c:y val="0.17171777974529348"/>
                </c:manualLayout>
              </c:layout>
              <c:dLblPos val="bestFit"/>
              <c:showCatName val="1"/>
              <c:showPercent val="1"/>
            </c:dLbl>
            <c:dLbl>
              <c:idx val="3"/>
              <c:layout>
                <c:manualLayout>
                  <c:x val="-0.17202360335312883"/>
                  <c:y val="0.15850940972038288"/>
                </c:manualLayout>
              </c:layout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-0.17561634141491375"/>
                  <c:y val="2.3443875140869944E-2"/>
                </c:manualLayout>
              </c:layout>
              <c:dLblPos val="bestFit"/>
              <c:showCatName val="1"/>
              <c:showPercent val="1"/>
            </c:dLbl>
            <c:dLbl>
              <c:idx val="5"/>
              <c:layout>
                <c:manualLayout>
                  <c:x val="-0.18670964664056941"/>
                  <c:y val="-0.12657348567264481"/>
                </c:manualLayout>
              </c:layout>
              <c:dLblPos val="bestFit"/>
              <c:showCatName val="1"/>
              <c:showPercent val="1"/>
            </c:dLbl>
            <c:dLbl>
              <c:idx val="6"/>
              <c:layout>
                <c:manualLayout>
                  <c:x val="-4.8869336647001903E-2"/>
                  <c:y val="-0.14289942727254246"/>
                </c:manualLayout>
              </c:layout>
              <c:dLblPos val="bestFit"/>
              <c:showCatName val="1"/>
              <c:showPercent val="1"/>
            </c:dLbl>
            <c:dLbl>
              <c:idx val="7"/>
              <c:layout>
                <c:manualLayout>
                  <c:x val="6.3894978055659551E-2"/>
                  <c:y val="-8.8108022130951882E-2"/>
                </c:manualLayout>
              </c:layout>
              <c:dLblPos val="bestFit"/>
              <c:showCatName val="1"/>
              <c:showPercent val="1"/>
            </c:dLbl>
            <c:dLbl>
              <c:idx val="8"/>
              <c:layout>
                <c:manualLayout>
                  <c:x val="0.23094329388238172"/>
                  <c:y val="-0.10300762640007689"/>
                </c:manualLayout>
              </c:layout>
              <c:dLblPos val="bestFit"/>
              <c:showCatName val="1"/>
              <c:showPercent val="1"/>
            </c:dLbl>
            <c:dLbl>
              <c:idx val="9"/>
              <c:layout>
                <c:manualLayout>
                  <c:x val="0.21054581703806954"/>
                  <c:y val="-7.0730864337301934E-3"/>
                </c:manualLayout>
              </c:layout>
              <c:dLblPos val="bestFit"/>
              <c:showCatName val="1"/>
              <c:showPercent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CatName val="1"/>
            <c:showPercent val="1"/>
            <c:showLeaderLines val="1"/>
          </c:dLbls>
          <c:cat>
            <c:strRef>
              <c:f>Лист1!$A$2:$A$3</c:f>
              <c:strCache>
                <c:ptCount val="2"/>
                <c:pt idx="0">
                  <c:v>налоговые доходы</c:v>
                </c:pt>
                <c:pt idx="1">
                  <c:v>неналоговые доходы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416.8</c:v>
                </c:pt>
                <c:pt idx="1">
                  <c:v>86.1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  <c:dispBlanksAs val="zero"/>
  </c:chart>
  <c:txPr>
    <a:bodyPr/>
    <a:lstStyle/>
    <a:p>
      <a:pPr>
        <a:defRPr sz="1799"/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24710922945655411"/>
          <c:y val="0.21960263687969256"/>
          <c:w val="0.65596924804807821"/>
          <c:h val="0.6395827345414016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2"/>
          <c:dPt>
            <c:idx val="0"/>
            <c:explosion val="20"/>
          </c:dPt>
          <c:dLbls>
            <c:dLbl>
              <c:idx val="0"/>
              <c:layout>
                <c:manualLayout>
                  <c:x val="7.9787703327081988E-2"/>
                  <c:y val="-4.3338251233893434E-2"/>
                </c:manualLayout>
              </c:layout>
              <c:dLblPos val="bestFit"/>
              <c:showCatName val="1"/>
              <c:showPercent val="1"/>
            </c:dLbl>
            <c:dLbl>
              <c:idx val="1"/>
              <c:layout>
                <c:manualLayout>
                  <c:x val="-7.6294510693956499E-2"/>
                  <c:y val="0.23192970524886558"/>
                </c:manualLayout>
              </c:layout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-5.4883690719762512E-3"/>
                  <c:y val="1.151111924962871E-2"/>
                </c:manualLayout>
              </c:layout>
              <c:dLblPos val="bestFit"/>
              <c:showCatName val="1"/>
              <c:showPercent val="1"/>
            </c:dLbl>
            <c:dLbl>
              <c:idx val="3"/>
              <c:layout>
                <c:manualLayout>
                  <c:x val="-0.17952271714067239"/>
                  <c:y val="0.25670064497751727"/>
                </c:manualLayout>
              </c:layout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-0.18311541765940695"/>
                  <c:y val="0.15781073877393251"/>
                </c:manualLayout>
              </c:layout>
              <c:dLblPos val="bestFit"/>
              <c:showCatName val="1"/>
              <c:showPercent val="1"/>
            </c:dLbl>
            <c:dLbl>
              <c:idx val="5"/>
              <c:layout>
                <c:manualLayout>
                  <c:x val="-0.23470365416921321"/>
                  <c:y val="-1.5462369529390221E-2"/>
                </c:manualLayout>
              </c:layout>
              <c:dLblPos val="bestFit"/>
              <c:showCatName val="1"/>
              <c:showPercent val="1"/>
            </c:dLbl>
            <c:dLbl>
              <c:idx val="6"/>
              <c:layout>
                <c:manualLayout>
                  <c:x val="-6.2367637116226858E-2"/>
                  <c:y val="-5.9431524547803746E-2"/>
                </c:manualLayout>
              </c:layout>
              <c:dLblPos val="bestFit"/>
              <c:showCatName val="1"/>
              <c:showPercent val="1"/>
            </c:dLbl>
            <c:dLbl>
              <c:idx val="7"/>
              <c:layout>
                <c:manualLayout>
                  <c:x val="0.11188896663507597"/>
                  <c:y val="-1.5819243524791922E-2"/>
                </c:manualLayout>
              </c:layout>
              <c:dLblPos val="bestFit"/>
              <c:showCatName val="1"/>
              <c:showPercent val="1"/>
            </c:dLbl>
            <c:dLbl>
              <c:idx val="8"/>
              <c:layout>
                <c:manualLayout>
                  <c:x val="0.29243557153781025"/>
                  <c:y val="-2.2323953691835031E-3"/>
                </c:manualLayout>
              </c:layout>
              <c:dLblPos val="bestFit"/>
              <c:showCatName val="1"/>
              <c:showPercent val="1"/>
            </c:dLbl>
            <c:dLbl>
              <c:idx val="9"/>
              <c:layout>
                <c:manualLayout>
                  <c:x val="0.21054581703806954"/>
                  <c:y val="-7.0730864337301899E-3"/>
                </c:manualLayout>
              </c:layout>
              <c:dLblPos val="bestFit"/>
              <c:showCatName val="1"/>
              <c:showPercent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CatName val="1"/>
            <c:showPercent val="1"/>
            <c:showLeaderLines val="1"/>
          </c:dLbls>
          <c:cat>
            <c:strRef>
              <c:f>Лист1!$A$2:$A$10</c:f>
              <c:strCache>
                <c:ptCount val="9"/>
                <c:pt idx="0">
                  <c:v>НДФЛ</c:v>
                </c:pt>
                <c:pt idx="1">
                  <c:v>Акцизы</c:v>
                </c:pt>
                <c:pt idx="2">
                  <c:v>Транспортный налог</c:v>
                </c:pt>
                <c:pt idx="3">
                  <c:v>ЕНВД</c:v>
                </c:pt>
                <c:pt idx="4">
                  <c:v>Платежи при пользовании природными ресурсами</c:v>
                </c:pt>
                <c:pt idx="5">
                  <c:v>Штрафы</c:v>
                </c:pt>
                <c:pt idx="6">
                  <c:v>Доходы от использования имущества, находящегося в государственной и муниципальной собственности</c:v>
                </c:pt>
                <c:pt idx="7">
                  <c:v>Доходы от продажи материальных и нематериальных активов</c:v>
                </c:pt>
                <c:pt idx="8">
                  <c:v>Прочие доходы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303.38900000000001</c:v>
                </c:pt>
                <c:pt idx="1">
                  <c:v>6.01</c:v>
                </c:pt>
                <c:pt idx="2">
                  <c:v>51.116</c:v>
                </c:pt>
                <c:pt idx="3">
                  <c:v>45.923000000000002</c:v>
                </c:pt>
                <c:pt idx="4">
                  <c:v>11.819000000000004</c:v>
                </c:pt>
                <c:pt idx="5">
                  <c:v>6.2560000000000002</c:v>
                </c:pt>
                <c:pt idx="6">
                  <c:v>33.755000000000003</c:v>
                </c:pt>
                <c:pt idx="7" formatCode="0.0">
                  <c:v>32.718000000000011</c:v>
                </c:pt>
                <c:pt idx="8">
                  <c:v>11.946</c:v>
                </c:pt>
              </c:numCache>
            </c:numRef>
          </c:val>
        </c:ser>
        <c:dLbls>
          <c:showCatName val="1"/>
          <c:showPercent val="1"/>
        </c:dLbls>
      </c:pie3DChart>
      <c:spPr>
        <a:noFill/>
        <a:ln w="25393">
          <a:noFill/>
        </a:ln>
      </c:spPr>
    </c:plotArea>
    <c:plotVisOnly val="1"/>
    <c:dispBlanksAs val="zero"/>
  </c:chart>
  <c:txPr>
    <a:bodyPr/>
    <a:lstStyle/>
    <a:p>
      <a:pPr>
        <a:defRPr sz="1799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hPercent val="50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8.8618794023557573E-2"/>
          <c:y val="8.8477317916507384E-2"/>
          <c:w val="0.86709539121114765"/>
          <c:h val="0.7777777777777829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2758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2.7760607662558112E-2"/>
                  <c:y val="-7.360572529796831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364,7</a:t>
                    </a:r>
                  </a:p>
                </c:rich>
              </c:tx>
            </c:dLbl>
            <c:dLbl>
              <c:idx val="1"/>
              <c:layout>
                <c:manualLayout>
                  <c:x val="2.0783061127959794E-2"/>
                  <c:y val="-5.770817197254412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384,5</a:t>
                    </a:r>
                  </a:p>
                </c:rich>
              </c:tx>
            </c:dLbl>
            <c:dLbl>
              <c:idx val="2"/>
              <c:layout>
                <c:manualLayout>
                  <c:x val="2.0108511757764472E-2"/>
                  <c:y val="-4.828869607804143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416,0</a:t>
                    </a:r>
                    <a:endParaRPr lang="en-US" dirty="0"/>
                  </a:p>
                </c:rich>
              </c:tx>
            </c:dLbl>
            <c:dLbl>
              <c:idx val="3"/>
              <c:layout>
                <c:manualLayout>
                  <c:x val="1.525633677415764E-2"/>
                  <c:y val="-3.3888435808915776E-2"/>
                </c:manualLayout>
              </c:layout>
              <c:showVal val="1"/>
            </c:dLbl>
            <c:dLbl>
              <c:idx val="4"/>
              <c:layout>
                <c:manualLayout>
                  <c:x val="2.1201413427561992E-2"/>
                  <c:y val="-1.8989485933896082E-2"/>
                </c:manualLayout>
              </c:layout>
              <c:showVal val="1"/>
            </c:dLbl>
            <c:spPr>
              <a:noFill/>
              <a:ln w="25517">
                <a:noFill/>
              </a:ln>
            </c:spPr>
            <c:txPr>
              <a:bodyPr/>
              <a:lstStyle/>
              <a:p>
                <a:pPr>
                  <a:defRPr sz="1758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Val val="1"/>
          </c:dLbls>
          <c:cat>
            <c:strRef>
              <c:f>Sheet1!$B$1:$F$1</c:f>
              <c:strCache>
                <c:ptCount val="5"/>
                <c:pt idx="0">
                  <c:v>Первоначальный план 2014 года</c:v>
                </c:pt>
                <c:pt idx="1">
                  <c:v>Уточненный план  2014 года</c:v>
                </c:pt>
                <c:pt idx="2">
                  <c:v>Прогноз 2015 года</c:v>
                </c:pt>
                <c:pt idx="3">
                  <c:v>Прогноз 2016 года</c:v>
                </c:pt>
                <c:pt idx="4">
                  <c:v>Прогноз 2017 года</c:v>
                </c:pt>
              </c:strCache>
            </c:strRef>
          </c:cat>
          <c:val>
            <c:numRef>
              <c:f>Sheet1!$B$2:$F$2</c:f>
              <c:numCache>
                <c:formatCode>0.0</c:formatCode>
                <c:ptCount val="5"/>
                <c:pt idx="0">
                  <c:v>364.65499999999997</c:v>
                </c:pt>
                <c:pt idx="1">
                  <c:v>384.5</c:v>
                </c:pt>
                <c:pt idx="2">
                  <c:v>415.96899999999948</c:v>
                </c:pt>
                <c:pt idx="3">
                  <c:v>441.98499999999962</c:v>
                </c:pt>
                <c:pt idx="4" formatCode="General">
                  <c:v>470.8</c:v>
                </c:pt>
              </c:numCache>
            </c:numRef>
          </c:val>
        </c:ser>
        <c:gapDepth val="0"/>
        <c:shape val="box"/>
        <c:axId val="105476480"/>
        <c:axId val="105538304"/>
        <c:axId val="0"/>
      </c:bar3DChart>
      <c:catAx>
        <c:axId val="105476480"/>
        <c:scaling>
          <c:orientation val="minMax"/>
        </c:scaling>
        <c:axPos val="b"/>
        <c:numFmt formatCode="General" sourceLinked="1"/>
        <c:tickLblPos val="low"/>
        <c:spPr>
          <a:ln w="31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Calibri" pitchFamily="34" charset="0"/>
                <a:ea typeface="Calibri"/>
                <a:cs typeface="Arial" pitchFamily="34" charset="0"/>
              </a:defRPr>
            </a:pPr>
            <a:endParaRPr lang="ru-RU"/>
          </a:p>
        </c:txPr>
        <c:crossAx val="105538304"/>
        <c:crosses val="autoZero"/>
        <c:auto val="1"/>
        <c:lblAlgn val="ctr"/>
        <c:lblOffset val="100"/>
        <c:tickLblSkip val="1"/>
        <c:tickMarkSkip val="1"/>
      </c:catAx>
      <c:valAx>
        <c:axId val="105538304"/>
        <c:scaling>
          <c:orientation val="minMax"/>
        </c:scaling>
        <c:axPos val="l"/>
        <c:majorGridlines>
          <c:spPr>
            <a:ln w="3189">
              <a:solidFill>
                <a:schemeClr val="tx1"/>
              </a:solidFill>
              <a:prstDash val="solid"/>
            </a:ln>
          </c:spPr>
        </c:majorGridlines>
        <c:numFmt formatCode="0.0" sourceLinked="1"/>
        <c:tickLblPos val="nextTo"/>
        <c:spPr>
          <a:ln w="31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58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05476480"/>
        <c:crosses val="autoZero"/>
        <c:crossBetween val="between"/>
      </c:valAx>
      <c:spPr>
        <a:noFill/>
        <a:ln w="25386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808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hPercent val="50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7115641183300197E-2"/>
          <c:y val="9.3964603833655264E-2"/>
          <c:w val="0.86709539121114765"/>
          <c:h val="0.7777777777777829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2764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1.7157551166871846E-2"/>
                  <c:y val="-6.5467185729300631E-2"/>
                </c:manualLayout>
              </c:layout>
              <c:showVal val="1"/>
            </c:dLbl>
            <c:dLbl>
              <c:idx val="1"/>
              <c:layout>
                <c:manualLayout>
                  <c:x val="2.1069500247403491E-2"/>
                  <c:y val="-4.5236660853635209E-2"/>
                </c:manualLayout>
              </c:layout>
              <c:showVal val="1"/>
            </c:dLbl>
            <c:dLbl>
              <c:idx val="2"/>
              <c:layout>
                <c:manualLayout>
                  <c:x val="2.3217134250951735E-2"/>
                  <c:y val="-6.3203039217413423E-2"/>
                </c:manualLayout>
              </c:layout>
              <c:showVal val="1"/>
            </c:dLbl>
            <c:dLbl>
              <c:idx val="3"/>
              <c:layout>
                <c:manualLayout>
                  <c:x val="2.1760250020132509E-2"/>
                  <c:y val="-2.0879940343027786E-2"/>
                </c:manualLayout>
              </c:layout>
              <c:showVal val="1"/>
            </c:dLbl>
            <c:dLbl>
              <c:idx val="4"/>
              <c:layout>
                <c:manualLayout>
                  <c:x val="1.4280814793574761E-3"/>
                  <c:y val="-1.8172426276469863E-2"/>
                </c:manualLayout>
              </c:layout>
              <c:showVal val="1"/>
            </c:dLbl>
            <c:spPr>
              <a:noFill/>
              <a:ln w="25529">
                <a:noFill/>
              </a:ln>
            </c:spPr>
            <c:txPr>
              <a:bodyPr/>
              <a:lstStyle/>
              <a:p>
                <a:pPr>
                  <a:defRPr sz="1759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Val val="1"/>
          </c:dLbls>
          <c:cat>
            <c:strRef>
              <c:f>Sheet1!$B$1:$F$1</c:f>
              <c:strCache>
                <c:ptCount val="5"/>
                <c:pt idx="0">
                  <c:v>2014 года план</c:v>
                </c:pt>
                <c:pt idx="1">
                  <c:v>2014 год факт</c:v>
                </c:pt>
                <c:pt idx="2">
                  <c:v> 2015 год</c:v>
                </c:pt>
                <c:pt idx="3">
                  <c:v> 2016 год</c:v>
                </c:pt>
                <c:pt idx="4">
                  <c:v> 2017 год</c:v>
                </c:pt>
              </c:strCache>
            </c:strRef>
          </c:cat>
          <c:val>
            <c:numRef>
              <c:f>Sheet1!$B$2:$F$2</c:f>
              <c:numCache>
                <c:formatCode>0.0</c:formatCode>
                <c:ptCount val="5"/>
                <c:pt idx="0">
                  <c:v>274.5</c:v>
                </c:pt>
                <c:pt idx="1">
                  <c:v>292.89999999999975</c:v>
                </c:pt>
                <c:pt idx="2">
                  <c:v>303.39999999999975</c:v>
                </c:pt>
                <c:pt idx="3">
                  <c:v>325.8</c:v>
                </c:pt>
                <c:pt idx="4">
                  <c:v>351.6</c:v>
                </c:pt>
              </c:numCache>
            </c:numRef>
          </c:val>
        </c:ser>
        <c:gapDepth val="0"/>
        <c:shape val="box"/>
        <c:axId val="105596416"/>
        <c:axId val="105616512"/>
        <c:axId val="0"/>
      </c:bar3DChart>
      <c:catAx>
        <c:axId val="105596416"/>
        <c:scaling>
          <c:orientation val="minMax"/>
        </c:scaling>
        <c:axPos val="b"/>
        <c:numFmt formatCode="General" sourceLinked="1"/>
        <c:tickLblPos val="low"/>
        <c:spPr>
          <a:ln w="31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05616512"/>
        <c:crosses val="autoZero"/>
        <c:auto val="1"/>
        <c:lblAlgn val="ctr"/>
        <c:lblOffset val="100"/>
        <c:tickLblSkip val="1"/>
        <c:tickMarkSkip val="1"/>
      </c:catAx>
      <c:valAx>
        <c:axId val="105616512"/>
        <c:scaling>
          <c:orientation val="minMax"/>
        </c:scaling>
        <c:axPos val="l"/>
        <c:majorGridlines>
          <c:spPr>
            <a:ln w="3191">
              <a:solidFill>
                <a:schemeClr val="tx1"/>
              </a:solidFill>
              <a:prstDash val="solid"/>
            </a:ln>
          </c:spPr>
        </c:majorGridlines>
        <c:numFmt formatCode="0.0" sourceLinked="1"/>
        <c:tickLblPos val="nextTo"/>
        <c:spPr>
          <a:ln w="31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59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05596416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809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hPercent val="50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8.1698818897637943E-2"/>
          <c:y val="0.11180857415506137"/>
          <c:w val="0.86709539121114765"/>
          <c:h val="0.7777777777777829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2769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9.5912073490813897E-3"/>
                  <c:y val="-2.3986609580477752E-2"/>
                </c:manualLayout>
              </c:layout>
              <c:showVal val="1"/>
            </c:dLbl>
            <c:dLbl>
              <c:idx val="1"/>
              <c:layout>
                <c:manualLayout>
                  <c:x val="1.3804133858267771E-2"/>
                  <c:y val="-3.2025556105551606E-2"/>
                </c:manualLayout>
              </c:layout>
              <c:showVal val="1"/>
            </c:dLbl>
            <c:dLbl>
              <c:idx val="2"/>
              <c:layout>
                <c:manualLayout>
                  <c:x val="2.0108476539442467E-2"/>
                  <c:y val="-3.5327029357882338E-2"/>
                </c:manualLayout>
              </c:layout>
              <c:showVal val="1"/>
            </c:dLbl>
            <c:dLbl>
              <c:idx val="3"/>
              <c:layout>
                <c:manualLayout>
                  <c:x val="1.524763612469233E-2"/>
                  <c:y val="-2.6596312531575295E-2"/>
                </c:manualLayout>
              </c:layout>
              <c:showVal val="1"/>
            </c:dLbl>
            <c:dLbl>
              <c:idx val="4"/>
              <c:layout>
                <c:manualLayout>
                  <c:x val="1.9444444444444361E-2"/>
                  <c:y val="-1.5554115359688921E-2"/>
                </c:manualLayout>
              </c:layout>
              <c:showVal val="1"/>
            </c:dLbl>
            <c:spPr>
              <a:noFill/>
              <a:ln w="25539">
                <a:noFill/>
              </a:ln>
            </c:spPr>
            <c:txPr>
              <a:bodyPr/>
              <a:lstStyle/>
              <a:p>
                <a:pPr>
                  <a:defRPr sz="1760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Val val="1"/>
          </c:dLbls>
          <c:cat>
            <c:strRef>
              <c:f>Sheet1!$B$1:$E$1</c:f>
              <c:strCache>
                <c:ptCount val="4"/>
                <c:pt idx="0">
                  <c:v> 2014 год</c:v>
                </c:pt>
                <c:pt idx="1">
                  <c:v> 2015 год</c:v>
                </c:pt>
                <c:pt idx="2">
                  <c:v> 2016 год</c:v>
                </c:pt>
                <c:pt idx="3">
                  <c:v>2017 год</c:v>
                </c:pt>
              </c:strCache>
            </c:strRef>
          </c:cat>
          <c:val>
            <c:numRef>
              <c:f>Sheet1!$B$2:$E$2</c:f>
              <c:numCache>
                <c:formatCode>0.0</c:formatCode>
                <c:ptCount val="4"/>
                <c:pt idx="0">
                  <c:v>68.400000000000006</c:v>
                </c:pt>
                <c:pt idx="1">
                  <c:v>86.1</c:v>
                </c:pt>
                <c:pt idx="2">
                  <c:v>62.3</c:v>
                </c:pt>
                <c:pt idx="3">
                  <c:v>52.7</c:v>
                </c:pt>
              </c:numCache>
            </c:numRef>
          </c:val>
        </c:ser>
        <c:gapDepth val="0"/>
        <c:shape val="box"/>
        <c:axId val="80242560"/>
        <c:axId val="80244096"/>
        <c:axId val="0"/>
      </c:bar3DChart>
      <c:catAx>
        <c:axId val="80242560"/>
        <c:scaling>
          <c:orientation val="minMax"/>
        </c:scaling>
        <c:axPos val="b"/>
        <c:numFmt formatCode="General" sourceLinked="1"/>
        <c:tickLblPos val="low"/>
        <c:spPr>
          <a:ln w="319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80244096"/>
        <c:crosses val="autoZero"/>
        <c:auto val="1"/>
        <c:lblAlgn val="ctr"/>
        <c:lblOffset val="100"/>
        <c:tickLblSkip val="1"/>
        <c:tickMarkSkip val="1"/>
      </c:catAx>
      <c:valAx>
        <c:axId val="80244096"/>
        <c:scaling>
          <c:orientation val="minMax"/>
        </c:scaling>
        <c:axPos val="l"/>
        <c:majorGridlines>
          <c:spPr>
            <a:ln w="3192">
              <a:solidFill>
                <a:schemeClr val="tx1"/>
              </a:solidFill>
              <a:prstDash val="solid"/>
            </a:ln>
          </c:spPr>
        </c:majorGridlines>
        <c:numFmt formatCode="0.0" sourceLinked="1"/>
        <c:tickLblPos val="nextTo"/>
        <c:spPr>
          <a:ln w="319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6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80242560"/>
        <c:crosses val="autoZero"/>
        <c:crossBetween val="between"/>
      </c:valAx>
      <c:spPr>
        <a:noFill/>
        <a:ln w="25407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810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1"/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0.75981</cdr:x>
      <cdr:y>0.35191</cdr:y>
    </cdr:from>
    <cdr:to>
      <cdr:x>0.85863</cdr:x>
      <cdr:y>0.42581</cdr:y>
    </cdr:to>
    <cdr:sp macro="" textlink="">
      <cdr:nvSpPr>
        <cdr:cNvPr id="6" name="Rectangle 4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643703" y="1714499"/>
          <a:ext cx="864078" cy="36004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 sz="1600" b="1" dirty="0">
            <a:solidFill>
              <a:srgbClr val="C00000"/>
            </a:solidFill>
            <a:latin typeface="Arial" charset="0"/>
          </a:endParaRPr>
        </a:p>
      </cdr:txBody>
    </cdr:sp>
  </cdr:relSizeAnchor>
  <cdr:relSizeAnchor xmlns:cdr="http://schemas.openxmlformats.org/drawingml/2006/chartDrawing">
    <cdr:from>
      <cdr:x>0.43242</cdr:x>
      <cdr:y>0.39589</cdr:y>
    </cdr:from>
    <cdr:to>
      <cdr:x>0.53124</cdr:x>
      <cdr:y>0.45455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781054" y="1928791"/>
          <a:ext cx="864095" cy="2857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600" b="1" dirty="0">
            <a:solidFill>
              <a:srgbClr val="FF0000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0.22993</cdr:x>
      <cdr:y>0.16963</cdr:y>
    </cdr:from>
    <cdr:to>
      <cdr:x>0.39216</cdr:x>
      <cdr:y>0.57489</cdr:y>
    </cdr:to>
    <cdr:cxnSp macro="">
      <cdr:nvCxnSpPr>
        <cdr:cNvPr id="6" name="Прямая со стрелкой 5"/>
        <cdr:cNvCxnSpPr/>
      </cdr:nvCxnSpPr>
      <cdr:spPr>
        <a:xfrm xmlns:a="http://schemas.openxmlformats.org/drawingml/2006/main" flipV="1">
          <a:off x="2041178" y="813767"/>
          <a:ext cx="1440164" cy="1944204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0.25427</cdr:x>
      <cdr:y>0.25968</cdr:y>
    </cdr:from>
    <cdr:to>
      <cdr:x>0.3408</cdr:x>
      <cdr:y>0.32383</cdr:y>
    </cdr:to>
    <cdr:sp macro="" textlink="">
      <cdr:nvSpPr>
        <cdr:cNvPr id="7" name="TextBox 4"/>
        <cdr:cNvSpPr txBox="1"/>
      </cdr:nvSpPr>
      <cdr:spPr>
        <a:xfrm xmlns:a="http://schemas.openxmlformats.org/drawingml/2006/main">
          <a:off x="2257231" y="1245795"/>
          <a:ext cx="768159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161,5%</a:t>
          </a:r>
          <a:endParaRPr lang="ru-RU" sz="1400" b="1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0.01092</cdr:x>
      <cdr:y>0</cdr:y>
    </cdr:from>
    <cdr:to>
      <cdr:x>0.19458</cdr:x>
      <cdr:y>0.09001</cdr:y>
    </cdr:to>
    <cdr:sp macro="" textlink="">
      <cdr:nvSpPr>
        <cdr:cNvPr id="8" name="Rectangle 4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96962" y="-1535113"/>
          <a:ext cx="1630363" cy="4318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9pPr>
        </a:lstStyle>
        <a:p xmlns:a="http://schemas.openxmlformats.org/drawingml/2006/main">
          <a:pPr>
            <a:defRPr/>
          </a:pPr>
          <a:r>
            <a:rPr lang="ru-RU" sz="2000" dirty="0" smtClean="0">
              <a:latin typeface="+mn-lt"/>
            </a:rPr>
            <a:t>млн. </a:t>
          </a:r>
          <a:r>
            <a:rPr lang="ru-RU" sz="2000" dirty="0">
              <a:latin typeface="+mn-lt"/>
            </a:rPr>
            <a:t>руб.</a:t>
          </a: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0.29482</cdr:x>
      <cdr:y>0.27469</cdr:y>
    </cdr:from>
    <cdr:to>
      <cdr:x>0.37919</cdr:x>
      <cdr:y>0.34526</cdr:y>
    </cdr:to>
    <cdr:sp macro="" textlink="">
      <cdr:nvSpPr>
        <cdr:cNvPr id="2" name="TextBox 4"/>
        <cdr:cNvSpPr txBox="1"/>
      </cdr:nvSpPr>
      <cdr:spPr>
        <a:xfrm xmlns:a="http://schemas.openxmlformats.org/drawingml/2006/main">
          <a:off x="2617242" y="1317823"/>
          <a:ext cx="748923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b="1" dirty="0" smtClean="0">
              <a:solidFill>
                <a:srgbClr val="FF0000"/>
              </a:solidFill>
            </a:rPr>
            <a:t>16,9%</a:t>
          </a:r>
          <a:endParaRPr lang="ru-RU" sz="16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0.23804</cdr:x>
      <cdr:y>0.16963</cdr:y>
    </cdr:from>
    <cdr:to>
      <cdr:x>0.40027</cdr:x>
      <cdr:y>0.25968</cdr:y>
    </cdr:to>
    <cdr:cxnSp macro="">
      <cdr:nvCxnSpPr>
        <cdr:cNvPr id="10" name="Прямая со стрелкой 9"/>
        <cdr:cNvCxnSpPr/>
      </cdr:nvCxnSpPr>
      <cdr:spPr>
        <a:xfrm xmlns:a="http://schemas.openxmlformats.org/drawingml/2006/main" flipV="1">
          <a:off x="2113186" y="813767"/>
          <a:ext cx="1440160" cy="432048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0.24101</cdr:x>
      <cdr:y>0.14708</cdr:y>
    </cdr:from>
    <cdr:to>
      <cdr:x>0.4189</cdr:x>
      <cdr:y>0.22057</cdr:y>
    </cdr:to>
    <cdr:cxnSp macro="">
      <cdr:nvCxnSpPr>
        <cdr:cNvPr id="3" name="Прямая со стрелкой 2"/>
        <cdr:cNvCxnSpPr/>
      </cdr:nvCxnSpPr>
      <cdr:spPr>
        <a:xfrm xmlns:a="http://schemas.openxmlformats.org/drawingml/2006/main" flipV="1">
          <a:off x="2163986" y="720551"/>
          <a:ext cx="1597285" cy="36004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0.30294</cdr:x>
      <cdr:y>0.25968</cdr:y>
    </cdr:from>
    <cdr:to>
      <cdr:x>0.40084</cdr:x>
      <cdr:y>0.33025</cdr:y>
    </cdr:to>
    <cdr:sp macro="" textlink="">
      <cdr:nvSpPr>
        <cdr:cNvPr id="2" name="TextBox 6"/>
        <cdr:cNvSpPr txBox="1"/>
      </cdr:nvSpPr>
      <cdr:spPr>
        <a:xfrm xmlns:a="http://schemas.openxmlformats.org/drawingml/2006/main">
          <a:off x="2689250" y="1245815"/>
          <a:ext cx="869149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b="1" dirty="0" smtClean="0">
              <a:solidFill>
                <a:srgbClr val="FF0000"/>
              </a:solidFill>
            </a:rPr>
            <a:t>- 24,2%</a:t>
          </a:r>
          <a:endParaRPr lang="ru-RU" sz="16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0.2786</cdr:x>
      <cdr:y>0.13961</cdr:y>
    </cdr:from>
    <cdr:to>
      <cdr:x>0.45705</cdr:x>
      <cdr:y>0.30471</cdr:y>
    </cdr:to>
    <cdr:cxnSp macro="">
      <cdr:nvCxnSpPr>
        <cdr:cNvPr id="7" name="Прямая со стрелкой 6"/>
        <cdr:cNvCxnSpPr/>
      </cdr:nvCxnSpPr>
      <cdr:spPr>
        <a:xfrm xmlns:a="http://schemas.openxmlformats.org/drawingml/2006/main">
          <a:off x="2473226" y="669751"/>
          <a:ext cx="1584176" cy="792088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0.21311</cdr:x>
      <cdr:y>0.45946</cdr:y>
    </cdr:from>
    <cdr:to>
      <cdr:x>0.44262</cdr:x>
      <cdr:y>0.58075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1872166" y="2448275"/>
          <a:ext cx="2016240" cy="64633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ru-RU" sz="18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476,8 млн. руб.</a:t>
          </a:r>
          <a:endParaRPr lang="ru-RU" sz="1800" b="1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0.75981</cdr:x>
      <cdr:y>0.35191</cdr:y>
    </cdr:from>
    <cdr:to>
      <cdr:x>0.85863</cdr:x>
      <cdr:y>0.42581</cdr:y>
    </cdr:to>
    <cdr:sp macro="" textlink="">
      <cdr:nvSpPr>
        <cdr:cNvPr id="6" name="Rectangle 4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643703" y="1714499"/>
          <a:ext cx="864078" cy="36004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 sz="1600" b="1" dirty="0">
            <a:solidFill>
              <a:srgbClr val="C00000"/>
            </a:solidFill>
            <a:latin typeface="Arial" charset="0"/>
          </a:endParaRPr>
        </a:p>
      </cdr:txBody>
    </cdr:sp>
  </cdr:relSizeAnchor>
  <cdr:relSizeAnchor xmlns:cdr="http://schemas.openxmlformats.org/drawingml/2006/chartDrawing">
    <cdr:from>
      <cdr:x>0.43242</cdr:x>
      <cdr:y>0.39589</cdr:y>
    </cdr:from>
    <cdr:to>
      <cdr:x>0.53124</cdr:x>
      <cdr:y>0.45455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781054" y="1928791"/>
          <a:ext cx="864095" cy="2857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600" b="1" dirty="0">
            <a:solidFill>
              <a:srgbClr val="FF0000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0.83337</cdr:x>
      <cdr:y>0.0586</cdr:y>
    </cdr:from>
    <cdr:to>
      <cdr:x>0.94136</cdr:x>
      <cdr:y>0.24465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056784" y="28803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2015 год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0.7172</cdr:x>
      <cdr:y>0.28932</cdr:y>
    </cdr:from>
    <cdr:to>
      <cdr:x>0.79601</cdr:x>
      <cdr:y>0.38161</cdr:y>
    </cdr:to>
    <cdr:sp macro="" textlink="">
      <cdr:nvSpPr>
        <cdr:cNvPr id="6" name="Rectangle 4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444208" y="1354460"/>
          <a:ext cx="708145" cy="43204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b="1" dirty="0" smtClean="0">
              <a:solidFill>
                <a:srgbClr val="FF3300"/>
              </a:solidFill>
              <a:latin typeface="Arial" charset="0"/>
            </a:rPr>
            <a:t>6,5%</a:t>
          </a:r>
          <a:endParaRPr lang="ru-RU" sz="1600" b="1" dirty="0">
            <a:solidFill>
              <a:srgbClr val="FF3300"/>
            </a:solidFill>
            <a:latin typeface="Arial" charset="0"/>
          </a:endParaRPr>
        </a:p>
      </cdr:txBody>
    </cdr:sp>
  </cdr:relSizeAnchor>
  <cdr:relSizeAnchor xmlns:cdr="http://schemas.openxmlformats.org/drawingml/2006/chartDrawing">
    <cdr:from>
      <cdr:x>0.25239</cdr:x>
      <cdr:y>0.52004</cdr:y>
    </cdr:from>
    <cdr:to>
      <cdr:x>0.48479</cdr:x>
      <cdr:y>0.6282</cdr:y>
    </cdr:to>
    <cdr:sp macro="" textlink="">
      <cdr:nvSpPr>
        <cdr:cNvPr id="11" name="Прямая со стрелкой 10"/>
        <cdr:cNvSpPr/>
      </cdr:nvSpPr>
      <cdr:spPr>
        <a:xfrm xmlns:a="http://schemas.openxmlformats.org/drawingml/2006/main" flipV="1">
          <a:off x="2267744" y="2434580"/>
          <a:ext cx="2088232" cy="506355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accent3">
              <a:lumMod val="60000"/>
              <a:lumOff val="40000"/>
            </a:schemeClr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>
            <a:ln w="28575">
              <a:solidFill>
                <a:schemeClr val="accent3">
                  <a:lumMod val="60000"/>
                  <a:lumOff val="40000"/>
                </a:schemeClr>
              </a:solidFill>
            </a:ln>
          </a:endParaRPr>
        </a:p>
      </cdr:txBody>
    </cdr:sp>
  </cdr:relSizeAnchor>
  <cdr:relSizeAnchor xmlns:cdr="http://schemas.openxmlformats.org/drawingml/2006/chartDrawing">
    <cdr:from>
      <cdr:x>0.55692</cdr:x>
      <cdr:y>0.44313</cdr:y>
    </cdr:from>
    <cdr:to>
      <cdr:x>0.63706</cdr:x>
      <cdr:y>0.48903</cdr:y>
    </cdr:to>
    <cdr:sp macro="" textlink="">
      <cdr:nvSpPr>
        <cdr:cNvPr id="15" name="Прямая со стрелкой 14"/>
        <cdr:cNvSpPr/>
      </cdr:nvSpPr>
      <cdr:spPr>
        <a:xfrm xmlns:a="http://schemas.openxmlformats.org/drawingml/2006/main" flipV="1">
          <a:off x="5004048" y="2074540"/>
          <a:ext cx="720080" cy="214876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accent3">
              <a:lumMod val="60000"/>
              <a:lumOff val="40000"/>
            </a:schemeClr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0.70918</cdr:x>
      <cdr:y>0.36623</cdr:y>
    </cdr:from>
    <cdr:to>
      <cdr:x>0.7986</cdr:x>
      <cdr:y>0.42764</cdr:y>
    </cdr:to>
    <cdr:sp macro="" textlink="">
      <cdr:nvSpPr>
        <cdr:cNvPr id="18" name="Прямая со стрелкой 17"/>
        <cdr:cNvSpPr/>
      </cdr:nvSpPr>
      <cdr:spPr>
        <a:xfrm xmlns:a="http://schemas.openxmlformats.org/drawingml/2006/main" flipV="1">
          <a:off x="6372200" y="1714500"/>
          <a:ext cx="803461" cy="287493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accent3">
              <a:lumMod val="60000"/>
              <a:lumOff val="40000"/>
            </a:schemeClr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0.42869</cdr:x>
      <cdr:y>0.47389</cdr:y>
    </cdr:from>
    <cdr:to>
      <cdr:x>0.49281</cdr:x>
      <cdr:y>0.53542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851920" y="2218556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0.42068</cdr:x>
      <cdr:y>0.32008</cdr:y>
    </cdr:from>
    <cdr:to>
      <cdr:x>0.50082</cdr:x>
      <cdr:y>0.39699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779912" y="1498476"/>
          <a:ext cx="72008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rgbClr val="FF0000"/>
              </a:solidFill>
              <a:latin typeface="Calibri" pitchFamily="34" charset="0"/>
            </a:rPr>
            <a:t>8,2%</a:t>
          </a:r>
          <a:endParaRPr lang="ru-RU" sz="1600" b="1" dirty="0">
            <a:solidFill>
              <a:srgbClr val="FF0000"/>
            </a:solidFill>
            <a:latin typeface="Calibri" pitchFamily="34" charset="0"/>
          </a:endParaRPr>
        </a:p>
      </cdr:txBody>
    </cdr:sp>
  </cdr:relSizeAnchor>
  <cdr:relSizeAnchor xmlns:cdr="http://schemas.openxmlformats.org/drawingml/2006/chartDrawing">
    <cdr:from>
      <cdr:x>0.40465</cdr:x>
      <cdr:y>0.45851</cdr:y>
    </cdr:from>
    <cdr:to>
      <cdr:x>0.48479</cdr:x>
      <cdr:y>0.48927</cdr:y>
    </cdr:to>
    <cdr:sp macro="" textlink="">
      <cdr:nvSpPr>
        <cdr:cNvPr id="10" name="Прямая со стрелкой 9"/>
        <cdr:cNvSpPr/>
      </cdr:nvSpPr>
      <cdr:spPr>
        <a:xfrm xmlns:a="http://schemas.openxmlformats.org/drawingml/2006/main" flipV="1">
          <a:off x="3635896" y="2146548"/>
          <a:ext cx="720080" cy="143998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accent3">
              <a:lumMod val="60000"/>
              <a:lumOff val="40000"/>
            </a:schemeClr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>
            <a:ln w="28575">
              <a:solidFill>
                <a:schemeClr val="tx1"/>
              </a:solidFill>
            </a:ln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0.731</cdr:x>
      <cdr:y>0.36507</cdr:y>
    </cdr:from>
    <cdr:to>
      <cdr:x>0.81937</cdr:x>
      <cdr:y>0.45668</cdr:y>
    </cdr:to>
    <cdr:sp macro="" textlink="">
      <cdr:nvSpPr>
        <cdr:cNvPr id="6" name="Rectangle 4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500858" y="1785950"/>
          <a:ext cx="785819" cy="44812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9pPr>
        </a:lstStyle>
        <a:p xmlns:a="http://schemas.openxmlformats.org/drawingml/2006/main">
          <a:endParaRPr lang="ru-RU" sz="1600" b="1" dirty="0">
            <a:solidFill>
              <a:srgbClr val="FF3300"/>
            </a:solidFill>
            <a:latin typeface="Arial" charset="0"/>
          </a:endParaRPr>
        </a:p>
      </cdr:txBody>
    </cdr:sp>
  </cdr:relSizeAnchor>
  <cdr:relSizeAnchor xmlns:cdr="http://schemas.openxmlformats.org/drawingml/2006/chartDrawing">
    <cdr:from>
      <cdr:x>0.40968</cdr:x>
      <cdr:y>0.37968</cdr:y>
    </cdr:from>
    <cdr:to>
      <cdr:x>0.49805</cdr:x>
      <cdr:y>0.45269</cdr:y>
    </cdr:to>
    <cdr:sp macro="" textlink="">
      <cdr:nvSpPr>
        <cdr:cNvPr id="7" name="Rectangle 4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643338" y="1857388"/>
          <a:ext cx="785818" cy="35719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r="http://schemas.openxmlformats.org/officeDocument/2006/relationships" xmlns:p="http://schemas.openxmlformats.org/presentationml/2006/main" xmlns:a14="http://schemas.microsoft.com/office/drawing/2010/main" xmlns="" xmlns:lc="http://schemas.openxmlformats.org/drawingml/2006/lockedCanvas">
              <a:solidFill>
                <a:srgbClr val="FFFFFF"/>
              </a:solidFill>
            </a14:hiddenFill>
          </a:ext>
          <a:ext uri="{91240B29-F687-4F45-9708-019B960494DF}">
            <a14:hiddenLine xmlns:r="http://schemas.openxmlformats.org/officeDocument/2006/relationships" xmlns:p="http://schemas.openxmlformats.org/presentationml/2006/main" xmlns:a14="http://schemas.microsoft.com/office/drawing/2010/main" xmlns="" xmlns:lc="http://schemas.openxmlformats.org/drawingml/2006/lockedCanvas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ysClr val="windowText" lastClr="000000"/>
              </a:solidFill>
              <a:latin typeface="Times New Roman" pitchFamily="18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ysClr val="windowText" lastClr="000000"/>
              </a:solidFill>
              <a:latin typeface="Times New Roman" pitchFamily="18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ysClr val="windowText" lastClr="000000"/>
              </a:solidFill>
              <a:latin typeface="Times New Roman" pitchFamily="18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ysClr val="windowText" lastClr="000000"/>
              </a:solidFill>
              <a:latin typeface="Times New Roman" pitchFamily="18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ysClr val="windowText" lastClr="000000"/>
              </a:solidFill>
              <a:latin typeface="Times New Roman" pitchFamily="18" charset="0"/>
            </a:defRPr>
          </a:lvl5pPr>
          <a:lvl6pPr marL="2286000" algn="l" defTabSz="914400" rtl="0" eaLnBrk="1" latinLnBrk="0" hangingPunct="1">
            <a:defRPr sz="3200" kern="1200">
              <a:solidFill>
                <a:sysClr val="windowText" lastClr="000000"/>
              </a:solidFill>
              <a:latin typeface="Times New Roman" pitchFamily="18" charset="0"/>
            </a:defRPr>
          </a:lvl6pPr>
          <a:lvl7pPr marL="2743200" algn="l" defTabSz="914400" rtl="0" eaLnBrk="1" latinLnBrk="0" hangingPunct="1">
            <a:defRPr sz="3200" kern="1200">
              <a:solidFill>
                <a:sysClr val="windowText" lastClr="000000"/>
              </a:solidFill>
              <a:latin typeface="Times New Roman" pitchFamily="18" charset="0"/>
            </a:defRPr>
          </a:lvl7pPr>
          <a:lvl8pPr marL="3200400" algn="l" defTabSz="914400" rtl="0" eaLnBrk="1" latinLnBrk="0" hangingPunct="1">
            <a:defRPr sz="3200" kern="1200">
              <a:solidFill>
                <a:sysClr val="windowText" lastClr="000000"/>
              </a:solidFill>
              <a:latin typeface="Times New Roman" pitchFamily="18" charset="0"/>
            </a:defRPr>
          </a:lvl8pPr>
          <a:lvl9pPr marL="3657600" algn="l" defTabSz="914400" rtl="0" eaLnBrk="1" latinLnBrk="0" hangingPunct="1">
            <a:defRPr sz="3200" kern="1200">
              <a:solidFill>
                <a:sysClr val="windowText" lastClr="000000"/>
              </a:solidFill>
              <a:latin typeface="Times New Roman" pitchFamily="18" charset="0"/>
            </a:defRPr>
          </a:lvl9pPr>
        </a:lstStyle>
        <a:p xmlns:a="http://schemas.openxmlformats.org/drawingml/2006/main">
          <a:endParaRPr lang="ru-RU" sz="1600" b="1" dirty="0">
            <a:solidFill>
              <a:srgbClr val="FF3300"/>
            </a:solidFill>
            <a:latin typeface="Arial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0.72048</cdr:x>
      <cdr:y>0.58652</cdr:y>
    </cdr:from>
    <cdr:to>
      <cdr:x>0.81672</cdr:x>
      <cdr:y>0.66001</cdr:y>
    </cdr:to>
    <cdr:sp macro="" textlink="">
      <cdr:nvSpPr>
        <cdr:cNvPr id="6" name="Rectangle 4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469076" y="2873381"/>
          <a:ext cx="864130" cy="36002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9pPr>
        </a:lstStyle>
        <a:p xmlns:a="http://schemas.openxmlformats.org/drawingml/2006/main">
          <a:endParaRPr lang="ru-RU" sz="1600" b="1" dirty="0">
            <a:solidFill>
              <a:srgbClr val="FF3300"/>
            </a:solidFill>
            <a:latin typeface="Arial" charset="0"/>
          </a:endParaRPr>
        </a:p>
      </cdr:txBody>
    </cdr:sp>
  </cdr:relSizeAnchor>
  <cdr:relSizeAnchor xmlns:cdr="http://schemas.openxmlformats.org/drawingml/2006/chartDrawing">
    <cdr:from>
      <cdr:x>0.39844</cdr:x>
      <cdr:y>0.34997</cdr:y>
    </cdr:from>
    <cdr:to>
      <cdr:x>0.49219</cdr:x>
      <cdr:y>0.43746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3643306" y="1714512"/>
          <a:ext cx="857256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600" b="1" dirty="0">
            <a:solidFill>
              <a:srgbClr val="FF0000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0.73021</cdr:x>
      <cdr:y>0.4101</cdr:y>
    </cdr:from>
    <cdr:to>
      <cdr:x>0.84248</cdr:x>
      <cdr:y>0.46889</cdr:y>
    </cdr:to>
    <cdr:sp macro="" textlink="">
      <cdr:nvSpPr>
        <cdr:cNvPr id="6" name="Rectangle 4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556474" y="2009098"/>
          <a:ext cx="1008061" cy="28801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chemeClr val="accent4">
                  <a:lumMod val="50000"/>
                </a:schemeClr>
              </a:solidFill>
              <a:latin typeface="Arial" charset="0"/>
            </a:rPr>
            <a:t>   -4,6% </a:t>
          </a:r>
          <a:endParaRPr lang="ru-RU" sz="1600" b="1" dirty="0">
            <a:solidFill>
              <a:schemeClr val="accent4">
                <a:lumMod val="50000"/>
              </a:schemeClr>
            </a:solidFill>
            <a:latin typeface="Arial" charset="0"/>
          </a:endParaRPr>
        </a:p>
      </cdr:txBody>
    </cdr:sp>
  </cdr:relSizeAnchor>
  <cdr:relSizeAnchor xmlns:cdr="http://schemas.openxmlformats.org/drawingml/2006/chartDrawing">
    <cdr:from>
      <cdr:x>0.26507</cdr:x>
      <cdr:y>0.17648</cdr:y>
    </cdr:from>
    <cdr:to>
      <cdr:x>0.43348</cdr:x>
      <cdr:y>0.32346</cdr:y>
    </cdr:to>
    <cdr:cxnSp macro="">
      <cdr:nvCxnSpPr>
        <cdr:cNvPr id="18" name="Прямая со стрелкой 17"/>
        <cdr:cNvCxnSpPr/>
      </cdr:nvCxnSpPr>
      <cdr:spPr>
        <a:xfrm xmlns:a="http://schemas.openxmlformats.org/drawingml/2006/main" flipV="1">
          <a:off x="2380010" y="864567"/>
          <a:ext cx="1512168" cy="72008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3">
          <a:schemeClr val="accent5"/>
        </a:lnRef>
        <a:fillRef xmlns:a="http://schemas.openxmlformats.org/drawingml/2006/main" idx="0">
          <a:schemeClr val="accent5"/>
        </a:fillRef>
        <a:effectRef xmlns:a="http://schemas.openxmlformats.org/drawingml/2006/main" idx="2">
          <a:schemeClr val="accent5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0.50566</cdr:x>
      <cdr:y>0.17495</cdr:y>
    </cdr:from>
    <cdr:to>
      <cdr:x>0.64199</cdr:x>
      <cdr:y>0.41012</cdr:y>
    </cdr:to>
    <cdr:cxnSp macro="">
      <cdr:nvCxnSpPr>
        <cdr:cNvPr id="21" name="Прямая со стрелкой 20"/>
        <cdr:cNvCxnSpPr/>
      </cdr:nvCxnSpPr>
      <cdr:spPr>
        <a:xfrm xmlns:a="http://schemas.openxmlformats.org/drawingml/2006/main">
          <a:off x="4540250" y="857062"/>
          <a:ext cx="1224135" cy="1152128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3">
          <a:schemeClr val="accent5"/>
        </a:lnRef>
        <a:fillRef xmlns:a="http://schemas.openxmlformats.org/drawingml/2006/main" idx="0">
          <a:schemeClr val="accent5"/>
        </a:fillRef>
        <a:effectRef xmlns:a="http://schemas.openxmlformats.org/drawingml/2006/main" idx="2">
          <a:schemeClr val="accent5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0.70615</cdr:x>
      <cdr:y>0.41165</cdr:y>
    </cdr:from>
    <cdr:to>
      <cdr:x>0.8505</cdr:x>
      <cdr:y>0.55864</cdr:y>
    </cdr:to>
    <cdr:cxnSp macro="">
      <cdr:nvCxnSpPr>
        <cdr:cNvPr id="23" name="Прямая со стрелкой 22"/>
        <cdr:cNvCxnSpPr/>
      </cdr:nvCxnSpPr>
      <cdr:spPr>
        <a:xfrm xmlns:a="http://schemas.openxmlformats.org/drawingml/2006/main">
          <a:off x="6340450" y="2016695"/>
          <a:ext cx="1296144" cy="72008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3">
          <a:schemeClr val="accent5"/>
        </a:lnRef>
        <a:fillRef xmlns:a="http://schemas.openxmlformats.org/drawingml/2006/main" idx="0">
          <a:schemeClr val="accent5"/>
        </a:fillRef>
        <a:effectRef xmlns:a="http://schemas.openxmlformats.org/drawingml/2006/main" idx="2">
          <a:schemeClr val="accent5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0.23232</cdr:x>
      <cdr:y>0.26583</cdr:y>
    </cdr:from>
    <cdr:to>
      <cdr:x>0.36278</cdr:x>
      <cdr:y>0.26583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2051719" y="1382911"/>
          <a:ext cx="115212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0.24863</cdr:x>
      <cdr:y>0.1551</cdr:y>
    </cdr:from>
    <cdr:to>
      <cdr:x>0.38725</cdr:x>
      <cdr:y>0.23815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 flipV="1">
          <a:off x="2195735" y="806847"/>
          <a:ext cx="1224136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0.34648</cdr:x>
      <cdr:y>0.12741</cdr:y>
    </cdr:from>
    <cdr:to>
      <cdr:x>0.43617</cdr:x>
      <cdr:y>0.19662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H="1" flipV="1">
          <a:off x="3059831" y="662831"/>
          <a:ext cx="792088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0.45248</cdr:x>
      <cdr:y>0.11357</cdr:y>
    </cdr:from>
    <cdr:to>
      <cdr:x>0.49236</cdr:x>
      <cdr:y>0.18278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 flipH="1" flipV="1">
          <a:off x="3995935" y="590823"/>
          <a:ext cx="352226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0.50955</cdr:x>
      <cdr:y>0.08589</cdr:y>
    </cdr:from>
    <cdr:to>
      <cdr:x>0.53401</cdr:x>
      <cdr:y>0.18278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 flipV="1">
          <a:off x="4499991" y="446807"/>
          <a:ext cx="216024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0.56663</cdr:x>
      <cdr:y>0.09973</cdr:y>
    </cdr:from>
    <cdr:to>
      <cdr:x>0.64817</cdr:x>
      <cdr:y>0.18278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 flipV="1">
          <a:off x="5004047" y="518815"/>
          <a:ext cx="720080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0.6074</cdr:x>
      <cdr:y>0.11357</cdr:y>
    </cdr:from>
    <cdr:to>
      <cdr:x>0.73786</cdr:x>
      <cdr:y>0.21046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 flipV="1">
          <a:off x="5364087" y="590823"/>
          <a:ext cx="1152128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0.66447</cdr:x>
      <cdr:y>0.23815</cdr:y>
    </cdr:from>
    <cdr:to>
      <cdr:x>0.80309</cdr:x>
      <cdr:y>0.26583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V="1">
          <a:off x="5868143" y="1238895"/>
          <a:ext cx="1224136" cy="1440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0.72155</cdr:x>
      <cdr:y>0.34888</cdr:y>
    </cdr:from>
    <cdr:to>
      <cdr:x>0.8357</cdr:x>
      <cdr:y>0.34888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>
          <a:off x="6372199" y="1814959"/>
          <a:ext cx="100811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0.29482</cdr:x>
      <cdr:y>0.20491</cdr:y>
    </cdr:from>
    <cdr:to>
      <cdr:x>0.45705</cdr:x>
      <cdr:y>0.2402</cdr:y>
    </cdr:to>
    <cdr:cxnSp macro="">
      <cdr:nvCxnSpPr>
        <cdr:cNvPr id="3" name="Прямая со стрелкой 2"/>
        <cdr:cNvCxnSpPr/>
      </cdr:nvCxnSpPr>
      <cdr:spPr>
        <a:xfrm xmlns:a="http://schemas.openxmlformats.org/drawingml/2006/main">
          <a:off x="2617242" y="983044"/>
          <a:ext cx="1440160" cy="169278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51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728" y="0"/>
            <a:ext cx="2946351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1CDF5A-9CE9-44EC-B8B2-7F2F7458C2F9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467"/>
            <a:ext cx="2946351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728" y="9430467"/>
            <a:ext cx="2946351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D014EA-DEE1-45A9-A580-1C2E5033CF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04750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351" cy="496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728" y="0"/>
            <a:ext cx="2946351" cy="496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928" y="4716026"/>
            <a:ext cx="5437821" cy="4468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467"/>
            <a:ext cx="2946351" cy="496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728" y="9430467"/>
            <a:ext cx="2946351" cy="496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B691244-E5C0-4F99-A08F-18A7500207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267537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	</a:t>
            </a:r>
            <a:endParaRPr lang="ru-RU" sz="1000" smtClean="0"/>
          </a:p>
        </p:txBody>
      </p:sp>
    </p:spTree>
    <p:extLst>
      <p:ext uri="{BB962C8B-B14F-4D97-AF65-F5344CB8AC3E}">
        <p14:creationId xmlns="" xmlns:p14="http://schemas.microsoft.com/office/powerpoint/2010/main" val="1113764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	</a:t>
            </a:r>
          </a:p>
        </p:txBody>
      </p:sp>
    </p:spTree>
    <p:extLst>
      <p:ext uri="{BB962C8B-B14F-4D97-AF65-F5344CB8AC3E}">
        <p14:creationId xmlns="" xmlns:p14="http://schemas.microsoft.com/office/powerpoint/2010/main" val="14134396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900" smtClean="0"/>
              <a:t>	</a:t>
            </a:r>
          </a:p>
        </p:txBody>
      </p:sp>
    </p:spTree>
    <p:extLst>
      <p:ext uri="{BB962C8B-B14F-4D97-AF65-F5344CB8AC3E}">
        <p14:creationId xmlns="" xmlns:p14="http://schemas.microsoft.com/office/powerpoint/2010/main" val="42820737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900" smtClean="0"/>
              <a:t>	</a:t>
            </a:r>
          </a:p>
        </p:txBody>
      </p:sp>
    </p:spTree>
    <p:extLst>
      <p:ext uri="{BB962C8B-B14F-4D97-AF65-F5344CB8AC3E}">
        <p14:creationId xmlns="" xmlns:p14="http://schemas.microsoft.com/office/powerpoint/2010/main" val="816776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	</a:t>
            </a:r>
          </a:p>
        </p:txBody>
      </p:sp>
    </p:spTree>
    <p:extLst>
      <p:ext uri="{BB962C8B-B14F-4D97-AF65-F5344CB8AC3E}">
        <p14:creationId xmlns="" xmlns:p14="http://schemas.microsoft.com/office/powerpoint/2010/main" val="22498113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900" dirty="0" smtClean="0"/>
              <a:t>	</a:t>
            </a:r>
          </a:p>
        </p:txBody>
      </p:sp>
    </p:spTree>
    <p:extLst>
      <p:ext uri="{BB962C8B-B14F-4D97-AF65-F5344CB8AC3E}">
        <p14:creationId xmlns="" xmlns:p14="http://schemas.microsoft.com/office/powerpoint/2010/main" val="4819515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dirty="0" smtClean="0"/>
              <a:t>	</a:t>
            </a:r>
          </a:p>
        </p:txBody>
      </p:sp>
    </p:spTree>
    <p:extLst>
      <p:ext uri="{BB962C8B-B14F-4D97-AF65-F5344CB8AC3E}">
        <p14:creationId xmlns="" xmlns:p14="http://schemas.microsoft.com/office/powerpoint/2010/main" val="19956009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	</a:t>
            </a:r>
          </a:p>
        </p:txBody>
      </p:sp>
    </p:spTree>
    <p:extLst>
      <p:ext uri="{BB962C8B-B14F-4D97-AF65-F5344CB8AC3E}">
        <p14:creationId xmlns="" xmlns:p14="http://schemas.microsoft.com/office/powerpoint/2010/main" val="12682164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	</a:t>
            </a:r>
          </a:p>
        </p:txBody>
      </p:sp>
    </p:spTree>
    <p:extLst>
      <p:ext uri="{BB962C8B-B14F-4D97-AF65-F5344CB8AC3E}">
        <p14:creationId xmlns="" xmlns:p14="http://schemas.microsoft.com/office/powerpoint/2010/main" val="32982623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	</a:t>
            </a:r>
          </a:p>
        </p:txBody>
      </p:sp>
    </p:spTree>
    <p:extLst>
      <p:ext uri="{BB962C8B-B14F-4D97-AF65-F5344CB8AC3E}">
        <p14:creationId xmlns="" xmlns:p14="http://schemas.microsoft.com/office/powerpoint/2010/main" val="33661628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	</a:t>
            </a:r>
          </a:p>
        </p:txBody>
      </p:sp>
    </p:spTree>
    <p:extLst>
      <p:ext uri="{BB962C8B-B14F-4D97-AF65-F5344CB8AC3E}">
        <p14:creationId xmlns="" xmlns:p14="http://schemas.microsoft.com/office/powerpoint/2010/main" val="28938794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	</a:t>
            </a:r>
          </a:p>
        </p:txBody>
      </p:sp>
    </p:spTree>
    <p:extLst>
      <p:ext uri="{BB962C8B-B14F-4D97-AF65-F5344CB8AC3E}">
        <p14:creationId xmlns="" xmlns:p14="http://schemas.microsoft.com/office/powerpoint/2010/main" val="285632013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	</a:t>
            </a:r>
          </a:p>
        </p:txBody>
      </p:sp>
    </p:spTree>
    <p:extLst>
      <p:ext uri="{BB962C8B-B14F-4D97-AF65-F5344CB8AC3E}">
        <p14:creationId xmlns="" xmlns:p14="http://schemas.microsoft.com/office/powerpoint/2010/main" val="379410513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	</a:t>
            </a:r>
          </a:p>
        </p:txBody>
      </p:sp>
    </p:spTree>
    <p:extLst>
      <p:ext uri="{BB962C8B-B14F-4D97-AF65-F5344CB8AC3E}">
        <p14:creationId xmlns="" xmlns:p14="http://schemas.microsoft.com/office/powerpoint/2010/main" val="140481375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dirty="0" smtClean="0"/>
              <a:t>	</a:t>
            </a:r>
          </a:p>
        </p:txBody>
      </p:sp>
    </p:spTree>
    <p:extLst>
      <p:ext uri="{BB962C8B-B14F-4D97-AF65-F5344CB8AC3E}">
        <p14:creationId xmlns="" xmlns:p14="http://schemas.microsoft.com/office/powerpoint/2010/main" val="3062762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dirty="0" smtClean="0"/>
              <a:t>	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dirty="0" smtClean="0"/>
              <a:t>	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	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	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	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>
              <a:latin typeface="+mn-lt"/>
            </a:endParaRPr>
          </a:p>
        </p:txBody>
      </p:sp>
      <p:sp>
        <p:nvSpPr>
          <p:cNvPr id="6" name="Полилиния 5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>
              <a:latin typeface="+mn-lt"/>
            </a:endParaRPr>
          </a:p>
        </p:txBody>
      </p:sp>
      <p:grpSp>
        <p:nvGrpSpPr>
          <p:cNvPr id="7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8" name="Полилиния 7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9" name="Полилиния 8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sz="1800">
                <a:latin typeface="Arial" charset="0"/>
              </a:endParaRPr>
            </a:p>
          </p:txBody>
        </p:sp>
      </p:grpSp>
      <p:sp>
        <p:nvSpPr>
          <p:cNvPr id="10" name="Прямоугольник с одним вырезанным скругленным углом 9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11" name="Прямоугольный треугольник 10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>
              <a:latin typeface="+mn-lt"/>
            </a:endParaRPr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4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ECEF5-557F-4693-9876-C7A3117F6FF5}" type="datetime1">
              <a:rPr lang="ru-RU" smtClean="0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15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9F4D8-52E1-48E8-B833-D15EBF2FAD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64913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7CFA1-2FFF-49D9-8C63-3DC50817E8C9}" type="datetime1">
              <a:rPr lang="ru-RU" smtClean="0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E674A-9BD4-4322-BAA4-AE227605B2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86348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38834-DB5D-47EF-8C7C-5046310365DA}" type="datetime1">
              <a:rPr lang="ru-RU" smtClean="0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7699D-98D7-497C-8C3B-BBD8436A6F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470529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C180C-88FB-4232-AA8E-09AD122E4BFB}" type="datetime1">
              <a:rPr lang="ru-RU" smtClean="0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56C32-CE00-4AC7-8819-1A35905B89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99923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426EB-B4A3-439B-8D6D-9552A6B35599}" type="datetime1">
              <a:rPr lang="ru-RU" smtClean="0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3420A42-69D9-45BE-A73A-5414462544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66970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AA6B8-0B1D-4D8B-BE69-FD29AF2DB13D}" type="datetime1">
              <a:rPr lang="ru-RU" smtClean="0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2A5FC-55B7-4C09-A398-EC6B6466C3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94458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535C5-460C-4F80-9ECD-D1B4BC8B98DE}" type="datetime1">
              <a:rPr lang="ru-RU" smtClean="0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93CF3-92FE-471F-BB8E-BE7BB32A36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80615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0D9B2-E644-4BC9-86AD-F5B79754299C}" type="datetime1">
              <a:rPr lang="ru-RU" smtClean="0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5ED66-5A22-4428-B27E-195AB158F2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93247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49F7464-3E6A-47FB-850C-A15C8226A6BB}" type="datetime1">
              <a:rPr lang="ru-RU" smtClean="0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E70F3EE-1B6D-4C42-BE6C-AD45DC94E4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00461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5B964-675F-4D47-AAE0-6F7A58B77D8C}" type="datetime1">
              <a:rPr lang="ru-RU" smtClean="0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BA52B-31AF-485F-9A77-5881441A6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20630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5A9E8-93E7-499A-84BC-C28BD77EEB37}" type="datetime1">
              <a:rPr lang="ru-RU" smtClean="0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A4F2D-CDD3-4D85-AC4F-0AD43C1562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54460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C5A84-CCC1-4E16-BCEA-B72E7503D633}" type="datetime1">
              <a:rPr lang="ru-RU" smtClean="0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8DA87-1F90-4FBE-81D0-3039C47396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33391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9" name="Дата 4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45C75"/>
                </a:solidFill>
                <a:latin typeface="Arial" charset="0"/>
              </a:defRPr>
            </a:lvl1pPr>
          </a:lstStyle>
          <a:p>
            <a:pPr>
              <a:defRPr/>
            </a:pPr>
            <a:fld id="{6D406805-C68A-4F4B-A803-3E469743ED76}" type="datetime1">
              <a:rPr lang="ru-RU" smtClean="0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20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45C75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" name="Номер слайда 6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>
              <a:defRPr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EB1DF3F6-654F-44E2-AC23-2E8BDC95CE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63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064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1BB0906D-36F5-4B05-AED0-D26703142C27}" type="datetime1">
              <a:rPr lang="ru-RU" smtClean="0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E116809-8A80-4713-A6FF-78C086661B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5" r:id="rId2"/>
    <p:sldLayoutId id="2147483844" r:id="rId3"/>
    <p:sldLayoutId id="2147483843" r:id="rId4"/>
    <p:sldLayoutId id="2147483848" r:id="rId5"/>
    <p:sldLayoutId id="2147483849" r:id="rId6"/>
    <p:sldLayoutId id="2147483842" r:id="rId7"/>
    <p:sldLayoutId id="2147483841" r:id="rId8"/>
    <p:sldLayoutId id="2147483840" r:id="rId9"/>
    <p:sldLayoutId id="2147483839" r:id="rId10"/>
    <p:sldLayoutId id="2147483838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7"/>
          <p:cNvSpPr>
            <a:spLocks noChangeArrowheads="1"/>
          </p:cNvSpPr>
          <p:nvPr/>
        </p:nvSpPr>
        <p:spPr bwMode="auto">
          <a:xfrm>
            <a:off x="900113" y="1412875"/>
            <a:ext cx="7723187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4400" b="1" dirty="0">
                <a:solidFill>
                  <a:schemeClr val="accent2">
                    <a:lumMod val="50000"/>
                  </a:schemeClr>
                </a:solidFill>
              </a:rPr>
              <a:t>О </a:t>
            </a: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бюджете</a:t>
            </a:r>
          </a:p>
          <a:p>
            <a:pPr algn="ctr"/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4400" b="1" dirty="0">
                <a:solidFill>
                  <a:schemeClr val="accent2">
                    <a:lumMod val="50000"/>
                  </a:schemeClr>
                </a:solidFill>
              </a:rPr>
              <a:t>Пермского муниципального района на </a:t>
            </a: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2015 </a:t>
            </a:r>
            <a:r>
              <a:rPr lang="ru-RU" sz="4400" b="1" dirty="0">
                <a:solidFill>
                  <a:schemeClr val="accent2">
                    <a:lumMod val="50000"/>
                  </a:schemeClr>
                </a:solidFill>
              </a:rPr>
              <a:t>год и плановый период </a:t>
            </a:r>
          </a:p>
          <a:p>
            <a:pPr algn="ctr"/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2016-2017 </a:t>
            </a:r>
            <a:r>
              <a:rPr lang="ru-RU" sz="4400" b="1" dirty="0">
                <a:solidFill>
                  <a:schemeClr val="accent2">
                    <a:lumMod val="50000"/>
                  </a:schemeClr>
                </a:solidFill>
              </a:rPr>
              <a:t>годов</a:t>
            </a:r>
          </a:p>
        </p:txBody>
      </p:sp>
      <p:pic>
        <p:nvPicPr>
          <p:cNvPr id="5" name="Picture 60" descr="C:\Documents and Settings\b_alex\Рабочий стол\ger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720725" cy="1296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620713"/>
            <a:ext cx="8642350" cy="739775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Структура собственных доходов бюджета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Пермского муниципального района на 2015 год</a:t>
            </a:r>
          </a:p>
        </p:txBody>
      </p:sp>
      <p:sp>
        <p:nvSpPr>
          <p:cNvPr id="17411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A4CD6C4-2A70-4ACD-AFE2-B2B4FD729B8B}" type="slidenum">
              <a:rPr lang="ru-RU" sz="1800" smtClean="0">
                <a:solidFill>
                  <a:srgbClr val="FFFFFF"/>
                </a:solidFill>
              </a:rPr>
              <a:pPr eaLnBrk="1" hangingPunct="1"/>
              <a:t>10</a:t>
            </a:fld>
            <a:endParaRPr lang="ru-RU" sz="1800" smtClean="0">
              <a:solidFill>
                <a:srgbClr val="FFFFFF"/>
              </a:solidFill>
            </a:endParaRPr>
          </a:p>
        </p:txBody>
      </p:sp>
      <p:graphicFrame>
        <p:nvGraphicFramePr>
          <p:cNvPr id="2" name="Объект 4"/>
          <p:cNvGraphicFramePr>
            <a:graphicFrameLocks noGrp="1"/>
          </p:cNvGraphicFramePr>
          <p:nvPr>
            <p:ph idx="1"/>
          </p:nvPr>
        </p:nvGraphicFramePr>
        <p:xfrm>
          <a:off x="323528" y="1628800"/>
          <a:ext cx="8467725" cy="4914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76250"/>
            <a:ext cx="8229600" cy="854075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latin typeface="Times New Roman" pitchFamily="18" charset="0"/>
              </a:rPr>
              <a:t>Динамика поступления налоговых доходов</a:t>
            </a:r>
            <a:br>
              <a:rPr lang="ru-RU" sz="2400" b="1" dirty="0" smtClean="0">
                <a:latin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</a:rPr>
              <a:t> на 2014 - 2017 годы</a:t>
            </a: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idx="1"/>
          </p:nvPr>
        </p:nvGraphicFramePr>
        <p:xfrm>
          <a:off x="0" y="1714500"/>
          <a:ext cx="8985250" cy="4681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436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7C3DF2C-65F5-404F-989F-CD7669A1F219}" type="slidenum">
              <a:rPr lang="ru-RU" sz="1800" smtClean="0">
                <a:solidFill>
                  <a:srgbClr val="FFFFFF"/>
                </a:solidFill>
              </a:rPr>
              <a:pPr eaLnBrk="1" hangingPunct="1"/>
              <a:t>11</a:t>
            </a:fld>
            <a:endParaRPr lang="ru-RU" sz="1800" smtClean="0">
              <a:solidFill>
                <a:srgbClr val="FFFFFF"/>
              </a:solidFill>
            </a:endParaRPr>
          </a:p>
        </p:txBody>
      </p:sp>
      <p:sp>
        <p:nvSpPr>
          <p:cNvPr id="18437" name="Text Box 3"/>
          <p:cNvSpPr txBox="1">
            <a:spLocks noChangeArrowheads="1"/>
          </p:cNvSpPr>
          <p:nvPr/>
        </p:nvSpPr>
        <p:spPr bwMode="auto">
          <a:xfrm>
            <a:off x="785813" y="6072188"/>
            <a:ext cx="71850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18438" name="Rectangle 4"/>
          <p:cNvSpPr>
            <a:spLocks noChangeArrowheads="1"/>
          </p:cNvSpPr>
          <p:nvPr/>
        </p:nvSpPr>
        <p:spPr bwMode="auto">
          <a:xfrm>
            <a:off x="323528" y="1268413"/>
            <a:ext cx="1296144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ru-RU" sz="2000" dirty="0">
                <a:latin typeface="Arial" charset="0"/>
              </a:rPr>
              <a:t>млн. руб.</a:t>
            </a:r>
          </a:p>
        </p:txBody>
      </p:sp>
      <p:sp>
        <p:nvSpPr>
          <p:cNvPr id="18439" name="Rectangle 4"/>
          <p:cNvSpPr>
            <a:spLocks noChangeArrowheads="1"/>
          </p:cNvSpPr>
          <p:nvPr/>
        </p:nvSpPr>
        <p:spPr bwMode="auto">
          <a:xfrm>
            <a:off x="5148064" y="3212976"/>
            <a:ext cx="648072" cy="36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ru-RU" sz="1600" b="1" dirty="0">
              <a:solidFill>
                <a:srgbClr val="FF3300"/>
              </a:solidFill>
              <a:latin typeface="Arial" charset="0"/>
            </a:endParaRPr>
          </a:p>
          <a:p>
            <a:r>
              <a:rPr lang="ru-RU" sz="1600" b="1" dirty="0" smtClean="0">
                <a:solidFill>
                  <a:srgbClr val="FF3300"/>
                </a:solidFill>
                <a:latin typeface="Arial" charset="0"/>
              </a:rPr>
              <a:t>6,3%</a:t>
            </a:r>
            <a:endParaRPr lang="ru-RU" sz="1600" b="1" dirty="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18440" name="Rectangle 4"/>
          <p:cNvSpPr>
            <a:spLocks noChangeArrowheads="1"/>
          </p:cNvSpPr>
          <p:nvPr/>
        </p:nvSpPr>
        <p:spPr bwMode="auto">
          <a:xfrm>
            <a:off x="2339752" y="4221088"/>
            <a:ext cx="936104" cy="288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ru-RU" sz="1600" b="1" dirty="0" smtClean="0">
                <a:solidFill>
                  <a:srgbClr val="FF3300"/>
                </a:solidFill>
                <a:latin typeface="Arial" charset="0"/>
              </a:rPr>
              <a:t>14,1%</a:t>
            </a:r>
            <a:endParaRPr lang="ru-RU" sz="1600" b="1" i="1" dirty="0">
              <a:solidFill>
                <a:srgbClr val="FF3300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7"/>
          <p:cNvGraphicFramePr>
            <a:graphicFrameLocks noGrp="1" noChangeAspect="1"/>
          </p:cNvGraphicFramePr>
          <p:nvPr>
            <p:ph idx="1"/>
          </p:nvPr>
        </p:nvGraphicFramePr>
        <p:xfrm>
          <a:off x="142844" y="1643050"/>
          <a:ext cx="8893050" cy="48920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76250"/>
            <a:ext cx="8229600" cy="1008534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latin typeface="Times New Roman" pitchFamily="18" charset="0"/>
              </a:rPr>
              <a:t>Динамика поступления налога на доходы физических лиц на 2014 - 2017 годы</a:t>
            </a:r>
          </a:p>
        </p:txBody>
      </p:sp>
      <p:sp>
        <p:nvSpPr>
          <p:cNvPr id="19460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3E40097-2F47-4039-9F42-02950D524697}" type="slidenum">
              <a:rPr lang="ru-RU" sz="1800" smtClean="0">
                <a:solidFill>
                  <a:srgbClr val="FFFFFF"/>
                </a:solidFill>
              </a:rPr>
              <a:pPr eaLnBrk="1" hangingPunct="1"/>
              <a:t>12</a:t>
            </a:fld>
            <a:endParaRPr lang="ru-RU" sz="1800" smtClean="0">
              <a:solidFill>
                <a:srgbClr val="FFFFFF"/>
              </a:solidFill>
            </a:endParaRPr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755576" y="6093296"/>
            <a:ext cx="7185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19462" name="Rectangle 4"/>
          <p:cNvSpPr>
            <a:spLocks noChangeArrowheads="1"/>
          </p:cNvSpPr>
          <p:nvPr/>
        </p:nvSpPr>
        <p:spPr bwMode="auto">
          <a:xfrm>
            <a:off x="251520" y="1268413"/>
            <a:ext cx="1296144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ru-RU" sz="2000" dirty="0">
                <a:latin typeface="Arial" charset="0"/>
              </a:rPr>
              <a:t>млн. руб.</a:t>
            </a:r>
          </a:p>
        </p:txBody>
      </p:sp>
      <p:sp>
        <p:nvSpPr>
          <p:cNvPr id="19463" name="Rectangle 4"/>
          <p:cNvSpPr>
            <a:spLocks noChangeArrowheads="1"/>
          </p:cNvSpPr>
          <p:nvPr/>
        </p:nvSpPr>
        <p:spPr bwMode="auto">
          <a:xfrm>
            <a:off x="5286380" y="3429000"/>
            <a:ext cx="64770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ru-RU" sz="1600" b="1" dirty="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19464" name="Rectangle 4"/>
          <p:cNvSpPr>
            <a:spLocks noChangeArrowheads="1"/>
          </p:cNvSpPr>
          <p:nvPr/>
        </p:nvSpPr>
        <p:spPr bwMode="auto">
          <a:xfrm>
            <a:off x="2357422" y="4357694"/>
            <a:ext cx="792087" cy="432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ru-RU" sz="1600" b="1" dirty="0">
              <a:solidFill>
                <a:srgbClr val="FF3300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76250"/>
            <a:ext cx="8229600" cy="854075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latin typeface="Times New Roman" pitchFamily="18" charset="0"/>
              </a:rPr>
              <a:t>Динамика поступления неналоговых доходов                                  на 2014-2017 годы</a:t>
            </a: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idx="1"/>
          </p:nvPr>
        </p:nvGraphicFramePr>
        <p:xfrm>
          <a:off x="0" y="1500174"/>
          <a:ext cx="9144000" cy="4899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2D8A72-3AEA-4DAB-A49E-FDFAA0E8ABAB}" type="slidenum">
              <a:rPr lang="ru-RU" sz="1800" smtClean="0">
                <a:solidFill>
                  <a:srgbClr val="FFFFFF"/>
                </a:solidFill>
              </a:rPr>
              <a:pPr eaLnBrk="1" hangingPunct="1"/>
              <a:t>13</a:t>
            </a:fld>
            <a:endParaRPr lang="ru-RU" sz="1800" smtClean="0">
              <a:solidFill>
                <a:srgbClr val="FFFFFF"/>
              </a:solidFill>
            </a:endParaRPr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755650" y="6092825"/>
            <a:ext cx="7185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20486" name="Rectangle 4"/>
          <p:cNvSpPr>
            <a:spLocks noChangeArrowheads="1"/>
          </p:cNvSpPr>
          <p:nvPr/>
        </p:nvSpPr>
        <p:spPr bwMode="auto">
          <a:xfrm>
            <a:off x="179512" y="1271588"/>
            <a:ext cx="136815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ru-RU" sz="2000" dirty="0">
                <a:latin typeface="Georgia" pitchFamily="18" charset="0"/>
              </a:rPr>
              <a:t>мл</a:t>
            </a:r>
            <a:r>
              <a:rPr lang="ru-RU" sz="2000" dirty="0"/>
              <a:t>н</a:t>
            </a:r>
            <a:r>
              <a:rPr lang="ru-RU" sz="2000" dirty="0">
                <a:latin typeface="Georgia" pitchFamily="18" charset="0"/>
              </a:rPr>
              <a:t>. руб.</a:t>
            </a:r>
          </a:p>
        </p:txBody>
      </p:sp>
      <p:sp>
        <p:nvSpPr>
          <p:cNvPr id="20487" name="Rectangle 4"/>
          <p:cNvSpPr>
            <a:spLocks noChangeArrowheads="1"/>
          </p:cNvSpPr>
          <p:nvPr/>
        </p:nvSpPr>
        <p:spPr bwMode="auto">
          <a:xfrm>
            <a:off x="5072066" y="3929066"/>
            <a:ext cx="100013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ru-RU" sz="1600" b="1" dirty="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20488" name="Rectangle 4"/>
          <p:cNvSpPr>
            <a:spLocks noChangeArrowheads="1"/>
          </p:cNvSpPr>
          <p:nvPr/>
        </p:nvSpPr>
        <p:spPr bwMode="auto">
          <a:xfrm>
            <a:off x="2285984" y="4429132"/>
            <a:ext cx="79379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ru-RU" sz="1600" b="1" dirty="0">
              <a:solidFill>
                <a:srgbClr val="FF3300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1663" y="615950"/>
            <a:ext cx="8229600" cy="854075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latin typeface="Times New Roman" pitchFamily="18" charset="0"/>
              </a:rPr>
              <a:t>Динамика расходов бюджета                                            Пермского муниципального района на 2014-2017 годы</a:t>
            </a: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760702440"/>
              </p:ext>
            </p:extLst>
          </p:nvPr>
        </p:nvGraphicFramePr>
        <p:xfrm>
          <a:off x="395536" y="1470025"/>
          <a:ext cx="8978900" cy="4899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755650" y="6092825"/>
            <a:ext cx="7185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dirty="0"/>
          </a:p>
        </p:txBody>
      </p:sp>
      <p:sp>
        <p:nvSpPr>
          <p:cNvPr id="459780" name="Rectangle 4"/>
          <p:cNvSpPr>
            <a:spLocks noChangeArrowheads="1"/>
          </p:cNvSpPr>
          <p:nvPr/>
        </p:nvSpPr>
        <p:spPr bwMode="auto">
          <a:xfrm>
            <a:off x="22225" y="1470025"/>
            <a:ext cx="1630363" cy="431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>
              <a:defRPr/>
            </a:pPr>
            <a:r>
              <a:rPr lang="ru-RU" sz="2000" dirty="0">
                <a:latin typeface="+mn-lt"/>
              </a:rPr>
              <a:t>млн. руб.</a:t>
            </a:r>
          </a:p>
        </p:txBody>
      </p:sp>
      <p:sp>
        <p:nvSpPr>
          <p:cNvPr id="21511" name="Rectangle 4"/>
          <p:cNvSpPr>
            <a:spLocks noChangeArrowheads="1"/>
          </p:cNvSpPr>
          <p:nvPr/>
        </p:nvSpPr>
        <p:spPr bwMode="auto">
          <a:xfrm>
            <a:off x="5076056" y="2456892"/>
            <a:ext cx="936103" cy="578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Arial" charset="0"/>
              </a:rPr>
              <a:t>-6,9%</a:t>
            </a:r>
            <a:endParaRPr lang="ru-RU" sz="1600" b="1" dirty="0">
              <a:solidFill>
                <a:schemeClr val="accent4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21512" name="Rectangle 4"/>
          <p:cNvSpPr>
            <a:spLocks noChangeArrowheads="1"/>
          </p:cNvSpPr>
          <p:nvPr/>
        </p:nvSpPr>
        <p:spPr bwMode="auto">
          <a:xfrm>
            <a:off x="2987824" y="2276872"/>
            <a:ext cx="792088" cy="36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ru-RU" sz="1500" b="1" dirty="0" smtClean="0">
                <a:solidFill>
                  <a:schemeClr val="accent4">
                    <a:lumMod val="50000"/>
                  </a:schemeClr>
                </a:solidFill>
                <a:latin typeface="Arial" charset="0"/>
              </a:rPr>
              <a:t>3,8</a:t>
            </a:r>
            <a:r>
              <a:rPr lang="ru-RU" sz="1400" b="1" dirty="0" smtClean="0">
                <a:solidFill>
                  <a:schemeClr val="accent4">
                    <a:lumMod val="50000"/>
                  </a:schemeClr>
                </a:solidFill>
                <a:latin typeface="Arial" charset="0"/>
              </a:rPr>
              <a:t>%</a:t>
            </a:r>
            <a:endParaRPr lang="ru-RU" sz="1400" b="1" dirty="0">
              <a:solidFill>
                <a:schemeClr val="accent4">
                  <a:lumMod val="50000"/>
                </a:schemeClr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404664"/>
            <a:ext cx="8373616" cy="1008062"/>
          </a:xfrm>
        </p:spPr>
        <p:txBody>
          <a:bodyPr>
            <a:noAutofit/>
          </a:bodyPr>
          <a:lstStyle/>
          <a:p>
            <a:pPr algn="ctr"/>
            <a:r>
              <a:rPr lang="ru-RU" sz="2600" b="1" dirty="0" smtClean="0">
                <a:latin typeface="Times New Roman" pitchFamily="18" charset="0"/>
              </a:rPr>
              <a:t>Формирование </a:t>
            </a:r>
            <a:r>
              <a:rPr lang="ru-RU" sz="2600" b="1" dirty="0">
                <a:latin typeface="Times New Roman" pitchFamily="18" charset="0"/>
              </a:rPr>
              <a:t>расходов </a:t>
            </a:r>
            <a:r>
              <a:rPr lang="ru-RU" sz="2600" b="1" dirty="0" smtClean="0">
                <a:latin typeface="Times New Roman" pitchFamily="18" charset="0"/>
              </a:rPr>
              <a:t>бюджета                                     Пермского муниципального района на 2015-2017 </a:t>
            </a:r>
            <a:r>
              <a:rPr lang="ru-RU" sz="2600" b="1" dirty="0">
                <a:latin typeface="Times New Roman" pitchFamily="18" charset="0"/>
              </a:rPr>
              <a:t>годы</a:t>
            </a:r>
          </a:p>
        </p:txBody>
      </p:sp>
      <p:sp>
        <p:nvSpPr>
          <p:cNvPr id="307203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700808"/>
            <a:ext cx="8856984" cy="4824536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приоритет – действующие обязательства; </a:t>
            </a:r>
          </a:p>
          <a:p>
            <a:pPr>
              <a:lnSpc>
                <a:spcPct val="9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исполнение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указа Президента РФ от 07.05.2012 № 597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в части повышения заработной платы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педагогических работников дополнительного образования, культуры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, физической культуры и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спорта;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индексация должностных окладов работников ОМС и казенных учреждений на 6,6%;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индексация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расходов на коммунальные услуги, материальные и другие расходы;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реализация муниципальных программ;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реализация инвестиционных проектов на условиях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софинансирования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.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8A3E1-082F-4973-BE12-81163EC3DDB9}" type="slidenum">
              <a:rPr lang="ru-RU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617288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5" name="Rectangle 3"/>
          <p:cNvSpPr>
            <a:spLocks noGrp="1" noChangeArrowheads="1"/>
          </p:cNvSpPr>
          <p:nvPr>
            <p:ph idx="1"/>
          </p:nvPr>
        </p:nvSpPr>
        <p:spPr>
          <a:xfrm>
            <a:off x="494078" y="1270448"/>
            <a:ext cx="8075612" cy="5256212"/>
          </a:xfrm>
        </p:spPr>
        <p:txBody>
          <a:bodyPr>
            <a:normAutofit/>
          </a:bodyPr>
          <a:lstStyle/>
          <a:p>
            <a:pPr marL="365760" indent="-256032" algn="ctr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ru-RU" sz="2000" dirty="0" smtClean="0">
                <a:latin typeface="Times New Roman" pitchFamily="18" charset="0"/>
              </a:rPr>
              <a:t>   </a:t>
            </a:r>
            <a:endParaRPr lang="ru-RU" sz="2400" b="1" dirty="0">
              <a:latin typeface="Times New Roman" pitchFamily="18" charset="0"/>
            </a:endParaRPr>
          </a:p>
        </p:txBody>
      </p:sp>
      <p:sp>
        <p:nvSpPr>
          <p:cNvPr id="24582" name="Rectangle 5"/>
          <p:cNvSpPr>
            <a:spLocks noChangeArrowheads="1"/>
          </p:cNvSpPr>
          <p:nvPr/>
        </p:nvSpPr>
        <p:spPr bwMode="auto">
          <a:xfrm>
            <a:off x="5229225" y="2559050"/>
            <a:ext cx="16113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ru-RU" sz="2400" dirty="0">
              <a:latin typeface="Arial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14325" y="404663"/>
            <a:ext cx="8373616" cy="792423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Среднемесячная заработная плата</a:t>
            </a:r>
            <a:endParaRPr lang="ru-RU" sz="2600" b="1" dirty="0">
              <a:latin typeface="Times New Roman" pitchFamily="18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40195" y="4942236"/>
            <a:ext cx="8075613" cy="1584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65125" indent="-255588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7225" indent="-24606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Georgia" pitchFamily="18" charset="0"/>
              <a:buChar char="▫"/>
              <a:defRPr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2338" indent="-21907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"/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13" indent="-20002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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063" indent="-18256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 kern="1200">
                <a:solidFill>
                  <a:srgbClr val="A04DA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buFont typeface="Georgia" pitchFamily="18" charset="0"/>
              <a:buNone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работников культуры, физической культуры и спорта</a:t>
            </a:r>
          </a:p>
          <a:p>
            <a:pPr>
              <a:lnSpc>
                <a:spcPct val="90000"/>
              </a:lnSpc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</a:rPr>
              <a:t>2015 год – 21338,4 руб.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(рост на 22,0 % к 2014 г.)</a:t>
            </a:r>
          </a:p>
          <a:p>
            <a:pPr>
              <a:lnSpc>
                <a:spcPct val="90000"/>
              </a:lnSpc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</a:rPr>
              <a:t>2016 год – 25589,4 руб.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(рост на 20,0 % к 2015 г.)</a:t>
            </a:r>
          </a:p>
          <a:p>
            <a:pPr>
              <a:lnSpc>
                <a:spcPct val="90000"/>
              </a:lnSpc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</a:rPr>
              <a:t>2017 год – 33599,0 руб.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(рост на 31,3 % к 2016 г.)</a:t>
            </a:r>
          </a:p>
          <a:p>
            <a:pPr marL="109537" indent="0">
              <a:lnSpc>
                <a:spcPct val="90000"/>
              </a:lnSpc>
              <a:buFont typeface="Georgia" pitchFamily="18" charset="0"/>
              <a:buNone/>
            </a:pPr>
            <a:endParaRPr lang="ru-RU" sz="24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96430" y="1043323"/>
            <a:ext cx="8075613" cy="1947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65125" indent="-255588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7225" indent="-24606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Georgia" pitchFamily="18" charset="0"/>
              <a:buChar char="▫"/>
              <a:defRPr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2338" indent="-21907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"/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13" indent="-20002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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063" indent="-18256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 kern="1200">
                <a:solidFill>
                  <a:srgbClr val="A04DA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buNone/>
            </a:pPr>
            <a:r>
              <a:rPr lang="ru-RU" sz="2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педагогических работников </a:t>
            </a:r>
            <a:r>
              <a:rPr lang="ru-RU" sz="2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учреждений </a:t>
            </a:r>
            <a:r>
              <a:rPr lang="ru-RU" sz="2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дополнительного </a:t>
            </a:r>
            <a:r>
              <a:rPr lang="ru-RU" sz="2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образования детей, </a:t>
            </a:r>
            <a:r>
              <a:rPr lang="ru-RU" sz="2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подведомственных Управлению </a:t>
            </a:r>
            <a:r>
              <a:rPr lang="ru-RU" sz="2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образования</a:t>
            </a:r>
          </a:p>
          <a:p>
            <a:pPr>
              <a:lnSpc>
                <a:spcPct val="90000"/>
              </a:lnSpc>
            </a:pPr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</a:rPr>
              <a:t>2015 год – 30490 руб.</a:t>
            </a:r>
            <a:r>
              <a:rPr lang="ru-RU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(рост на 13 % к 2014 г.)</a:t>
            </a:r>
          </a:p>
          <a:p>
            <a:pPr>
              <a:lnSpc>
                <a:spcPct val="90000"/>
              </a:lnSpc>
            </a:pPr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</a:rPr>
              <a:t>2016 год – 34382 руб.</a:t>
            </a:r>
            <a:r>
              <a:rPr lang="ru-RU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(рост на 13 % к 2015 г.)</a:t>
            </a:r>
          </a:p>
          <a:p>
            <a:pPr>
              <a:lnSpc>
                <a:spcPct val="90000"/>
              </a:lnSpc>
            </a:pPr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</a:rPr>
              <a:t>2017 год – 39657 руб.</a:t>
            </a:r>
            <a:r>
              <a:rPr lang="ru-RU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(рост на 15 % к 2016 г.)</a:t>
            </a:r>
          </a:p>
          <a:p>
            <a:pPr marL="109537" indent="0">
              <a:lnSpc>
                <a:spcPct val="90000"/>
              </a:lnSpc>
              <a:buFont typeface="Georgia" pitchFamily="18" charset="0"/>
              <a:buNone/>
            </a:pPr>
            <a:endParaRPr lang="ru-RU" sz="26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40320" y="3024138"/>
            <a:ext cx="8075613" cy="1701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65125" indent="-255588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7225" indent="-24606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Georgia" pitchFamily="18" charset="0"/>
              <a:buChar char="▫"/>
              <a:defRPr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2338" indent="-21907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"/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13" indent="-20002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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063" indent="-18256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 kern="1200">
                <a:solidFill>
                  <a:srgbClr val="A04DA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buNone/>
            </a:pPr>
            <a:r>
              <a:rPr lang="ru-RU" sz="2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педагогических работников </a:t>
            </a:r>
            <a:r>
              <a:rPr lang="ru-RU" sz="2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детских школ искусств</a:t>
            </a:r>
          </a:p>
          <a:p>
            <a:pPr>
              <a:lnSpc>
                <a:spcPct val="90000"/>
              </a:lnSpc>
            </a:pPr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</a:rPr>
              <a:t>2015 год – 24610 руб.</a:t>
            </a:r>
            <a:r>
              <a:rPr lang="ru-RU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(рост на 14 % к 2014 г.)</a:t>
            </a:r>
          </a:p>
          <a:p>
            <a:pPr>
              <a:lnSpc>
                <a:spcPct val="90000"/>
              </a:lnSpc>
            </a:pPr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</a:rPr>
              <a:t>2016 год – 27950 руб.</a:t>
            </a:r>
            <a:r>
              <a:rPr lang="ru-RU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(рост на 14 % к 2014 г.)</a:t>
            </a:r>
          </a:p>
          <a:p>
            <a:pPr>
              <a:lnSpc>
                <a:spcPct val="90000"/>
              </a:lnSpc>
            </a:pPr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</a:rPr>
              <a:t>2017 год – 31919 руб.</a:t>
            </a:r>
            <a:r>
              <a:rPr lang="ru-RU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(рост на 14 % к 2014 г.)</a:t>
            </a:r>
          </a:p>
          <a:p>
            <a:pPr marL="109537" indent="0">
              <a:lnSpc>
                <a:spcPct val="90000"/>
              </a:lnSpc>
              <a:buFont typeface="Georgia" pitchFamily="18" charset="0"/>
              <a:buNone/>
            </a:pPr>
            <a:endParaRPr lang="ru-RU" sz="2600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1663" y="615950"/>
            <a:ext cx="8229600" cy="854075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latin typeface="Times New Roman" pitchFamily="18" charset="0"/>
              </a:rPr>
              <a:t>Структура расходов бюджета                                            Пермского муниципального района на 2015 год</a:t>
            </a: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755650" y="6092825"/>
            <a:ext cx="7185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graphicFrame>
        <p:nvGraphicFramePr>
          <p:cNvPr id="23" name="Объект 2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790471548"/>
              </p:ext>
            </p:extLst>
          </p:nvPr>
        </p:nvGraphicFramePr>
        <p:xfrm>
          <a:off x="107504" y="1470025"/>
          <a:ext cx="8831262" cy="5202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 flipH="1">
            <a:off x="1763688" y="2996952"/>
            <a:ext cx="1296144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b="1"/>
              <a:t>Сравнение схем межбюджетного регулирования бюджетов поселений</a:t>
            </a:r>
          </a:p>
        </p:txBody>
      </p:sp>
      <p:sp>
        <p:nvSpPr>
          <p:cNvPr id="36868" name="Rectangle 3"/>
          <p:cNvSpPr>
            <a:spLocks noChangeArrowheads="1"/>
          </p:cNvSpPr>
          <p:nvPr/>
        </p:nvSpPr>
        <p:spPr bwMode="auto">
          <a:xfrm>
            <a:off x="1398588" y="1519238"/>
            <a:ext cx="17653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484356" name="Group 4"/>
          <p:cNvGraphicFramePr>
            <a:graphicFrameLocks noGrp="1"/>
          </p:cNvGraphicFramePr>
          <p:nvPr/>
        </p:nvGraphicFramePr>
        <p:xfrm>
          <a:off x="1408113" y="1528763"/>
          <a:ext cx="1743075" cy="847725"/>
        </p:xfrm>
        <a:graphic>
          <a:graphicData uri="http://schemas.openxmlformats.org/drawingml/2006/table">
            <a:tbl>
              <a:tblPr/>
              <a:tblGrid>
                <a:gridCol w="1743075"/>
              </a:tblGrid>
              <a:tr h="847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871" name="Line 10"/>
          <p:cNvSpPr>
            <a:spLocks noChangeShapeType="1"/>
          </p:cNvSpPr>
          <p:nvPr/>
        </p:nvSpPr>
        <p:spPr bwMode="auto">
          <a:xfrm>
            <a:off x="5292725" y="285273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72" name="Oval 11"/>
          <p:cNvSpPr>
            <a:spLocks noChangeArrowheads="1"/>
          </p:cNvSpPr>
          <p:nvPr/>
        </p:nvSpPr>
        <p:spPr bwMode="auto">
          <a:xfrm>
            <a:off x="179388" y="1844675"/>
            <a:ext cx="3240087" cy="1295400"/>
          </a:xfrm>
          <a:prstGeom prst="ellipse">
            <a:avLst/>
          </a:prstGeom>
          <a:solidFill>
            <a:srgbClr val="C7F5C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Районный </a:t>
            </a:r>
          </a:p>
          <a:p>
            <a:pPr algn="ctr"/>
            <a:r>
              <a:rPr lang="ru-RU"/>
              <a:t>ФФПП</a:t>
            </a:r>
          </a:p>
        </p:txBody>
      </p:sp>
      <p:sp>
        <p:nvSpPr>
          <p:cNvPr id="36873" name="Oval 12"/>
          <p:cNvSpPr>
            <a:spLocks noChangeArrowheads="1"/>
          </p:cNvSpPr>
          <p:nvPr/>
        </p:nvSpPr>
        <p:spPr bwMode="auto">
          <a:xfrm>
            <a:off x="323850" y="3357563"/>
            <a:ext cx="3168650" cy="129698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Резерв </a:t>
            </a:r>
          </a:p>
          <a:p>
            <a:pPr algn="ctr"/>
            <a:r>
              <a:rPr lang="ru-RU" dirty="0"/>
              <a:t>выравнивания</a:t>
            </a:r>
          </a:p>
        </p:txBody>
      </p:sp>
      <p:sp>
        <p:nvSpPr>
          <p:cNvPr id="36874" name="Rectangle 13"/>
          <p:cNvSpPr>
            <a:spLocks noChangeArrowheads="1"/>
          </p:cNvSpPr>
          <p:nvPr/>
        </p:nvSpPr>
        <p:spPr bwMode="auto">
          <a:xfrm>
            <a:off x="4071938" y="1989138"/>
            <a:ext cx="1939925" cy="1079500"/>
          </a:xfrm>
          <a:prstGeom prst="rect">
            <a:avLst/>
          </a:prstGeom>
          <a:solidFill>
            <a:srgbClr val="C7F5C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dirty="0" smtClean="0"/>
              <a:t>37 961,0 т</a:t>
            </a:r>
            <a:r>
              <a:rPr lang="ru-RU" sz="2800" dirty="0"/>
              <a:t>. р.</a:t>
            </a:r>
          </a:p>
        </p:txBody>
      </p:sp>
      <p:sp>
        <p:nvSpPr>
          <p:cNvPr id="36875" name="AutoShape 14"/>
          <p:cNvSpPr>
            <a:spLocks noChangeArrowheads="1"/>
          </p:cNvSpPr>
          <p:nvPr/>
        </p:nvSpPr>
        <p:spPr bwMode="auto">
          <a:xfrm>
            <a:off x="3455193" y="2299607"/>
            <a:ext cx="576263" cy="433388"/>
          </a:xfrm>
          <a:prstGeom prst="homePlate">
            <a:avLst>
              <a:gd name="adj" fmla="val 33242"/>
            </a:avLst>
          </a:prstGeom>
          <a:solidFill>
            <a:srgbClr val="C7F5C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76" name="AutoShape 15"/>
          <p:cNvSpPr>
            <a:spLocks noChangeArrowheads="1"/>
          </p:cNvSpPr>
          <p:nvPr/>
        </p:nvSpPr>
        <p:spPr bwMode="auto">
          <a:xfrm>
            <a:off x="6011863" y="2276475"/>
            <a:ext cx="576262" cy="433388"/>
          </a:xfrm>
          <a:prstGeom prst="homePlate">
            <a:avLst>
              <a:gd name="adj" fmla="val 33242"/>
            </a:avLst>
          </a:prstGeom>
          <a:solidFill>
            <a:srgbClr val="C7F5C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77" name="AutoShape 16"/>
          <p:cNvSpPr>
            <a:spLocks noChangeArrowheads="1"/>
          </p:cNvSpPr>
          <p:nvPr/>
        </p:nvSpPr>
        <p:spPr bwMode="auto">
          <a:xfrm>
            <a:off x="3509736" y="3801836"/>
            <a:ext cx="576263" cy="433387"/>
          </a:xfrm>
          <a:prstGeom prst="homePlate">
            <a:avLst>
              <a:gd name="adj" fmla="val 33242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78" name="Rectangle 17"/>
          <p:cNvSpPr>
            <a:spLocks noChangeArrowheads="1"/>
          </p:cNvSpPr>
          <p:nvPr/>
        </p:nvSpPr>
        <p:spPr bwMode="auto">
          <a:xfrm>
            <a:off x="4071938" y="3573463"/>
            <a:ext cx="1939925" cy="10080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dirty="0"/>
              <a:t> </a:t>
            </a:r>
            <a:r>
              <a:rPr lang="ru-RU" sz="2800" dirty="0" smtClean="0"/>
              <a:t>92 352,0 т</a:t>
            </a:r>
            <a:r>
              <a:rPr lang="ru-RU" sz="2800" dirty="0"/>
              <a:t>. р.</a:t>
            </a:r>
          </a:p>
        </p:txBody>
      </p:sp>
      <p:sp>
        <p:nvSpPr>
          <p:cNvPr id="36879" name="Rectangle 18"/>
          <p:cNvSpPr>
            <a:spLocks noChangeArrowheads="1"/>
          </p:cNvSpPr>
          <p:nvPr/>
        </p:nvSpPr>
        <p:spPr bwMode="auto">
          <a:xfrm>
            <a:off x="6659563" y="1916113"/>
            <a:ext cx="2087562" cy="1008062"/>
          </a:xfrm>
          <a:prstGeom prst="rect">
            <a:avLst/>
          </a:prstGeom>
          <a:solidFill>
            <a:srgbClr val="C7F5C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 </a:t>
            </a:r>
            <a:r>
              <a:rPr lang="ru-RU" sz="2800" dirty="0" smtClean="0"/>
              <a:t>39 084,6 т</a:t>
            </a:r>
            <a:r>
              <a:rPr lang="ru-RU" sz="2800" dirty="0"/>
              <a:t>. р</a:t>
            </a:r>
            <a:r>
              <a:rPr lang="ru-RU" dirty="0"/>
              <a:t>.</a:t>
            </a:r>
          </a:p>
        </p:txBody>
      </p:sp>
      <p:sp>
        <p:nvSpPr>
          <p:cNvPr id="36880" name="AutoShape 19"/>
          <p:cNvSpPr>
            <a:spLocks noChangeArrowheads="1"/>
          </p:cNvSpPr>
          <p:nvPr/>
        </p:nvSpPr>
        <p:spPr bwMode="auto">
          <a:xfrm>
            <a:off x="6011863" y="3789363"/>
            <a:ext cx="576262" cy="445860"/>
          </a:xfrm>
          <a:prstGeom prst="homePlate">
            <a:avLst>
              <a:gd name="adj" fmla="val 33242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81" name="Rectangle 20"/>
          <p:cNvSpPr>
            <a:spLocks noChangeArrowheads="1"/>
          </p:cNvSpPr>
          <p:nvPr/>
        </p:nvSpPr>
        <p:spPr bwMode="auto">
          <a:xfrm>
            <a:off x="6653665" y="3573463"/>
            <a:ext cx="2087563" cy="10080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dirty="0" smtClean="0"/>
              <a:t>31 765,0 т</a:t>
            </a:r>
            <a:r>
              <a:rPr lang="ru-RU" sz="2800" dirty="0"/>
              <a:t>. р.</a:t>
            </a:r>
          </a:p>
        </p:txBody>
      </p:sp>
      <p:sp>
        <p:nvSpPr>
          <p:cNvPr id="36882" name="Rectangle 21"/>
          <p:cNvSpPr>
            <a:spLocks noChangeArrowheads="1"/>
          </p:cNvSpPr>
          <p:nvPr/>
        </p:nvSpPr>
        <p:spPr bwMode="auto">
          <a:xfrm>
            <a:off x="4067175" y="1341438"/>
            <a:ext cx="165576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u="sng" dirty="0" smtClean="0"/>
              <a:t>2014 </a:t>
            </a:r>
            <a:r>
              <a:rPr lang="ru-RU" u="sng" dirty="0"/>
              <a:t>год</a:t>
            </a:r>
          </a:p>
        </p:txBody>
      </p:sp>
      <p:sp>
        <p:nvSpPr>
          <p:cNvPr id="36883" name="Rectangle 22"/>
          <p:cNvSpPr>
            <a:spLocks noChangeArrowheads="1"/>
          </p:cNvSpPr>
          <p:nvPr/>
        </p:nvSpPr>
        <p:spPr bwMode="auto">
          <a:xfrm>
            <a:off x="6877050" y="1341438"/>
            <a:ext cx="165576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u="sng" dirty="0" smtClean="0"/>
              <a:t>2015 </a:t>
            </a:r>
            <a:r>
              <a:rPr lang="ru-RU" u="sng" dirty="0"/>
              <a:t>год</a:t>
            </a:r>
          </a:p>
        </p:txBody>
      </p:sp>
      <p:sp>
        <p:nvSpPr>
          <p:cNvPr id="36884" name="Oval 23"/>
          <p:cNvSpPr>
            <a:spLocks noChangeArrowheads="1"/>
          </p:cNvSpPr>
          <p:nvPr/>
        </p:nvSpPr>
        <p:spPr bwMode="auto">
          <a:xfrm>
            <a:off x="250825" y="4941888"/>
            <a:ext cx="3240088" cy="1295400"/>
          </a:xfrm>
          <a:prstGeom prst="ellipse">
            <a:avLst/>
          </a:prstGeom>
          <a:solidFill>
            <a:srgbClr val="FEE7BE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Региональный </a:t>
            </a:r>
          </a:p>
          <a:p>
            <a:pPr algn="ctr"/>
            <a:r>
              <a:rPr lang="ru-RU"/>
              <a:t>ФФПП</a:t>
            </a:r>
          </a:p>
        </p:txBody>
      </p:sp>
      <p:sp>
        <p:nvSpPr>
          <p:cNvPr id="36885" name="AutoShape 24"/>
          <p:cNvSpPr>
            <a:spLocks noChangeArrowheads="1"/>
          </p:cNvSpPr>
          <p:nvPr/>
        </p:nvSpPr>
        <p:spPr bwMode="auto">
          <a:xfrm>
            <a:off x="6011863" y="5445919"/>
            <a:ext cx="576262" cy="504031"/>
          </a:xfrm>
          <a:prstGeom prst="homePlate">
            <a:avLst>
              <a:gd name="adj" fmla="val 39940"/>
            </a:avLst>
          </a:prstGeom>
          <a:solidFill>
            <a:srgbClr val="FEE7B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86" name="AutoShape 25"/>
          <p:cNvSpPr>
            <a:spLocks noChangeArrowheads="1"/>
          </p:cNvSpPr>
          <p:nvPr/>
        </p:nvSpPr>
        <p:spPr bwMode="auto">
          <a:xfrm>
            <a:off x="3490913" y="5445919"/>
            <a:ext cx="576262" cy="433388"/>
          </a:xfrm>
          <a:prstGeom prst="homePlate">
            <a:avLst>
              <a:gd name="adj" fmla="val 33242"/>
            </a:avLst>
          </a:prstGeom>
          <a:solidFill>
            <a:srgbClr val="FEE7B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87" name="Rectangle 26"/>
          <p:cNvSpPr>
            <a:spLocks noChangeArrowheads="1"/>
          </p:cNvSpPr>
          <p:nvPr/>
        </p:nvSpPr>
        <p:spPr bwMode="auto">
          <a:xfrm>
            <a:off x="6659563" y="5084763"/>
            <a:ext cx="2016125" cy="1079500"/>
          </a:xfrm>
          <a:prstGeom prst="rect">
            <a:avLst/>
          </a:prstGeom>
          <a:solidFill>
            <a:srgbClr val="FEE7B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dirty="0" smtClean="0"/>
              <a:t>25 615,1 т</a:t>
            </a:r>
            <a:r>
              <a:rPr lang="ru-RU" sz="2800" dirty="0"/>
              <a:t>. р</a:t>
            </a:r>
            <a:r>
              <a:rPr lang="ru-RU" dirty="0"/>
              <a:t>.</a:t>
            </a:r>
          </a:p>
        </p:txBody>
      </p:sp>
      <p:sp>
        <p:nvSpPr>
          <p:cNvPr id="36888" name="Rectangle 27"/>
          <p:cNvSpPr>
            <a:spLocks noChangeArrowheads="1"/>
          </p:cNvSpPr>
          <p:nvPr/>
        </p:nvSpPr>
        <p:spPr bwMode="auto">
          <a:xfrm>
            <a:off x="4140200" y="5122863"/>
            <a:ext cx="1871663" cy="1079500"/>
          </a:xfrm>
          <a:prstGeom prst="rect">
            <a:avLst/>
          </a:prstGeom>
          <a:solidFill>
            <a:srgbClr val="FEE7B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dirty="0"/>
              <a:t> </a:t>
            </a:r>
            <a:r>
              <a:rPr lang="ru-RU" sz="2800" dirty="0" smtClean="0"/>
              <a:t>24 164,4 т</a:t>
            </a:r>
            <a:r>
              <a:rPr lang="ru-RU" sz="2800" dirty="0"/>
              <a:t>. 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404664"/>
            <a:ext cx="8496944" cy="504056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</a:rPr>
              <a:t>Объемы дотаций из бюджета Пермского  района, тыс. руб.</a:t>
            </a:r>
            <a:endParaRPr lang="ru-RU" sz="2400" b="1" dirty="0">
              <a:latin typeface="Times New Roman" pitchFamily="18" charset="0"/>
            </a:endParaRP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8A3E1-082F-4973-BE12-81163EC3DDB9}" type="slidenum">
              <a:rPr lang="ru-RU"/>
              <a:pPr/>
              <a:t>19</a:t>
            </a:fld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077032349"/>
              </p:ext>
            </p:extLst>
          </p:nvPr>
        </p:nvGraphicFramePr>
        <p:xfrm>
          <a:off x="179512" y="908720"/>
          <a:ext cx="8784976" cy="577592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800200"/>
                <a:gridCol w="1224136"/>
                <a:gridCol w="1224136"/>
                <a:gridCol w="1152128"/>
                <a:gridCol w="1152128"/>
                <a:gridCol w="1224136"/>
                <a:gridCol w="1008112"/>
              </a:tblGrid>
              <a:tr h="37067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бюджетов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сельских поселений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РФФПП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Дотация из резерва выравнивания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дотаций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30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 год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 год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 год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64455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Бершетское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3 033,4</a:t>
                      </a:r>
                      <a:endParaRPr lang="ru-RU" sz="12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3 584,0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3250,0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2 000,0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6 283,4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5 584,0</a:t>
                      </a:r>
                    </a:p>
                  </a:txBody>
                  <a:tcPr marL="9525" marR="9525" marT="9525" marB="0" anchor="ctr"/>
                </a:tc>
              </a:tr>
              <a:tr h="27187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Гамовское</a:t>
                      </a:r>
                      <a:endParaRPr lang="ru-RU" sz="12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2 387,7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2 271,3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9309,0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11 696,7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2 271,3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7187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Двуреченское</a:t>
                      </a:r>
                      <a:endParaRPr lang="ru-RU" sz="12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264455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Заболотское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2 258,3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200" b="1" i="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332,1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2 258,3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200" b="1" i="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332,1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64455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Кондратовское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27187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Кукуштанское</a:t>
                      </a:r>
                      <a:endParaRPr lang="ru-RU" sz="12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6 018,6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7 005,4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15 712,6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21731,2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7 005,4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67022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Култаевское</a:t>
                      </a:r>
                      <a:endParaRPr lang="ru-RU" sz="12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21 110,8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21 110,8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7187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Лобановское</a:t>
                      </a:r>
                      <a:endParaRPr lang="ru-RU" sz="12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4 607,9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4 892,4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13 810,1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4 765,0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18 418,0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9 657,4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7187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Пальниковское</a:t>
                      </a:r>
                      <a:endParaRPr lang="ru-RU" sz="12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2 800,7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2 918,4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2 800,7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2 918,4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67022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Платошинское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2 953,4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2 843,2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12 368,5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5 400,0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15 321,9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ru-RU" sz="1200" b="1" i="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243,2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7187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Савинское</a:t>
                      </a:r>
                      <a:endParaRPr lang="ru-RU" sz="12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267022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Сылвенское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3 124,4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12 779,3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12 779,3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3 124,4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07615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Усть-Качкинское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27187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Фроловское</a:t>
                      </a:r>
                      <a:endParaRPr lang="ru-RU" sz="12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1 455,6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5 100,0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1 455,6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5 247,0</a:t>
                      </a:r>
                    </a:p>
                  </a:txBody>
                  <a:tcPr marL="9525" marR="9525" marT="9525" marB="0" anchor="ctr"/>
                </a:tc>
              </a:tr>
              <a:tr h="292735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Хохловское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1 265,3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1 672,5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2 120,0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3 385,3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1 672,5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71877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Юго-Камское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11 180,1</a:t>
                      </a:r>
                      <a:endParaRPr lang="ru-RU" sz="12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8 293,9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23 870,0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14 500,0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35 050,1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22793,9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67022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Юговское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2 020,0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2 020,0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67022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37 961,0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39 084,6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116 350,3</a:t>
                      </a:r>
                      <a:endParaRPr lang="ru-RU" sz="14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31 765,0</a:t>
                      </a:r>
                      <a:endParaRPr lang="ru-RU" sz="14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154 311,3</a:t>
                      </a:r>
                      <a:endParaRPr lang="ru-RU" sz="14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1D4337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70 849,6</a:t>
                      </a:r>
                      <a:endParaRPr lang="ru-RU" sz="14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7293478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92695"/>
            <a:ext cx="8229600" cy="855117"/>
          </a:xfrm>
        </p:spPr>
        <p:txBody>
          <a:bodyPr/>
          <a:lstStyle/>
          <a:p>
            <a:pPr algn="ctr" eaLnBrk="1" hangingPunct="1"/>
            <a:r>
              <a:rPr lang="ru-RU" sz="1800" b="1" dirty="0" smtClean="0">
                <a:latin typeface="Times New Roman" pitchFamily="18" charset="0"/>
              </a:rPr>
              <a:t>Основные показатели развития экономики Пермского муниципального района в соответствии с прогнозом социально-экономического развития Пермского муниципального района 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</p:nvPr>
        </p:nvGraphicFramePr>
        <p:xfrm>
          <a:off x="323850" y="1617335"/>
          <a:ext cx="8534400" cy="5100786"/>
        </p:xfrm>
        <a:graphic>
          <a:graphicData uri="http://schemas.openxmlformats.org/drawingml/2006/table">
            <a:tbl>
              <a:tblPr/>
              <a:tblGrid>
                <a:gridCol w="2027238"/>
                <a:gridCol w="1147762"/>
                <a:gridCol w="1081088"/>
                <a:gridCol w="1046162"/>
                <a:gridCol w="1119188"/>
                <a:gridCol w="1057275"/>
                <a:gridCol w="1055687"/>
              </a:tblGrid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</a:rPr>
                        <a:t>Показатели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</a:rPr>
                        <a:t>2012 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</a:rPr>
                        <a:t>2013 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</a:rPr>
                        <a:t>2014 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</a:rPr>
                        <a:t>2015 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</a:rPr>
                        <a:t>2016 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</a:rPr>
                        <a:t>2017 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042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Численность постоянного населения (в среднегодовом исчислении), чел.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103 858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104 785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105 347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105 919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106 491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107 066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5756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Фонд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заработной платы, млн. чел.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6 670,0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7 756,8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8 298,8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8 846,5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9 501,1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10 251,7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564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Выручка  предприятий и организаций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14 500,8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13 687,0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14 521,9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15 262,5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16 147,8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17 165,1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7574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 инвестиций в основной капитал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599,3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1 084,0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748,5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1 007,1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1 060,5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1 060,5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Средняя заработная плата в экономике,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22 140,8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25 417,6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27100,0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28 100,0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31 100,0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33 200,0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Индекс потребительских цен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1663" y="615950"/>
            <a:ext cx="8229600" cy="854075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latin typeface="Times New Roman" pitchFamily="18" charset="0"/>
              </a:rPr>
              <a:t>Динамика расходов бюджета района на </a:t>
            </a:r>
            <a:br>
              <a:rPr lang="ru-RU" sz="2400" b="1" dirty="0" smtClean="0">
                <a:latin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</a:rPr>
              <a:t>Образование за 2014 - 2017  годы</a:t>
            </a: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890175961"/>
              </p:ext>
            </p:extLst>
          </p:nvPr>
        </p:nvGraphicFramePr>
        <p:xfrm>
          <a:off x="82550" y="1535113"/>
          <a:ext cx="8877300" cy="4797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7653" name="Text Box 3"/>
          <p:cNvSpPr txBox="1">
            <a:spLocks noChangeArrowheads="1"/>
          </p:cNvSpPr>
          <p:nvPr/>
        </p:nvSpPr>
        <p:spPr bwMode="auto">
          <a:xfrm>
            <a:off x="755650" y="6092825"/>
            <a:ext cx="7185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459780" name="Rectangle 4"/>
          <p:cNvSpPr>
            <a:spLocks noChangeArrowheads="1"/>
          </p:cNvSpPr>
          <p:nvPr/>
        </p:nvSpPr>
        <p:spPr bwMode="auto">
          <a:xfrm>
            <a:off x="22225" y="1470025"/>
            <a:ext cx="1630363" cy="431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>
              <a:defRPr/>
            </a:pPr>
            <a:r>
              <a:rPr lang="ru-RU" sz="2000" dirty="0" smtClean="0">
                <a:latin typeface="+mn-lt"/>
              </a:rPr>
              <a:t>Млн. </a:t>
            </a:r>
            <a:r>
              <a:rPr lang="ru-RU" sz="2000" dirty="0">
                <a:latin typeface="+mn-lt"/>
              </a:rPr>
              <a:t>руб.</a:t>
            </a:r>
          </a:p>
        </p:txBody>
      </p:sp>
      <p:sp>
        <p:nvSpPr>
          <p:cNvPr id="27655" name="TextBox 4"/>
          <p:cNvSpPr txBox="1">
            <a:spLocks noChangeArrowheads="1"/>
          </p:cNvSpPr>
          <p:nvPr/>
        </p:nvSpPr>
        <p:spPr bwMode="auto">
          <a:xfrm>
            <a:off x="2392802" y="2903458"/>
            <a:ext cx="83000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 dirty="0" smtClean="0">
                <a:solidFill>
                  <a:srgbClr val="FF0000"/>
                </a:solidFill>
              </a:rPr>
              <a:t>16,2%</a:t>
            </a:r>
            <a:endParaRPr lang="ru-RU" sz="1600" b="1" dirty="0">
              <a:solidFill>
                <a:srgbClr val="FF0000"/>
              </a:solidFill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flipV="1">
            <a:off x="2123728" y="2420888"/>
            <a:ext cx="1368152" cy="19442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836712"/>
            <a:ext cx="8229600" cy="1066800"/>
          </a:xfrm>
        </p:spPr>
        <p:txBody>
          <a:bodyPr/>
          <a:lstStyle/>
          <a:p>
            <a:pPr algn="ctr"/>
            <a:r>
              <a:rPr lang="ru-RU" dirty="0" smtClean="0"/>
              <a:t>Расходы на «Образование»</a:t>
            </a:r>
            <a:endParaRPr lang="ru-RU" sz="32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205231946"/>
              </p:ext>
            </p:extLst>
          </p:nvPr>
        </p:nvGraphicFramePr>
        <p:xfrm>
          <a:off x="107504" y="2204864"/>
          <a:ext cx="4357148" cy="4310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Содержимое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98330049"/>
              </p:ext>
            </p:extLst>
          </p:nvPr>
        </p:nvGraphicFramePr>
        <p:xfrm>
          <a:off x="4716016" y="2204864"/>
          <a:ext cx="4177604" cy="4239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49927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748018" cy="760273"/>
          </a:xfrm>
        </p:spPr>
        <p:txBody>
          <a:bodyPr/>
          <a:lstStyle/>
          <a:p>
            <a:pPr algn="ctr"/>
            <a:r>
              <a:rPr lang="ru-RU" dirty="0" smtClean="0"/>
              <a:t>Дошкольное образование, </a:t>
            </a:r>
            <a:r>
              <a:rPr lang="ru-RU" sz="3200" dirty="0" smtClean="0"/>
              <a:t>млн. руб.</a:t>
            </a:r>
            <a:endParaRPr lang="ru-RU" sz="32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657754005"/>
              </p:ext>
            </p:extLst>
          </p:nvPr>
        </p:nvGraphicFramePr>
        <p:xfrm>
          <a:off x="179512" y="1484784"/>
          <a:ext cx="8748018" cy="4813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7508"/>
                <a:gridCol w="1470255"/>
                <a:gridCol w="1470255"/>
              </a:tblGrid>
              <a:tr h="692400">
                <a:tc>
                  <a:txBody>
                    <a:bodyPr/>
                    <a:lstStyle/>
                    <a:p>
                      <a:r>
                        <a:rPr lang="ru-RU" dirty="0" smtClean="0"/>
                        <a:t>Направления расходов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2014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2015 год</a:t>
                      </a:r>
                      <a:endParaRPr lang="ru-RU" dirty="0"/>
                    </a:p>
                  </a:txBody>
                  <a:tcPr/>
                </a:tc>
              </a:tr>
              <a:tr h="459728"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Субсидия на оказание муниципальной услуги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323,4</a:t>
                      </a:r>
                      <a:endParaRPr lang="ru-RU" sz="2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377,4</a:t>
                      </a:r>
                      <a:endParaRPr lang="ru-RU" sz="2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98676"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здания</a:t>
                      </a:r>
                      <a:r>
                        <a:rPr lang="ru-RU" sz="2200" b="0" i="0" u="none" strike="noStrike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для размещения</a:t>
                      </a:r>
                      <a:r>
                        <a:rPr lang="ru-RU" sz="2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детского сада в с. </a:t>
                      </a:r>
                      <a:r>
                        <a:rPr lang="ru-RU" sz="2200" b="0" i="0" u="none" strike="noStrike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Гамово</a:t>
                      </a:r>
                      <a:endParaRPr lang="ru-RU" sz="2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22,6</a:t>
                      </a:r>
                      <a:endParaRPr lang="ru-RU" sz="2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101,1</a:t>
                      </a:r>
                      <a:endParaRPr lang="ru-RU" sz="2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704026"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оборудования и ремонт детских садов</a:t>
                      </a:r>
                      <a:endParaRPr lang="ru-RU" sz="2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29,7</a:t>
                      </a:r>
                      <a:endParaRPr lang="ru-RU" sz="2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27,8</a:t>
                      </a:r>
                      <a:endParaRPr lang="ru-RU" sz="2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700482"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Выплаты семьям, имеющим детей в возрасте от 3 до 5 лет, не посещающих МДОУ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23,0</a:t>
                      </a:r>
                      <a:endParaRPr lang="ru-RU" sz="2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7,9</a:t>
                      </a:r>
                      <a:endParaRPr lang="ru-RU" sz="2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льгот по родительской плате</a:t>
                      </a:r>
                      <a:endParaRPr lang="ru-RU" sz="2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  <a:endParaRPr lang="ru-RU" sz="2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</a:t>
                      </a:r>
                      <a:endParaRPr lang="ru-RU" sz="2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692334"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мер социальной поддержки педагогическим работникам</a:t>
                      </a:r>
                      <a:endParaRPr lang="ru-RU" sz="2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</a:t>
                      </a:r>
                      <a:endParaRPr lang="ru-RU" sz="2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2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52540"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</a:t>
                      </a:r>
                      <a:endParaRPr lang="ru-RU" sz="2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405,9</a:t>
                      </a:r>
                      <a:endParaRPr lang="ru-RU" sz="2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525,8</a:t>
                      </a:r>
                    </a:p>
                  </a:txBody>
                  <a:tcPr anchor="b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74772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2494" y="436479"/>
            <a:ext cx="8125995" cy="760273"/>
          </a:xfrm>
        </p:spPr>
        <p:txBody>
          <a:bodyPr/>
          <a:lstStyle/>
          <a:p>
            <a:pPr algn="ctr"/>
            <a:r>
              <a:rPr lang="ru-RU" dirty="0"/>
              <a:t>Общее </a:t>
            </a:r>
            <a:r>
              <a:rPr lang="ru-RU" dirty="0" smtClean="0"/>
              <a:t>образование,  </a:t>
            </a:r>
            <a:r>
              <a:rPr lang="ru-RU" sz="3200" dirty="0" err="1" smtClean="0"/>
              <a:t>млн.руб</a:t>
            </a:r>
            <a:r>
              <a:rPr lang="ru-RU" sz="3200" dirty="0"/>
              <a:t>.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311679269"/>
              </p:ext>
            </p:extLst>
          </p:nvPr>
        </p:nvGraphicFramePr>
        <p:xfrm>
          <a:off x="107504" y="1217847"/>
          <a:ext cx="8712968" cy="5214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0680"/>
                <a:gridCol w="1295138"/>
                <a:gridCol w="1297150"/>
              </a:tblGrid>
              <a:tr h="371578">
                <a:tc>
                  <a:txBody>
                    <a:bodyPr/>
                    <a:lstStyle/>
                    <a:p>
                      <a:r>
                        <a:rPr lang="ru-RU" dirty="0" smtClean="0"/>
                        <a:t>Направления расходов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2014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2015 год</a:t>
                      </a:r>
                      <a:endParaRPr lang="ru-RU" dirty="0"/>
                    </a:p>
                  </a:txBody>
                  <a:tcPr/>
                </a:tc>
              </a:tr>
              <a:tr h="636534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Субсидия на оказание муниципальной услуги </a:t>
                      </a:r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общему образованию</a:t>
                      </a:r>
                      <a:endParaRPr lang="ru-RU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742,8</a:t>
                      </a:r>
                      <a:endParaRPr lang="ru-RU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818,5</a:t>
                      </a:r>
                      <a:endParaRPr lang="ru-RU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38945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Доплаты за классное руководство</a:t>
                      </a:r>
                      <a:endParaRPr lang="ru-RU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16,3</a:t>
                      </a:r>
                      <a:endParaRPr lang="ru-RU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17,2</a:t>
                      </a:r>
                      <a:endParaRPr lang="ru-RU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50405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льгот по родительской плате и бесплатного питания в школах детям-инвалидам, учащимся коррекционных</a:t>
                      </a:r>
                      <a:r>
                        <a:rPr lang="ru-RU" sz="2000" b="0" i="0" u="none" strike="noStrike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классов</a:t>
                      </a:r>
                      <a:endParaRPr lang="ru-RU" sz="2000" b="0" i="0" u="none" strike="noStrike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</a:t>
                      </a:r>
                      <a:endParaRPr lang="ru-RU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</a:t>
                      </a:r>
                      <a:endParaRPr lang="ru-RU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636534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мер социальной поддержки</a:t>
                      </a:r>
                      <a:r>
                        <a:rPr lang="ru-RU" sz="2000" b="0" i="0" u="none" strike="noStrike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учащимся из малоимущих семей</a:t>
                      </a:r>
                      <a:endParaRPr lang="ru-RU" sz="2000" b="0" i="0" u="none" strike="noStrike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31,4</a:t>
                      </a:r>
                      <a:endParaRPr lang="ru-RU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33,1</a:t>
                      </a:r>
                      <a:endParaRPr lang="ru-RU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31279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 по обеспечению безопасности в школах</a:t>
                      </a:r>
                      <a:endParaRPr lang="ru-RU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ru-RU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ru-RU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611189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мер социальной поддержки педагогическим работникам</a:t>
                      </a:r>
                      <a:endParaRPr lang="ru-RU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16,2</a:t>
                      </a:r>
                      <a:endParaRPr lang="ru-RU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17,1</a:t>
                      </a:r>
                      <a:endParaRPr lang="ru-RU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539181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Приведение в нормативное состояние </a:t>
                      </a:r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общеобразовательных</a:t>
                      </a:r>
                      <a:r>
                        <a:rPr lang="ru-RU" sz="2000" b="0" i="0" u="none" strike="noStrike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учреждений</a:t>
                      </a:r>
                      <a:endParaRPr lang="ru-RU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16,7</a:t>
                      </a:r>
                      <a:endParaRPr lang="ru-RU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41,1</a:t>
                      </a:r>
                      <a:endParaRPr lang="ru-RU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40999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Мобильный учитель</a:t>
                      </a:r>
                      <a:endParaRPr lang="ru-RU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96536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 на общее образование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960,5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1070,2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93879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5"/>
            <a:ext cx="8568952" cy="1224136"/>
          </a:xfrm>
        </p:spPr>
        <p:txBody>
          <a:bodyPr/>
          <a:lstStyle/>
          <a:p>
            <a:pPr algn="ctr"/>
            <a:r>
              <a:rPr lang="ru-RU" sz="3200" dirty="0" smtClean="0"/>
              <a:t>Дополнительное образование, молодежная политика  и оздоровление детей</a:t>
            </a:r>
            <a:r>
              <a:rPr lang="ru-RU" sz="2800" dirty="0" smtClean="0"/>
              <a:t>, млн. руб.</a:t>
            </a:r>
            <a:endParaRPr lang="ru-RU" sz="28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055736992"/>
              </p:ext>
            </p:extLst>
          </p:nvPr>
        </p:nvGraphicFramePr>
        <p:xfrm>
          <a:off x="323528" y="1741001"/>
          <a:ext cx="8568953" cy="4222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8469"/>
                <a:gridCol w="1858275"/>
                <a:gridCol w="1872209"/>
              </a:tblGrid>
              <a:tr h="463863">
                <a:tc>
                  <a:txBody>
                    <a:bodyPr/>
                    <a:lstStyle/>
                    <a:p>
                      <a:r>
                        <a:rPr lang="ru-RU" dirty="0" smtClean="0"/>
                        <a:t>Направления расходов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2014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2015 год</a:t>
                      </a:r>
                      <a:endParaRPr lang="ru-RU" dirty="0"/>
                    </a:p>
                  </a:txBody>
                  <a:tcPr/>
                </a:tc>
              </a:tr>
              <a:tr h="431518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Субсидия на оказание муниципальной услуги по дополнительному образованию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89,7</a:t>
                      </a:r>
                      <a:endParaRPr lang="ru-RU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102,2</a:t>
                      </a:r>
                      <a:endParaRPr lang="ru-RU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712827"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Молодежная политика и оздоровление детей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25,3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27,1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57255"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Софинансирование</a:t>
                      </a:r>
                      <a:r>
                        <a:rPr lang="ru-RU" sz="22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проекта "Спортивный клуб + спортивный сертификат</a:t>
                      </a:r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"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19,9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11,6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57255"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Приобретение оборудования, мебели,</a:t>
                      </a:r>
                      <a:r>
                        <a:rPr lang="ru-RU" sz="2200" b="0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инструментов</a:t>
                      </a:r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и ремонт детских школ искусств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0,6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14,4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9880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755650" y="6092825"/>
            <a:ext cx="7185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936104"/>
          </a:xfrm>
        </p:spPr>
        <p:txBody>
          <a:bodyPr/>
          <a:lstStyle/>
          <a:p>
            <a:pPr algn="ctr"/>
            <a:r>
              <a:rPr lang="ru-RU" sz="3200" dirty="0" smtClean="0"/>
              <a:t>Расходы бюджета на здравоохранение</a:t>
            </a:r>
            <a:br>
              <a:rPr lang="ru-RU" sz="3200" dirty="0" smtClean="0"/>
            </a:br>
            <a:r>
              <a:rPr lang="ru-RU" sz="3200" dirty="0" smtClean="0"/>
              <a:t>2014-2015 годы</a:t>
            </a:r>
            <a:endParaRPr lang="ru-RU" sz="32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555776" y="3011355"/>
            <a:ext cx="1584176" cy="914400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b="1" dirty="0">
                <a:solidFill>
                  <a:srgbClr val="E5FCFF"/>
                </a:solidFill>
              </a:rPr>
              <a:t>Местный бюджет</a:t>
            </a:r>
          </a:p>
          <a:p>
            <a:pPr lvl="0" algn="ctr"/>
            <a:r>
              <a:rPr lang="ru-RU" sz="1400" b="1" dirty="0">
                <a:solidFill>
                  <a:srgbClr val="E5FCFF"/>
                </a:solidFill>
              </a:rPr>
              <a:t> 8,7 млн. руб.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350185" y="3002419"/>
            <a:ext cx="2448272" cy="982489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b="1" dirty="0">
                <a:solidFill>
                  <a:srgbClr val="E5FCFF"/>
                </a:solidFill>
              </a:rPr>
              <a:t>Планируется привлечь из краевого бюджета               20,6 млн. руб.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821476" y="4221088"/>
            <a:ext cx="3414820" cy="14401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ФАП в с. Янычи;</a:t>
            </a:r>
          </a:p>
          <a:p>
            <a:pPr lvl="0" algn="ctr"/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 ФАП в </a:t>
            </a:r>
            <a:r>
              <a:rPr lang="ru-RU" sz="1600" b="1" dirty="0" err="1" smtClean="0">
                <a:solidFill>
                  <a:schemeClr val="accent1">
                    <a:lumMod val="50000"/>
                  </a:schemeClr>
                </a:solidFill>
              </a:rPr>
              <a:t>д.Суздалы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;</a:t>
            </a:r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  <a:p>
            <a:pPr lvl="0" algn="ctr"/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 СВА 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в </a:t>
            </a:r>
            <a:r>
              <a:rPr lang="ru-RU" sz="1600" b="1" dirty="0" err="1" smtClean="0">
                <a:solidFill>
                  <a:schemeClr val="accent1">
                    <a:lumMod val="50000"/>
                  </a:schemeClr>
                </a:solidFill>
              </a:rPr>
              <a:t>д.Ванюки</a:t>
            </a:r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68373" y="2702356"/>
            <a:ext cx="1224136" cy="160739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128,5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млн.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руб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7" name="Овал 6"/>
          <p:cNvSpPr/>
          <p:nvPr/>
        </p:nvSpPr>
        <p:spPr>
          <a:xfrm>
            <a:off x="768447" y="1628800"/>
            <a:ext cx="1224062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2014 год</a:t>
            </a:r>
          </a:p>
          <a:p>
            <a:pPr algn="ctr"/>
            <a:endParaRPr lang="ru-RU" sz="16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020272" y="3039965"/>
            <a:ext cx="1800200" cy="9144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Внебюджетные средства                       8,0 млн. руб. </a:t>
            </a:r>
            <a:endParaRPr lang="ru-RU" sz="1400" b="1" dirty="0"/>
          </a:p>
        </p:txBody>
      </p:sp>
      <p:sp>
        <p:nvSpPr>
          <p:cNvPr id="9" name="Овал 8"/>
          <p:cNvSpPr/>
          <p:nvPr/>
        </p:nvSpPr>
        <p:spPr>
          <a:xfrm>
            <a:off x="4963674" y="1772816"/>
            <a:ext cx="1192502" cy="10514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2015 год</a:t>
            </a:r>
            <a:endParaRPr lang="ru-RU" sz="1600" b="1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 flipH="1">
            <a:off x="3491880" y="2492896"/>
            <a:ext cx="1471794" cy="5470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9" idx="4"/>
            <a:endCxn id="3" idx="0"/>
          </p:cNvCxnSpPr>
          <p:nvPr/>
        </p:nvCxnSpPr>
        <p:spPr>
          <a:xfrm>
            <a:off x="5559925" y="2824305"/>
            <a:ext cx="14396" cy="1781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endCxn id="8" idx="0"/>
          </p:cNvCxnSpPr>
          <p:nvPr/>
        </p:nvCxnSpPr>
        <p:spPr>
          <a:xfrm>
            <a:off x="6156176" y="2492896"/>
            <a:ext cx="1764196" cy="5470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3491880" y="3954365"/>
            <a:ext cx="1728192" cy="2667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endCxn id="4" idx="0"/>
          </p:cNvCxnSpPr>
          <p:nvPr/>
        </p:nvCxnSpPr>
        <p:spPr>
          <a:xfrm>
            <a:off x="5420874" y="3984908"/>
            <a:ext cx="108012" cy="2361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8" idx="2"/>
          </p:cNvCxnSpPr>
          <p:nvPr/>
        </p:nvCxnSpPr>
        <p:spPr>
          <a:xfrm flipH="1">
            <a:off x="5724128" y="3954365"/>
            <a:ext cx="2196244" cy="2667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1663" y="615950"/>
            <a:ext cx="8229600" cy="854075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latin typeface="Times New Roman" pitchFamily="18" charset="0"/>
              </a:rPr>
              <a:t>Динамика расходов бюджета района </a:t>
            </a:r>
            <a:br>
              <a:rPr lang="ru-RU" sz="2400" b="1" dirty="0" smtClean="0">
                <a:latin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</a:rPr>
              <a:t>на Социальную политику за 2014 - 2017 годы</a:t>
            </a: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431987540"/>
              </p:ext>
            </p:extLst>
          </p:nvPr>
        </p:nvGraphicFramePr>
        <p:xfrm>
          <a:off x="82550" y="1535113"/>
          <a:ext cx="8877300" cy="4797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701" name="Text Box 3"/>
          <p:cNvSpPr txBox="1">
            <a:spLocks noChangeArrowheads="1"/>
          </p:cNvSpPr>
          <p:nvPr/>
        </p:nvSpPr>
        <p:spPr bwMode="auto">
          <a:xfrm>
            <a:off x="755650" y="6092825"/>
            <a:ext cx="7185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459780" name="Rectangle 4"/>
          <p:cNvSpPr>
            <a:spLocks noChangeArrowheads="1"/>
          </p:cNvSpPr>
          <p:nvPr/>
        </p:nvSpPr>
        <p:spPr bwMode="auto">
          <a:xfrm>
            <a:off x="22225" y="1470025"/>
            <a:ext cx="1630363" cy="431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>
              <a:defRPr/>
            </a:pPr>
            <a:r>
              <a:rPr lang="ru-RU" sz="2000" dirty="0" smtClean="0">
                <a:latin typeface="+mn-lt"/>
              </a:rPr>
              <a:t>млн. </a:t>
            </a:r>
            <a:r>
              <a:rPr lang="ru-RU" sz="2000" dirty="0">
                <a:latin typeface="+mn-lt"/>
              </a:rPr>
              <a:t>руб.</a:t>
            </a:r>
          </a:p>
        </p:txBody>
      </p:sp>
      <p:sp>
        <p:nvSpPr>
          <p:cNvPr id="29703" name="TextBox 6"/>
          <p:cNvSpPr txBox="1">
            <a:spLocks noChangeArrowheads="1"/>
          </p:cNvSpPr>
          <p:nvPr/>
        </p:nvSpPr>
        <p:spPr bwMode="auto">
          <a:xfrm rot="10800000" flipV="1">
            <a:off x="2771800" y="2708751"/>
            <a:ext cx="9367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 dirty="0" smtClean="0">
                <a:solidFill>
                  <a:srgbClr val="FF0000"/>
                </a:solidFill>
              </a:rPr>
              <a:t>-6,2%</a:t>
            </a:r>
            <a:endParaRPr lang="ru-RU" sz="1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3"/>
            <a:ext cx="8568952" cy="648072"/>
          </a:xfrm>
        </p:spPr>
        <p:txBody>
          <a:bodyPr/>
          <a:lstStyle/>
          <a:p>
            <a:pPr algn="ctr"/>
            <a:r>
              <a:rPr lang="ru-RU" sz="3200" dirty="0" smtClean="0"/>
              <a:t>Социальная политика</a:t>
            </a:r>
            <a:r>
              <a:rPr lang="ru-RU" sz="2800" dirty="0" smtClean="0"/>
              <a:t>, млн. руб.</a:t>
            </a:r>
            <a:endParaRPr lang="ru-RU" sz="28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300614098"/>
              </p:ext>
            </p:extLst>
          </p:nvPr>
        </p:nvGraphicFramePr>
        <p:xfrm>
          <a:off x="251520" y="1052736"/>
          <a:ext cx="8568953" cy="5594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8632"/>
                <a:gridCol w="1584176"/>
                <a:gridCol w="1296145"/>
              </a:tblGrid>
              <a:tr h="463863">
                <a:tc>
                  <a:txBody>
                    <a:bodyPr/>
                    <a:lstStyle/>
                    <a:p>
                      <a:r>
                        <a:rPr lang="ru-RU" dirty="0" smtClean="0"/>
                        <a:t>Направления расходов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2014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2015 год</a:t>
                      </a:r>
                      <a:endParaRPr lang="ru-RU" dirty="0"/>
                    </a:p>
                  </a:txBody>
                  <a:tcPr/>
                </a:tc>
              </a:tr>
              <a:tr h="431518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мер социальной поддержки</a:t>
                      </a:r>
                      <a:r>
                        <a:rPr lang="ru-RU" sz="2200" b="0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работникам социальной сферы по оплате ЖКУ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49,9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45,0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31518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мер социальной поддержки</a:t>
                      </a:r>
                      <a:r>
                        <a:rPr lang="ru-RU" sz="2200" b="0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педагогическим работникам 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1,5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1,5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707666"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Улучшение жилищных</a:t>
                      </a:r>
                      <a:r>
                        <a:rPr lang="ru-RU" sz="2200" b="0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условий граждан (молодых семей, работников АПК и социальной сферы)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15,5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9,9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57255"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Обеспечение жильем в соответствии с федеральным законом «О ветеранах»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8,8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12,9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57255"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Компенсация части родительской платы за</a:t>
                      </a:r>
                      <a:r>
                        <a:rPr lang="ru-RU" sz="2200" b="0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присмотр и уход за ребенком в детсадах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17,8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18,0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57255"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Обеспечение работников бюджетной</a:t>
                      </a:r>
                      <a:r>
                        <a:rPr lang="ru-RU" sz="2200" b="0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сферы путевками на санаторно-курортное лечение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1,3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57255"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Стипендии учащимся</a:t>
                      </a:r>
                      <a:r>
                        <a:rPr lang="ru-RU" sz="2200" b="0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10-х и 11-х классов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2,0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57255"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Пенсии за выслугу лет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5,2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4,3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73716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1663" y="615950"/>
            <a:ext cx="8229600" cy="854075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latin typeface="Times New Roman" pitchFamily="18" charset="0"/>
              </a:rPr>
              <a:t>Динамика расходов бюджета района на </a:t>
            </a:r>
            <a:br>
              <a:rPr lang="ru-RU" sz="2400" b="1" dirty="0" smtClean="0">
                <a:latin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</a:rPr>
              <a:t>Культуру за 2014 - 2017 годы</a:t>
            </a: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868045774"/>
              </p:ext>
            </p:extLst>
          </p:nvPr>
        </p:nvGraphicFramePr>
        <p:xfrm>
          <a:off x="82550" y="1535113"/>
          <a:ext cx="8877300" cy="4797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5" name="Text Box 3"/>
          <p:cNvSpPr txBox="1">
            <a:spLocks noChangeArrowheads="1"/>
          </p:cNvSpPr>
          <p:nvPr/>
        </p:nvSpPr>
        <p:spPr bwMode="auto">
          <a:xfrm>
            <a:off x="755650" y="6092825"/>
            <a:ext cx="7185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8568952" cy="720080"/>
          </a:xfrm>
        </p:spPr>
        <p:txBody>
          <a:bodyPr/>
          <a:lstStyle/>
          <a:p>
            <a:pPr algn="ctr"/>
            <a:r>
              <a:rPr lang="ru-RU" sz="3200" dirty="0" smtClean="0"/>
              <a:t>Культура</a:t>
            </a:r>
            <a:r>
              <a:rPr lang="ru-RU" sz="2800" dirty="0" smtClean="0"/>
              <a:t>, млн. руб.</a:t>
            </a:r>
            <a:endParaRPr lang="ru-RU" sz="28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930267283"/>
              </p:ext>
            </p:extLst>
          </p:nvPr>
        </p:nvGraphicFramePr>
        <p:xfrm>
          <a:off x="251520" y="1484784"/>
          <a:ext cx="8352928" cy="49274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0"/>
                <a:gridCol w="1008112"/>
                <a:gridCol w="1584176"/>
              </a:tblGrid>
              <a:tr h="576064">
                <a:tc>
                  <a:txBody>
                    <a:bodyPr/>
                    <a:lstStyle/>
                    <a:p>
                      <a:r>
                        <a:rPr lang="ru-RU" dirty="0" smtClean="0"/>
                        <a:t>Направления расходов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2014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2015 год</a:t>
                      </a:r>
                      <a:endParaRPr lang="ru-RU" dirty="0"/>
                    </a:p>
                  </a:txBody>
                  <a:tcPr/>
                </a:tc>
              </a:tr>
              <a:tr h="431518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Музеи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3,8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4,1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31518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Мероприятия в сфере культуры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1,9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1,9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41100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Строительство дома культуры в с. Н-Муллы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30,5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57255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Реконструкция помещений для размещения ДШИ в </a:t>
                      </a:r>
                      <a:r>
                        <a:rPr lang="ru-RU" sz="2400" b="0" i="0" u="none" strike="noStrike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с.Усть</a:t>
                      </a:r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-качка и в </a:t>
                      </a:r>
                      <a:r>
                        <a:rPr lang="ru-RU" sz="2400" b="0" i="0" u="none" strike="noStrike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с.Лобаново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1,2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57255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Строительство дома</a:t>
                      </a:r>
                      <a:r>
                        <a:rPr lang="ru-RU" sz="2400" b="0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культуры в с. </a:t>
                      </a:r>
                      <a:r>
                        <a:rPr lang="ru-RU" sz="2400" b="0" i="0" u="none" strike="noStrike" baseline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Бершеть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4,0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57255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Ремонт</a:t>
                      </a:r>
                      <a:r>
                        <a:rPr lang="ru-RU" sz="2400" b="0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домов культуры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3,7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57255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Содержание архива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6,0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7,7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57255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Содержание управления по делам культуры молодежи и спорта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5,0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5,4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57255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Всего расходов</a:t>
                      </a:r>
                      <a:endParaRPr lang="ru-RU" sz="2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20,5</a:t>
                      </a:r>
                      <a:endParaRPr lang="ru-RU" sz="2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53,6</a:t>
                      </a:r>
                      <a:endParaRPr lang="ru-RU" sz="2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3323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5257800" y="612775"/>
            <a:ext cx="1325563" cy="4572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ru-RU" sz="1200" dirty="0" smtClean="0">
              <a:latin typeface="Arial Black" pitchFamily="34" charset="0"/>
            </a:endParaRPr>
          </a:p>
          <a:p>
            <a:pPr eaLnBrk="1" hangingPunct="1"/>
            <a:endParaRPr lang="ru-RU" sz="1200" dirty="0" smtClean="0">
              <a:latin typeface="Arial Black" pitchFamily="34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548680"/>
            <a:ext cx="8229600" cy="782662"/>
          </a:xfrm>
        </p:spPr>
        <p:txBody>
          <a:bodyPr/>
          <a:lstStyle/>
          <a:p>
            <a:pPr algn="ctr" eaLnBrk="1" hangingPunct="1"/>
            <a:r>
              <a:rPr lang="ru-RU" sz="2700" b="1" dirty="0" smtClean="0">
                <a:latin typeface="Times New Roman" pitchFamily="18" charset="0"/>
              </a:rPr>
              <a:t>Основные характеристики бюджета Пермского района на 2014 - 2015 годы, млн. рублей</a:t>
            </a:r>
          </a:p>
        </p:txBody>
      </p:sp>
      <p:graphicFrame>
        <p:nvGraphicFramePr>
          <p:cNvPr id="446467" name="Group 3"/>
          <p:cNvGraphicFramePr>
            <a:graphicFrameLocks noGrp="1"/>
          </p:cNvGraphicFramePr>
          <p:nvPr>
            <p:ph idx="1"/>
          </p:nvPr>
        </p:nvGraphicFramePr>
        <p:xfrm>
          <a:off x="251520" y="1340768"/>
          <a:ext cx="8784530" cy="5059609"/>
        </p:xfrm>
        <a:graphic>
          <a:graphicData uri="http://schemas.openxmlformats.org/drawingml/2006/table">
            <a:tbl>
              <a:tblPr/>
              <a:tblGrid>
                <a:gridCol w="2519834"/>
                <a:gridCol w="1584176"/>
                <a:gridCol w="1656184"/>
                <a:gridCol w="1534572"/>
                <a:gridCol w="1489764"/>
              </a:tblGrid>
              <a:tr h="49376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показатели</a:t>
                      </a:r>
                    </a:p>
                  </a:txBody>
                  <a:tcPr marL="91435" marR="91435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2014 год (первоначальный план)</a:t>
                      </a:r>
                    </a:p>
                  </a:txBody>
                  <a:tcPr marL="91435" marR="91435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2015 год (первоначальный план)</a:t>
                      </a:r>
                    </a:p>
                  </a:txBody>
                  <a:tcPr marL="91435" marR="91435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отклонение</a:t>
                      </a:r>
                    </a:p>
                  </a:txBody>
                  <a:tcPr marL="91435" marR="91435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99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сумма</a:t>
                      </a:r>
                    </a:p>
                  </a:txBody>
                  <a:tcPr marL="91435" marR="91435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</a:p>
                  </a:txBody>
                  <a:tcPr marL="91435" marR="91435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64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доходы</a:t>
                      </a:r>
                    </a:p>
                  </a:txBody>
                  <a:tcPr marL="91435" marR="91435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2 241,8</a:t>
                      </a:r>
                    </a:p>
                  </a:txBody>
                  <a:tcPr marL="91435" marR="91435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2 342,2</a:t>
                      </a:r>
                    </a:p>
                  </a:txBody>
                  <a:tcPr marL="91435" marR="91435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100,4</a:t>
                      </a:r>
                    </a:p>
                  </a:txBody>
                  <a:tcPr marL="91435" marR="91435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104,5</a:t>
                      </a:r>
                    </a:p>
                  </a:txBody>
                  <a:tcPr marL="91435" marR="91435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8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расходы</a:t>
                      </a:r>
                    </a:p>
                  </a:txBody>
                  <a:tcPr marL="91435" marR="91435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2 312,9</a:t>
                      </a:r>
                    </a:p>
                  </a:txBody>
                  <a:tcPr marL="91435" marR="91435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2 392,8</a:t>
                      </a:r>
                    </a:p>
                  </a:txBody>
                  <a:tcPr marL="91435" marR="91435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79,9</a:t>
                      </a:r>
                    </a:p>
                  </a:txBody>
                  <a:tcPr marL="91435" marR="91435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103,5</a:t>
                      </a:r>
                    </a:p>
                  </a:txBody>
                  <a:tcPr marL="91435" marR="91435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304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дефицит (-), профицит (+)</a:t>
                      </a:r>
                    </a:p>
                  </a:txBody>
                  <a:tcPr marL="91435" marR="91435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-71,1</a:t>
                      </a:r>
                      <a:endParaRPr kumimoji="0" lang="ru-RU" sz="2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5" marR="91435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-50,6</a:t>
                      </a:r>
                    </a:p>
                  </a:txBody>
                  <a:tcPr marL="91435" marR="91435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20,5</a:t>
                      </a:r>
                    </a:p>
                  </a:txBody>
                  <a:tcPr marL="91435" marR="91435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71,2</a:t>
                      </a:r>
                    </a:p>
                  </a:txBody>
                  <a:tcPr marL="91435" marR="91435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1663" y="615950"/>
            <a:ext cx="8229600" cy="854075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latin typeface="Times New Roman" pitchFamily="18" charset="0"/>
              </a:rPr>
              <a:t>Динамика расходов бюджета района на</a:t>
            </a:r>
            <a:br>
              <a:rPr lang="ru-RU" sz="2400" b="1" dirty="0" smtClean="0">
                <a:latin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</a:rPr>
              <a:t> Физическую культуру и спорт за 2014 - 2017 годы</a:t>
            </a: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73219664"/>
              </p:ext>
            </p:extLst>
          </p:nvPr>
        </p:nvGraphicFramePr>
        <p:xfrm>
          <a:off x="82550" y="1535113"/>
          <a:ext cx="8877300" cy="4797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749" name="Text Box 3"/>
          <p:cNvSpPr txBox="1">
            <a:spLocks noChangeArrowheads="1"/>
          </p:cNvSpPr>
          <p:nvPr/>
        </p:nvSpPr>
        <p:spPr bwMode="auto">
          <a:xfrm>
            <a:off x="755650" y="6092825"/>
            <a:ext cx="7185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459780" name="Rectangle 4"/>
          <p:cNvSpPr>
            <a:spLocks noChangeArrowheads="1"/>
          </p:cNvSpPr>
          <p:nvPr/>
        </p:nvSpPr>
        <p:spPr bwMode="auto">
          <a:xfrm>
            <a:off x="22225" y="1470025"/>
            <a:ext cx="1630363" cy="431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>
              <a:defRPr/>
            </a:pPr>
            <a:r>
              <a:rPr lang="ru-RU" sz="2000" dirty="0" smtClean="0">
                <a:latin typeface="+mn-lt"/>
              </a:rPr>
              <a:t>млн. </a:t>
            </a:r>
            <a:r>
              <a:rPr lang="ru-RU" sz="2000" dirty="0">
                <a:latin typeface="+mn-lt"/>
              </a:rPr>
              <a:t>руб.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8568952" cy="576064"/>
          </a:xfrm>
        </p:spPr>
        <p:txBody>
          <a:bodyPr/>
          <a:lstStyle/>
          <a:p>
            <a:pPr algn="ctr"/>
            <a:r>
              <a:rPr lang="ru-RU" sz="3200" dirty="0" smtClean="0"/>
              <a:t>Физическая культура и спорт</a:t>
            </a:r>
            <a:r>
              <a:rPr lang="ru-RU" sz="2800" dirty="0" smtClean="0"/>
              <a:t>, млн. руб.</a:t>
            </a:r>
            <a:endParaRPr lang="ru-RU" sz="28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672411297"/>
              </p:ext>
            </p:extLst>
          </p:nvPr>
        </p:nvGraphicFramePr>
        <p:xfrm>
          <a:off x="395536" y="1340768"/>
          <a:ext cx="8568953" cy="44377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600"/>
                <a:gridCol w="1584176"/>
                <a:gridCol w="1584177"/>
              </a:tblGrid>
              <a:tr h="432048">
                <a:tc>
                  <a:txBody>
                    <a:bodyPr/>
                    <a:lstStyle/>
                    <a:p>
                      <a:r>
                        <a:rPr lang="ru-RU" dirty="0" smtClean="0"/>
                        <a:t>Направления расходов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2014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2015 год</a:t>
                      </a:r>
                      <a:endParaRPr lang="ru-RU" dirty="0"/>
                    </a:p>
                  </a:txBody>
                  <a:tcPr/>
                </a:tc>
              </a:tr>
              <a:tr h="785187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Работы и услуги в области физической культуры и  спорта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20,8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24,2</a:t>
                      </a:r>
                    </a:p>
                  </a:txBody>
                  <a:tcPr marL="9525" marR="9525" marT="9525" marB="0" anchor="ctr"/>
                </a:tc>
              </a:tr>
              <a:tr h="785187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Приобретение оборудования, мебели и инвентаря</a:t>
                      </a:r>
                      <a:r>
                        <a:rPr lang="ru-RU" sz="2400" b="0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для МАУ «</a:t>
                      </a:r>
                      <a:r>
                        <a:rPr lang="ru-RU" sz="2400" b="0" i="0" u="none" strike="noStrike" baseline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Красава</a:t>
                      </a:r>
                      <a:r>
                        <a:rPr lang="ru-RU" sz="2400" b="0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5,7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83544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Строительство ФОК </a:t>
                      </a:r>
                      <a:r>
                        <a:rPr lang="ru-RU" sz="2400" b="0" i="0" u="none" strike="noStrike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Гамово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14,6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*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Приобретение универсального</a:t>
                      </a:r>
                      <a:r>
                        <a:rPr lang="ru-RU" sz="2400" b="0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спортивного зала в п. Ферма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15,4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507247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Строительство межшкольных стадионов</a:t>
                      </a:r>
                    </a:p>
                    <a:p>
                      <a:pPr algn="l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д. </a:t>
                      </a:r>
                      <a:r>
                        <a:rPr lang="ru-RU" sz="2400" b="0" i="0" u="none" strike="noStrike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Ванюки</a:t>
                      </a:r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, п. </a:t>
                      </a:r>
                      <a:r>
                        <a:rPr lang="ru-RU" sz="2400" b="0" i="0" u="none" strike="noStrike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Кукуштан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15,0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26,6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69647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Ремонт</a:t>
                      </a:r>
                      <a:r>
                        <a:rPr lang="ru-RU" sz="2400" b="0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дома спорта в с. </a:t>
                      </a:r>
                      <a:r>
                        <a:rPr lang="ru-RU" sz="2400" b="0" i="0" u="none" strike="noStrike" baseline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Платошино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1,6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23528" y="5775573"/>
            <a:ext cx="80648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* Планируется привлечь из федерального бюджета – 30,0 млн. руб., из краевого бюджета – 16,6 млн. руб.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420981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1663" y="615950"/>
            <a:ext cx="8229600" cy="854075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latin typeface="Times New Roman" pitchFamily="18" charset="0"/>
              </a:rPr>
              <a:t>Динамика расходов бюджета района на</a:t>
            </a:r>
            <a:br>
              <a:rPr lang="ru-RU" sz="2400" b="1" dirty="0" smtClean="0">
                <a:latin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</a:rPr>
              <a:t>Общегосударственные вопросы за 2014 - 2017 годы</a:t>
            </a: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049766534"/>
              </p:ext>
            </p:extLst>
          </p:nvPr>
        </p:nvGraphicFramePr>
        <p:xfrm>
          <a:off x="82550" y="1535113"/>
          <a:ext cx="8877300" cy="4797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4821" name="Text Box 3"/>
          <p:cNvSpPr txBox="1">
            <a:spLocks noChangeArrowheads="1"/>
          </p:cNvSpPr>
          <p:nvPr/>
        </p:nvSpPr>
        <p:spPr bwMode="auto">
          <a:xfrm>
            <a:off x="755650" y="6092825"/>
            <a:ext cx="7185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459780" name="Rectangle 4"/>
          <p:cNvSpPr>
            <a:spLocks noChangeArrowheads="1"/>
          </p:cNvSpPr>
          <p:nvPr/>
        </p:nvSpPr>
        <p:spPr bwMode="auto">
          <a:xfrm>
            <a:off x="22225" y="1470025"/>
            <a:ext cx="1630363" cy="431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>
              <a:defRPr/>
            </a:pPr>
            <a:r>
              <a:rPr lang="ru-RU" sz="2000" dirty="0" smtClean="0">
                <a:latin typeface="+mn-lt"/>
              </a:rPr>
              <a:t>млн. </a:t>
            </a:r>
            <a:r>
              <a:rPr lang="ru-RU" sz="2000" dirty="0">
                <a:latin typeface="+mn-lt"/>
              </a:rPr>
              <a:t>руб.</a:t>
            </a:r>
          </a:p>
        </p:txBody>
      </p:sp>
      <p:sp>
        <p:nvSpPr>
          <p:cNvPr id="34824" name="TextBox 8"/>
          <p:cNvSpPr txBox="1">
            <a:spLocks noChangeArrowheads="1"/>
          </p:cNvSpPr>
          <p:nvPr/>
        </p:nvSpPr>
        <p:spPr bwMode="auto">
          <a:xfrm>
            <a:off x="2804998" y="2467635"/>
            <a:ext cx="6463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 dirty="0" smtClean="0">
                <a:solidFill>
                  <a:srgbClr val="FF0000"/>
                </a:solidFill>
              </a:rPr>
              <a:t>2,8%</a:t>
            </a:r>
            <a:endParaRPr lang="ru-RU" sz="1600" b="1" dirty="0">
              <a:solidFill>
                <a:srgbClr val="FF0000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2195736" y="2204864"/>
            <a:ext cx="1578759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1663" y="615950"/>
            <a:ext cx="8229600" cy="854075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latin typeface="Times New Roman" pitchFamily="18" charset="0"/>
              </a:rPr>
              <a:t>Динамика расходов бюджета района на</a:t>
            </a:r>
            <a:br>
              <a:rPr lang="ru-RU" sz="2400" b="1" dirty="0" smtClean="0">
                <a:latin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</a:rPr>
              <a:t> Национальную экономику за 2014 - 2017 годы</a:t>
            </a: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751167369"/>
              </p:ext>
            </p:extLst>
          </p:nvPr>
        </p:nvGraphicFramePr>
        <p:xfrm>
          <a:off x="31750" y="1484313"/>
          <a:ext cx="8978900" cy="4899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2773" name="Text Box 3"/>
          <p:cNvSpPr txBox="1">
            <a:spLocks noChangeArrowheads="1"/>
          </p:cNvSpPr>
          <p:nvPr/>
        </p:nvSpPr>
        <p:spPr bwMode="auto">
          <a:xfrm>
            <a:off x="755650" y="6092825"/>
            <a:ext cx="7185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459780" name="Rectangle 4"/>
          <p:cNvSpPr>
            <a:spLocks noChangeArrowheads="1"/>
          </p:cNvSpPr>
          <p:nvPr/>
        </p:nvSpPr>
        <p:spPr bwMode="auto">
          <a:xfrm>
            <a:off x="22225" y="1470025"/>
            <a:ext cx="1630363" cy="431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>
              <a:defRPr/>
            </a:pPr>
            <a:r>
              <a:rPr lang="ru-RU" sz="2000" dirty="0" smtClean="0">
                <a:latin typeface="+mn-lt"/>
              </a:rPr>
              <a:t>млн. </a:t>
            </a:r>
            <a:r>
              <a:rPr lang="ru-RU" sz="2000" dirty="0">
                <a:latin typeface="+mn-lt"/>
              </a:rPr>
              <a:t>руб.</a:t>
            </a:r>
          </a:p>
        </p:txBody>
      </p:sp>
      <p:sp>
        <p:nvSpPr>
          <p:cNvPr id="32775" name="TextBox 6"/>
          <p:cNvSpPr txBox="1">
            <a:spLocks noChangeArrowheads="1"/>
          </p:cNvSpPr>
          <p:nvPr/>
        </p:nvSpPr>
        <p:spPr bwMode="auto">
          <a:xfrm>
            <a:off x="2699792" y="2413280"/>
            <a:ext cx="86409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 dirty="0" smtClean="0">
                <a:solidFill>
                  <a:srgbClr val="FF0000"/>
                </a:solidFill>
              </a:rPr>
              <a:t>12,1%</a:t>
            </a:r>
            <a:endParaRPr lang="ru-RU" sz="1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5"/>
            <a:ext cx="8568952" cy="792087"/>
          </a:xfrm>
        </p:spPr>
        <p:txBody>
          <a:bodyPr/>
          <a:lstStyle/>
          <a:p>
            <a:pPr algn="ctr"/>
            <a:r>
              <a:rPr lang="ru-RU" sz="3200" dirty="0" smtClean="0"/>
              <a:t>Национальная экономика</a:t>
            </a:r>
            <a:r>
              <a:rPr lang="ru-RU" sz="2800" dirty="0" smtClean="0"/>
              <a:t>, млн. руб.</a:t>
            </a:r>
            <a:endParaRPr lang="ru-RU" sz="28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281981112"/>
              </p:ext>
            </p:extLst>
          </p:nvPr>
        </p:nvGraphicFramePr>
        <p:xfrm>
          <a:off x="251521" y="1196752"/>
          <a:ext cx="8640961" cy="4926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2608"/>
                <a:gridCol w="1584176"/>
                <a:gridCol w="1584177"/>
              </a:tblGrid>
              <a:tr h="50405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Направления расходов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2014 год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2015 год</a:t>
                      </a:r>
                      <a:endParaRPr lang="ru-RU" sz="1600" dirty="0"/>
                    </a:p>
                  </a:txBody>
                  <a:tcPr/>
                </a:tc>
              </a:tr>
              <a:tr h="431518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хозяйство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14,8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15,1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31518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Водное хозяйство</a:t>
                      </a:r>
                      <a:r>
                        <a:rPr lang="ru-RU" sz="20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,</a:t>
                      </a:r>
                      <a:r>
                        <a:rPr lang="ru-RU" sz="2000" b="0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в том числе: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1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Реконструкция защитной дамбы обвалования с. Усть-Качка (1-3 этапы)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1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Капитальный ремонт ГТС пруда на р. Северная в д. Полуденная Пермского района</a:t>
                      </a:r>
                      <a:endParaRPr lang="ru-RU" sz="20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8,6</a:t>
                      </a:r>
                    </a:p>
                    <a:p>
                      <a:pPr algn="ctr" fontAlgn="ctr"/>
                      <a:endParaRPr lang="ru-RU" sz="20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20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5,9</a:t>
                      </a:r>
                    </a:p>
                    <a:p>
                      <a:pPr algn="ctr" fontAlgn="ctr"/>
                      <a:endParaRPr lang="ru-RU" sz="20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20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22,3</a:t>
                      </a:r>
                    </a:p>
                    <a:p>
                      <a:pPr algn="ctr" fontAlgn="b"/>
                      <a:endParaRPr lang="ru-RU" sz="20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b"/>
                      <a:r>
                        <a:rPr lang="ru-RU" sz="20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21,5</a:t>
                      </a:r>
                    </a:p>
                    <a:p>
                      <a:pPr algn="ctr" fontAlgn="b"/>
                      <a:endParaRPr lang="ru-RU" sz="2000" b="0" i="1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850,0</a:t>
                      </a:r>
                      <a:endParaRPr lang="ru-RU" sz="20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505116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Транспорт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0,4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0,4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57255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Дорожное хозяйство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90,6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88,8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57255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Содержание МКУ «Управление земельно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имущественными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ресурсами</a:t>
                      </a:r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», МКУ УКС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45,1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48,6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57255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Мероприятия в области строительства, архитектуры и градостроительства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11,1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57255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Реализация МП «Экономическое развитие»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3,5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3,5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9454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5"/>
            <a:ext cx="8568952" cy="792087"/>
          </a:xfrm>
        </p:spPr>
        <p:txBody>
          <a:bodyPr/>
          <a:lstStyle/>
          <a:p>
            <a:pPr algn="ctr"/>
            <a:r>
              <a:rPr lang="ru-RU" sz="3200" dirty="0" smtClean="0"/>
              <a:t>Дорожный фонд</a:t>
            </a:r>
            <a:r>
              <a:rPr lang="ru-RU" sz="2800" dirty="0" smtClean="0"/>
              <a:t>, млн. руб.</a:t>
            </a:r>
            <a:endParaRPr lang="ru-RU" sz="28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233916412"/>
              </p:ext>
            </p:extLst>
          </p:nvPr>
        </p:nvGraphicFramePr>
        <p:xfrm>
          <a:off x="251520" y="1484784"/>
          <a:ext cx="8496944" cy="52107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0"/>
                <a:gridCol w="1296144"/>
                <a:gridCol w="1440160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Направления расходов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2014 год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2015 год</a:t>
                      </a:r>
                      <a:endParaRPr lang="ru-RU" sz="1800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дорог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47,0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50,4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650297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Реконструкция автомобильных дорог</a:t>
                      </a:r>
                      <a:r>
                        <a:rPr lang="ru-RU" sz="20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,</a:t>
                      </a:r>
                      <a:r>
                        <a:rPr lang="ru-RU" sz="2000" b="0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 в т. ч.: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1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- Реконструкция проезда от ул. С. Корнеева до ул. Большевистская в п. Сылва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1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- «</a:t>
                      </a:r>
                      <a:r>
                        <a:rPr lang="ru-RU" sz="2000" b="0" i="1" u="none" strike="noStrike" baseline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Кукуштан</a:t>
                      </a:r>
                      <a:r>
                        <a:rPr lang="ru-RU" sz="2000" b="0" i="1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-Оса-Чайковский»-Октябрьский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1" u="none" strike="noStrike" baseline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Кукуштан</a:t>
                      </a:r>
                      <a:r>
                        <a:rPr lang="ru-RU" sz="2000" b="0" i="1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(по ул. Сибирский тракт) – </a:t>
                      </a:r>
                      <a:r>
                        <a:rPr lang="ru-RU" sz="2000" b="0" i="1" u="none" strike="noStrike" baseline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Платошино</a:t>
                      </a:r>
                      <a:endParaRPr lang="ru-RU" sz="2000" b="0" i="1" u="none" strike="noStrike" baseline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1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- «Пермь-Екатеринбург» </a:t>
                      </a:r>
                      <a:r>
                        <a:rPr lang="ru-RU" sz="2000" b="0" i="1" u="none" strike="noStrike" baseline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Курашим</a:t>
                      </a:r>
                      <a:r>
                        <a:rPr lang="ru-RU" sz="2000" b="0" i="1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1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- «Горшки-</a:t>
                      </a:r>
                      <a:r>
                        <a:rPr lang="ru-RU" sz="2000" b="0" i="1" u="none" strike="noStrike" baseline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Новоильинск</a:t>
                      </a:r>
                      <a:r>
                        <a:rPr lang="ru-RU" sz="2000" b="0" i="1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»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1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- «</a:t>
                      </a:r>
                      <a:r>
                        <a:rPr lang="ru-RU" sz="2000" b="0" i="1" u="none" strike="noStrike" baseline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Гамово</a:t>
                      </a:r>
                      <a:r>
                        <a:rPr lang="ru-RU" sz="2000" b="0" i="1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-Заречная»</a:t>
                      </a:r>
                      <a:endParaRPr lang="ru-RU" sz="20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14,8</a:t>
                      </a:r>
                    </a:p>
                    <a:p>
                      <a:pPr algn="ctr" fontAlgn="ctr"/>
                      <a:endParaRPr lang="ru-RU" sz="20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20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8,0</a:t>
                      </a:r>
                    </a:p>
                    <a:p>
                      <a:pPr algn="ctr" fontAlgn="ctr"/>
                      <a:r>
                        <a:rPr lang="ru-RU" sz="20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1,1</a:t>
                      </a:r>
                    </a:p>
                    <a:p>
                      <a:pPr algn="ctr" fontAlgn="ctr"/>
                      <a:r>
                        <a:rPr lang="ru-RU" sz="20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2,0</a:t>
                      </a:r>
                    </a:p>
                    <a:p>
                      <a:pPr algn="ctr" fontAlgn="ctr"/>
                      <a:r>
                        <a:rPr lang="ru-RU" sz="20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3,7</a:t>
                      </a:r>
                    </a:p>
                    <a:p>
                      <a:pPr algn="ctr" fontAlgn="ctr"/>
                      <a:r>
                        <a:rPr lang="ru-RU" sz="20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  <a:p>
                      <a:pPr algn="ctr" fontAlgn="ctr"/>
                      <a:r>
                        <a:rPr lang="ru-RU" sz="20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20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5,5</a:t>
                      </a:r>
                    </a:p>
                    <a:p>
                      <a:pPr algn="ctr" fontAlgn="b"/>
                      <a:endParaRPr lang="ru-RU" sz="20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b"/>
                      <a:r>
                        <a:rPr lang="ru-RU" sz="20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  <a:p>
                      <a:pPr algn="ctr" fontAlgn="b"/>
                      <a:r>
                        <a:rPr lang="ru-RU" sz="20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1,4</a:t>
                      </a:r>
                    </a:p>
                    <a:p>
                      <a:pPr algn="ctr" fontAlgn="b"/>
                      <a:r>
                        <a:rPr lang="ru-RU" sz="20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2,8</a:t>
                      </a:r>
                    </a:p>
                    <a:p>
                      <a:pPr algn="ctr" fontAlgn="b"/>
                      <a:r>
                        <a:rPr lang="ru-RU" sz="20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  <a:p>
                      <a:pPr algn="ctr" fontAlgn="b"/>
                      <a:r>
                        <a:rPr lang="ru-RU" sz="20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0,3</a:t>
                      </a:r>
                    </a:p>
                    <a:p>
                      <a:pPr algn="ctr" fontAlgn="b"/>
                      <a:r>
                        <a:rPr lang="ru-RU" sz="20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1,0</a:t>
                      </a:r>
                      <a:endParaRPr lang="ru-RU" sz="20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443276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Капитальный ремонт автомобильных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дорог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2,2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94128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Ремонт дорог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28,8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30,7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42196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Всего Дорожный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фонд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90,6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88,8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42196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*Планируется привлечь из Дорожного фонда Пермского края </a:t>
                      </a:r>
                      <a:endParaRPr lang="ru-RU" sz="20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129,0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60,3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59866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1663" y="615950"/>
            <a:ext cx="8229600" cy="854075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latin typeface="Times New Roman" pitchFamily="18" charset="0"/>
              </a:rPr>
              <a:t>Динамика расходов бюджета района на</a:t>
            </a:r>
            <a:br>
              <a:rPr lang="ru-RU" sz="2400" b="1" dirty="0" smtClean="0">
                <a:latin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</a:rPr>
              <a:t> Жилищно-коммунальное хозяйство за 2014 - 2017 годы</a:t>
            </a: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796445588"/>
              </p:ext>
            </p:extLst>
          </p:nvPr>
        </p:nvGraphicFramePr>
        <p:xfrm>
          <a:off x="179512" y="1535113"/>
          <a:ext cx="8780338" cy="4797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5845" name="Text Box 3"/>
          <p:cNvSpPr txBox="1">
            <a:spLocks noChangeArrowheads="1"/>
          </p:cNvSpPr>
          <p:nvPr/>
        </p:nvSpPr>
        <p:spPr bwMode="auto">
          <a:xfrm>
            <a:off x="755650" y="6092825"/>
            <a:ext cx="7185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459780" name="Rectangle 4"/>
          <p:cNvSpPr>
            <a:spLocks noChangeArrowheads="1"/>
          </p:cNvSpPr>
          <p:nvPr/>
        </p:nvSpPr>
        <p:spPr bwMode="auto">
          <a:xfrm>
            <a:off x="179512" y="1470025"/>
            <a:ext cx="1630363" cy="431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>
              <a:defRPr/>
            </a:pPr>
            <a:r>
              <a:rPr lang="ru-RU" sz="2000" dirty="0" smtClean="0">
                <a:latin typeface="+mn-lt"/>
              </a:rPr>
              <a:t>млн. </a:t>
            </a:r>
            <a:r>
              <a:rPr lang="ru-RU" sz="2000" dirty="0">
                <a:latin typeface="+mn-lt"/>
              </a:rPr>
              <a:t>руб.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576064"/>
          </a:xfrm>
        </p:spPr>
        <p:txBody>
          <a:bodyPr/>
          <a:lstStyle/>
          <a:p>
            <a:pPr algn="ctr"/>
            <a:r>
              <a:rPr lang="ru-RU" sz="3200" b="1" dirty="0" smtClean="0"/>
              <a:t>Инвестиционные проекты в сфере ЖКХ</a:t>
            </a:r>
            <a:endParaRPr lang="ru-RU" sz="32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153834751"/>
              </p:ext>
            </p:extLst>
          </p:nvPr>
        </p:nvGraphicFramePr>
        <p:xfrm>
          <a:off x="467544" y="1412776"/>
          <a:ext cx="8424936" cy="5824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72808"/>
                <a:gridCol w="11521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 объектов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Сумма,</a:t>
                      </a:r>
                      <a:r>
                        <a:rPr lang="ru-RU" sz="1600" baseline="0" dirty="0" smtClean="0"/>
                        <a:t> тыс. руб</a:t>
                      </a:r>
                      <a:r>
                        <a:rPr lang="ru-RU" baseline="0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Строительство сетей водоснабжения</a:t>
                      </a:r>
                      <a:r>
                        <a:rPr lang="ru-RU" baseline="0" dirty="0" smtClean="0"/>
                        <a:t> в с. </a:t>
                      </a:r>
                      <a:r>
                        <a:rPr lang="ru-RU" baseline="0" dirty="0" err="1" smtClean="0"/>
                        <a:t>Гамово</a:t>
                      </a:r>
                      <a:r>
                        <a:rPr lang="ru-RU" baseline="0" dirty="0" smtClean="0"/>
                        <a:t> по ул. Западная, Целинная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060,1</a:t>
                      </a:r>
                    </a:p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Распределительный газопровод в п. Сылва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1 772,5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Реконструкция газовой котельной в с. Фролы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10 569,0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Реконструкция водопровода и скважины, расположенных в </a:t>
                      </a:r>
                      <a:r>
                        <a:rPr lang="ru-RU" dirty="0" err="1" smtClean="0"/>
                        <a:t>Хохловском</a:t>
                      </a:r>
                      <a:r>
                        <a:rPr lang="ru-RU" dirty="0" smtClean="0"/>
                        <a:t> сельском поселении (ПИР)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400,0</a:t>
                      </a:r>
                    </a:p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7336">
                <a:tc>
                  <a:txBody>
                    <a:bodyPr/>
                    <a:lstStyle/>
                    <a:p>
                      <a:r>
                        <a:rPr lang="ru-RU" dirty="0" smtClean="0"/>
                        <a:t>Строительство распределительного газопровода в </a:t>
                      </a:r>
                      <a:r>
                        <a:rPr lang="ru-RU" dirty="0" err="1" smtClean="0"/>
                        <a:t>с.Гамово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imes New Roman" pitchFamily="18" charset="0"/>
                          <a:cs typeface="Times New Roman" pitchFamily="18" charset="0"/>
                        </a:rPr>
                        <a:t>646,8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Реконструкция газовой котельной</a:t>
                      </a:r>
                      <a:r>
                        <a:rPr lang="ru-RU" baseline="0" dirty="0" smtClean="0"/>
                        <a:t> д. Мостовая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1 000,0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Реконструкция</a:t>
                      </a:r>
                      <a:r>
                        <a:rPr lang="ru-RU" baseline="0" dirty="0" smtClean="0"/>
                        <a:t> газовой котельной в д. </a:t>
                      </a:r>
                      <a:r>
                        <a:rPr lang="ru-RU" baseline="0" dirty="0" err="1" smtClean="0"/>
                        <a:t>Ванюки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6 500,0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Строительство газовой котельной по ул. Некрасова</a:t>
                      </a:r>
                      <a:r>
                        <a:rPr lang="ru-RU" baseline="0" dirty="0" smtClean="0"/>
                        <a:t> в п. Ферма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8 000,0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Строительство газовой котельной по ул. Луговая</a:t>
                      </a:r>
                      <a:r>
                        <a:rPr lang="ru-RU" baseline="0" dirty="0" smtClean="0"/>
                        <a:t> в п. Ферма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5 000,0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294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Строительство</a:t>
                      </a:r>
                      <a:r>
                        <a:rPr lang="ru-RU" baseline="0" dirty="0" smtClean="0"/>
                        <a:t> газовых модульных котельных для жилых домов по ул. Некрасова,4,6 в п. Ферма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2 200,0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ВСЕГО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38 148,4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77688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8229600" cy="701824"/>
          </a:xfrm>
        </p:spPr>
        <p:txBody>
          <a:bodyPr/>
          <a:lstStyle/>
          <a:p>
            <a:pPr algn="ctr"/>
            <a:r>
              <a:rPr lang="ru-RU" sz="2200" dirty="0" smtClean="0"/>
              <a:t>Расходы на реализацию муниципальных программ </a:t>
            </a:r>
            <a:br>
              <a:rPr lang="ru-RU" sz="2200" dirty="0" smtClean="0"/>
            </a:br>
            <a:r>
              <a:rPr lang="ru-RU" sz="2200" dirty="0" smtClean="0"/>
              <a:t>2015 год, млн. руб.</a:t>
            </a:r>
            <a:endParaRPr lang="ru-RU" sz="2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760106395"/>
              </p:ext>
            </p:extLst>
          </p:nvPr>
        </p:nvGraphicFramePr>
        <p:xfrm>
          <a:off x="179512" y="1340768"/>
          <a:ext cx="8784976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99908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33362" y="404665"/>
            <a:ext cx="8229600" cy="720080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Инвестиционные расходы на 2015 год, млн. руб.</a:t>
            </a:r>
          </a:p>
        </p:txBody>
      </p:sp>
      <p:sp>
        <p:nvSpPr>
          <p:cNvPr id="38916" name="Text Box 3"/>
          <p:cNvSpPr txBox="1">
            <a:spLocks noChangeArrowheads="1"/>
          </p:cNvSpPr>
          <p:nvPr/>
        </p:nvSpPr>
        <p:spPr bwMode="auto">
          <a:xfrm>
            <a:off x="755650" y="6027677"/>
            <a:ext cx="7185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752316006"/>
              </p:ext>
            </p:extLst>
          </p:nvPr>
        </p:nvGraphicFramePr>
        <p:xfrm>
          <a:off x="251520" y="1203104"/>
          <a:ext cx="8640960" cy="494216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736304"/>
                <a:gridCol w="1152128"/>
                <a:gridCol w="1080120"/>
                <a:gridCol w="1152128"/>
                <a:gridCol w="1224136"/>
                <a:gridCol w="1296144"/>
              </a:tblGrid>
              <a:tr h="56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Наименование отраслей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Всего,  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Бюджет района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Бюджеты поселений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</a:rPr>
                        <a:t>Краевой и федеральный бюджет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Планируется привлечь  дополнительно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641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Водное хозяйство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21,5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5,4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16,1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983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Дорожное</a:t>
                      </a:r>
                      <a:r>
                        <a:rPr lang="ru-RU" sz="1800" baseline="0" dirty="0" smtClean="0">
                          <a:effectLst/>
                        </a:rPr>
                        <a:t> хозяйство (дорожные фонды)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5,5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5,5</a:t>
                      </a:r>
                      <a:endParaRPr lang="ru-RU" sz="18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60,3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292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 Жилищно-коммунальное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хозяйство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60,2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58,3</a:t>
                      </a:r>
                      <a:endParaRPr lang="ru-RU" sz="18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1,9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27,7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445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Образование</a:t>
                      </a:r>
                      <a:endParaRPr lang="ru-RU" sz="18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102,3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35,3</a:t>
                      </a:r>
                      <a:endParaRPr lang="ru-RU" sz="18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67,0</a:t>
                      </a:r>
                      <a:endParaRPr lang="ru-RU" sz="18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459,1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445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Здравоохранение</a:t>
                      </a:r>
                      <a:endParaRPr lang="ru-RU" sz="18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8,7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8,7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20,6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445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Культура</a:t>
                      </a:r>
                      <a:endParaRPr lang="ru-RU" sz="18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34,5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30,5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15,0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445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Физическая культура и спорт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42,1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17,1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25,0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46,6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417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ВСЕГО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274,8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97,1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67,7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110,0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568,6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sz="2700" b="1" dirty="0" smtClean="0">
                <a:latin typeface="Times New Roman" pitchFamily="18" charset="0"/>
              </a:rPr>
              <a:t>Основные характеристики бюджета Пермского района на 2016 - 2017 годы, млн. рублей</a:t>
            </a:r>
          </a:p>
        </p:txBody>
      </p:sp>
      <p:graphicFrame>
        <p:nvGraphicFramePr>
          <p:cNvPr id="446467" name="Group 3"/>
          <p:cNvGraphicFramePr>
            <a:graphicFrameLocks noGrp="1"/>
          </p:cNvGraphicFramePr>
          <p:nvPr>
            <p:ph idx="1"/>
          </p:nvPr>
        </p:nvGraphicFramePr>
        <p:xfrm>
          <a:off x="107950" y="1700213"/>
          <a:ext cx="8856662" cy="4812109"/>
        </p:xfrm>
        <a:graphic>
          <a:graphicData uri="http://schemas.openxmlformats.org/drawingml/2006/table">
            <a:tbl>
              <a:tblPr/>
              <a:tblGrid>
                <a:gridCol w="2196014"/>
                <a:gridCol w="1800698"/>
                <a:gridCol w="1786176"/>
                <a:gridCol w="1511878"/>
                <a:gridCol w="1561896"/>
              </a:tblGrid>
              <a:tr h="82294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показатели</a:t>
                      </a:r>
                    </a:p>
                  </a:txBody>
                  <a:tcPr marL="91435" marR="91435"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2016 год</a:t>
                      </a:r>
                    </a:p>
                  </a:txBody>
                  <a:tcPr marL="91435" marR="9143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2017 год</a:t>
                      </a:r>
                    </a:p>
                  </a:txBody>
                  <a:tcPr marL="91435" marR="9143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Отклонение 2017 год к 2014 году</a:t>
                      </a:r>
                    </a:p>
                  </a:txBody>
                  <a:tcPr marL="91435" marR="9143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57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сумма</a:t>
                      </a:r>
                    </a:p>
                  </a:txBody>
                  <a:tcPr marL="91435" marR="9143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</a:p>
                  </a:txBody>
                  <a:tcPr marL="91435" marR="9143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доходы</a:t>
                      </a:r>
                    </a:p>
                  </a:txBody>
                  <a:tcPr marL="91435" marR="91435"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2 251,9</a:t>
                      </a:r>
                    </a:p>
                  </a:txBody>
                  <a:tcPr marL="91435" marR="9143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2 152,1</a:t>
                      </a:r>
                    </a:p>
                  </a:txBody>
                  <a:tcPr marL="91435" marR="9143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-99,8</a:t>
                      </a:r>
                    </a:p>
                  </a:txBody>
                  <a:tcPr marL="91435" marR="9143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95,6</a:t>
                      </a:r>
                    </a:p>
                  </a:txBody>
                  <a:tcPr marL="91435" marR="9143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75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расходы</a:t>
                      </a:r>
                    </a:p>
                  </a:txBody>
                  <a:tcPr marL="91435" marR="91435"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2 228,9</a:t>
                      </a:r>
                    </a:p>
                  </a:txBody>
                  <a:tcPr marL="91435" marR="9143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2136,1</a:t>
                      </a:r>
                    </a:p>
                  </a:txBody>
                  <a:tcPr marL="91435" marR="9143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-92,8</a:t>
                      </a:r>
                    </a:p>
                  </a:txBody>
                  <a:tcPr marL="91435" marR="9143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95,8</a:t>
                      </a:r>
                    </a:p>
                  </a:txBody>
                  <a:tcPr marL="91435" marR="9143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91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дефицит (-), профицит (+)</a:t>
                      </a:r>
                    </a:p>
                  </a:txBody>
                  <a:tcPr marL="91435" marR="91435"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23,0</a:t>
                      </a:r>
                      <a:endParaRPr kumimoji="0" lang="ru-RU" sz="2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5" marR="9143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16,0</a:t>
                      </a:r>
                    </a:p>
                  </a:txBody>
                  <a:tcPr marL="91435" marR="9143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-7,0</a:t>
                      </a:r>
                    </a:p>
                  </a:txBody>
                  <a:tcPr marL="91435" marR="9143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69,6</a:t>
                      </a:r>
                    </a:p>
                  </a:txBody>
                  <a:tcPr marL="91435" marR="9143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957263" y="2565400"/>
            <a:ext cx="7581900" cy="31242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4400" b="1" smtClean="0">
                <a:latin typeface="Times New Roman" pitchFamily="18" charset="0"/>
              </a:rPr>
              <a:t>Спасибо за внимание!</a:t>
            </a:r>
          </a:p>
        </p:txBody>
      </p:sp>
      <p:sp>
        <p:nvSpPr>
          <p:cNvPr id="39940" name="Нижний колонтитул 4"/>
          <p:cNvSpPr txBox="1">
            <a:spLocks noGrp="1"/>
          </p:cNvSpPr>
          <p:nvPr/>
        </p:nvSpPr>
        <p:spPr bwMode="auto">
          <a:xfrm>
            <a:off x="3071813" y="6357938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ru-RU" sz="1200">
              <a:solidFill>
                <a:srgbClr val="045C75"/>
              </a:solidFill>
              <a:latin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764704"/>
            <a:ext cx="8496944" cy="79208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b="1" dirty="0">
                <a:latin typeface="Times New Roman" pitchFamily="18" charset="0"/>
              </a:rPr>
              <a:t>Динамика поступления </a:t>
            </a:r>
            <a:r>
              <a:rPr lang="ru-RU" sz="2400" b="1" dirty="0" smtClean="0">
                <a:latin typeface="Times New Roman" pitchFamily="18" charset="0"/>
              </a:rPr>
              <a:t>доходов в бюджет                     </a:t>
            </a:r>
            <a:br>
              <a:rPr lang="ru-RU" sz="2400" b="1" dirty="0" smtClean="0">
                <a:latin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</a:rPr>
              <a:t>Пермского муниципального района на 2014-2017 годы</a:t>
            </a:r>
            <a:endParaRPr lang="ru-RU" sz="2400" b="1" dirty="0">
              <a:latin typeface="Times New Roman" pitchFamily="18" charset="0"/>
            </a:endParaRP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idx="1"/>
          </p:nvPr>
        </p:nvGraphicFramePr>
        <p:xfrm>
          <a:off x="251520" y="1628800"/>
          <a:ext cx="8743950" cy="4872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364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04EC96B-112A-4213-83E9-5F1949E32898}" type="slidenum">
              <a:rPr lang="ru-RU" sz="1800" smtClean="0">
                <a:solidFill>
                  <a:srgbClr val="FFFFFF"/>
                </a:solidFill>
              </a:rPr>
              <a:pPr eaLnBrk="1" hangingPunct="1"/>
              <a:t>5</a:t>
            </a:fld>
            <a:endParaRPr lang="ru-RU" sz="1800" smtClean="0">
              <a:solidFill>
                <a:srgbClr val="FFFFFF"/>
              </a:solidFill>
            </a:endParaRPr>
          </a:p>
        </p:txBody>
      </p:sp>
      <p:sp>
        <p:nvSpPr>
          <p:cNvPr id="15365" name="Text Box 3"/>
          <p:cNvSpPr txBox="1">
            <a:spLocks noChangeArrowheads="1"/>
          </p:cNvSpPr>
          <p:nvPr/>
        </p:nvSpPr>
        <p:spPr bwMode="auto">
          <a:xfrm>
            <a:off x="539552" y="6278562"/>
            <a:ext cx="7185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15366" name="Rectangle 4"/>
          <p:cNvSpPr>
            <a:spLocks noChangeArrowheads="1"/>
          </p:cNvSpPr>
          <p:nvPr/>
        </p:nvSpPr>
        <p:spPr bwMode="auto">
          <a:xfrm>
            <a:off x="7452320" y="1700808"/>
            <a:ext cx="151216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ru-RU" sz="1800" dirty="0">
                <a:cs typeface="Times New Roman" pitchFamily="18" charset="0"/>
              </a:rPr>
              <a:t>млн. руб.</a:t>
            </a:r>
          </a:p>
        </p:txBody>
      </p:sp>
      <p:sp>
        <p:nvSpPr>
          <p:cNvPr id="15367" name="Rectangle 4"/>
          <p:cNvSpPr>
            <a:spLocks noChangeArrowheads="1"/>
          </p:cNvSpPr>
          <p:nvPr/>
        </p:nvSpPr>
        <p:spPr bwMode="auto">
          <a:xfrm>
            <a:off x="5652120" y="3356992"/>
            <a:ext cx="856111" cy="357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ru-RU" sz="1600" b="1" dirty="0">
              <a:solidFill>
                <a:srgbClr val="C00000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764704"/>
            <a:ext cx="8496944" cy="79208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b="1" dirty="0">
                <a:latin typeface="Times New Roman" pitchFamily="18" charset="0"/>
              </a:rPr>
              <a:t>Динамика поступления </a:t>
            </a:r>
            <a:r>
              <a:rPr lang="ru-RU" sz="2400" b="1" dirty="0" smtClean="0">
                <a:latin typeface="Times New Roman" pitchFamily="18" charset="0"/>
              </a:rPr>
              <a:t>доходов в бюджет                     </a:t>
            </a:r>
            <a:br>
              <a:rPr lang="ru-RU" sz="2400" b="1" dirty="0" smtClean="0">
                <a:latin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</a:rPr>
              <a:t>Пермского муниципального района на 2014-2017 годы</a:t>
            </a:r>
            <a:endParaRPr lang="ru-RU" sz="2400" b="1" dirty="0">
              <a:latin typeface="Times New Roman" pitchFamily="18" charset="0"/>
            </a:endParaRP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idx="1"/>
          </p:nvPr>
        </p:nvGraphicFramePr>
        <p:xfrm>
          <a:off x="251520" y="1628800"/>
          <a:ext cx="8743950" cy="4872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364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04EC96B-112A-4213-83E9-5F1949E32898}" type="slidenum">
              <a:rPr lang="ru-RU" sz="1800" smtClean="0">
                <a:solidFill>
                  <a:srgbClr val="FFFFFF"/>
                </a:solidFill>
              </a:rPr>
              <a:pPr eaLnBrk="1" hangingPunct="1"/>
              <a:t>6</a:t>
            </a:fld>
            <a:endParaRPr lang="ru-RU" sz="1800" smtClean="0">
              <a:solidFill>
                <a:srgbClr val="FFFFFF"/>
              </a:solidFill>
            </a:endParaRPr>
          </a:p>
        </p:txBody>
      </p:sp>
      <p:sp>
        <p:nvSpPr>
          <p:cNvPr id="15365" name="Text Box 3"/>
          <p:cNvSpPr txBox="1">
            <a:spLocks noChangeArrowheads="1"/>
          </p:cNvSpPr>
          <p:nvPr/>
        </p:nvSpPr>
        <p:spPr bwMode="auto">
          <a:xfrm>
            <a:off x="539552" y="6278562"/>
            <a:ext cx="7185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15366" name="Rectangle 4"/>
          <p:cNvSpPr>
            <a:spLocks noChangeArrowheads="1"/>
          </p:cNvSpPr>
          <p:nvPr/>
        </p:nvSpPr>
        <p:spPr bwMode="auto">
          <a:xfrm>
            <a:off x="179388" y="1700213"/>
            <a:ext cx="16303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ru-RU" sz="2000" dirty="0">
                <a:latin typeface="Arial" charset="0"/>
              </a:rPr>
              <a:t>млн. руб.</a:t>
            </a:r>
          </a:p>
        </p:txBody>
      </p:sp>
      <p:sp>
        <p:nvSpPr>
          <p:cNvPr id="15367" name="Rectangle 4"/>
          <p:cNvSpPr>
            <a:spLocks noChangeArrowheads="1"/>
          </p:cNvSpPr>
          <p:nvPr/>
        </p:nvSpPr>
        <p:spPr bwMode="auto">
          <a:xfrm>
            <a:off x="5429256" y="3571876"/>
            <a:ext cx="856111" cy="357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ru-RU" sz="1600" b="1" dirty="0">
              <a:solidFill>
                <a:srgbClr val="C00000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764704"/>
            <a:ext cx="8642350" cy="595784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Динамика и структура доходов бюджета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Пермского муниципального района на 2014-2017 годы</a:t>
            </a:r>
          </a:p>
        </p:txBody>
      </p:sp>
      <p:sp>
        <p:nvSpPr>
          <p:cNvPr id="1638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AD9F2FA-143C-4A09-B196-20412AC519FE}" type="slidenum">
              <a:rPr lang="ru-RU" sz="1800" smtClean="0">
                <a:solidFill>
                  <a:srgbClr val="FFFFFF"/>
                </a:solidFill>
              </a:rPr>
              <a:pPr eaLnBrk="1" hangingPunct="1"/>
              <a:t>7</a:t>
            </a:fld>
            <a:endParaRPr lang="ru-RU" sz="1800" smtClean="0">
              <a:solidFill>
                <a:srgbClr val="FFFFFF"/>
              </a:solidFill>
            </a:endParaRPr>
          </a:p>
        </p:txBody>
      </p:sp>
      <p:graphicFrame>
        <p:nvGraphicFramePr>
          <p:cNvPr id="2" name="Объект 2"/>
          <p:cNvGraphicFramePr>
            <a:graphicFrameLocks noGrp="1"/>
          </p:cNvGraphicFramePr>
          <p:nvPr>
            <p:ph idx="1"/>
          </p:nvPr>
        </p:nvGraphicFramePr>
        <p:xfrm>
          <a:off x="107504" y="1844824"/>
          <a:ext cx="8806309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179512" y="1340768"/>
            <a:ext cx="1296144" cy="43204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>
              <a:defRPr/>
            </a:pPr>
            <a:r>
              <a:rPr lang="ru-RU" sz="1800" dirty="0">
                <a:latin typeface="+mn-lt"/>
              </a:rPr>
              <a:t>млн. руб.</a:t>
            </a:r>
          </a:p>
        </p:txBody>
      </p:sp>
      <p:sp>
        <p:nvSpPr>
          <p:cNvPr id="16390" name="TextBox 9"/>
          <p:cNvSpPr txBox="1">
            <a:spLocks noChangeArrowheads="1"/>
          </p:cNvSpPr>
          <p:nvPr/>
        </p:nvSpPr>
        <p:spPr bwMode="auto">
          <a:xfrm>
            <a:off x="2627785" y="3068960"/>
            <a:ext cx="79208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600" b="1" dirty="0" smtClean="0"/>
              <a:t>64,4%</a:t>
            </a:r>
            <a:endParaRPr lang="ru-RU" sz="1600" b="1" dirty="0"/>
          </a:p>
        </p:txBody>
      </p:sp>
      <p:sp>
        <p:nvSpPr>
          <p:cNvPr id="16391" name="TextBox 10"/>
          <p:cNvSpPr txBox="1">
            <a:spLocks noChangeArrowheads="1"/>
          </p:cNvSpPr>
          <p:nvPr/>
        </p:nvSpPr>
        <p:spPr bwMode="auto">
          <a:xfrm rot="10800000" flipV="1">
            <a:off x="2699792" y="4055586"/>
            <a:ext cx="79208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 dirty="0" smtClean="0"/>
              <a:t>18,1%</a:t>
            </a:r>
            <a:endParaRPr lang="ru-RU" sz="1600" b="1" dirty="0"/>
          </a:p>
        </p:txBody>
      </p:sp>
      <p:sp>
        <p:nvSpPr>
          <p:cNvPr id="16392" name="TextBox 11"/>
          <p:cNvSpPr txBox="1">
            <a:spLocks noChangeArrowheads="1"/>
          </p:cNvSpPr>
          <p:nvPr/>
        </p:nvSpPr>
        <p:spPr bwMode="auto">
          <a:xfrm>
            <a:off x="4499993" y="3458034"/>
            <a:ext cx="93610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600" b="1" dirty="0" smtClean="0"/>
              <a:t>58,8%</a:t>
            </a:r>
            <a:endParaRPr lang="ru-RU" sz="1600" b="1" dirty="0"/>
          </a:p>
        </p:txBody>
      </p:sp>
      <p:sp>
        <p:nvSpPr>
          <p:cNvPr id="16393" name="TextBox 12"/>
          <p:cNvSpPr txBox="1">
            <a:spLocks noChangeArrowheads="1"/>
          </p:cNvSpPr>
          <p:nvPr/>
        </p:nvSpPr>
        <p:spPr bwMode="auto">
          <a:xfrm>
            <a:off x="2627784" y="4725144"/>
            <a:ext cx="101552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 dirty="0" smtClean="0"/>
              <a:t>17,5%</a:t>
            </a:r>
            <a:endParaRPr lang="ru-RU" sz="1600" b="1" dirty="0"/>
          </a:p>
        </p:txBody>
      </p:sp>
      <p:sp>
        <p:nvSpPr>
          <p:cNvPr id="16394" name="TextBox 13"/>
          <p:cNvSpPr txBox="1">
            <a:spLocks noChangeArrowheads="1"/>
          </p:cNvSpPr>
          <p:nvPr/>
        </p:nvSpPr>
        <p:spPr bwMode="auto">
          <a:xfrm>
            <a:off x="4499992" y="4365104"/>
            <a:ext cx="10006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 dirty="0" smtClean="0"/>
              <a:t>19,7%</a:t>
            </a:r>
            <a:endParaRPr lang="ru-RU" sz="1600" b="1" dirty="0"/>
          </a:p>
        </p:txBody>
      </p:sp>
      <p:sp>
        <p:nvSpPr>
          <p:cNvPr id="16395" name="TextBox 14"/>
          <p:cNvSpPr txBox="1">
            <a:spLocks noChangeArrowheads="1"/>
          </p:cNvSpPr>
          <p:nvPr/>
        </p:nvSpPr>
        <p:spPr bwMode="auto">
          <a:xfrm>
            <a:off x="4499992" y="4869160"/>
            <a:ext cx="10006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 dirty="0" smtClean="0"/>
              <a:t>21,5%</a:t>
            </a:r>
            <a:endParaRPr lang="ru-RU" sz="1600" b="1" dirty="0"/>
          </a:p>
        </p:txBody>
      </p:sp>
      <p:sp>
        <p:nvSpPr>
          <p:cNvPr id="16396" name="TextBox 15"/>
          <p:cNvSpPr txBox="1">
            <a:spLocks noChangeArrowheads="1"/>
          </p:cNvSpPr>
          <p:nvPr/>
        </p:nvSpPr>
        <p:spPr bwMode="auto">
          <a:xfrm>
            <a:off x="6516688" y="3429000"/>
            <a:ext cx="74892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 dirty="0" smtClean="0"/>
              <a:t>56,9%</a:t>
            </a:r>
            <a:endParaRPr lang="ru-RU" sz="1600" b="1" dirty="0"/>
          </a:p>
        </p:txBody>
      </p:sp>
      <p:sp>
        <p:nvSpPr>
          <p:cNvPr id="16397" name="TextBox 16"/>
          <p:cNvSpPr txBox="1">
            <a:spLocks noChangeArrowheads="1"/>
          </p:cNvSpPr>
          <p:nvPr/>
        </p:nvSpPr>
        <p:spPr bwMode="auto">
          <a:xfrm>
            <a:off x="6516216" y="4365104"/>
            <a:ext cx="79208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 dirty="0" smtClean="0"/>
              <a:t>20,6%</a:t>
            </a:r>
            <a:endParaRPr lang="ru-RU" sz="1600" b="1" dirty="0"/>
          </a:p>
        </p:txBody>
      </p:sp>
      <p:sp>
        <p:nvSpPr>
          <p:cNvPr id="16398" name="TextBox 17"/>
          <p:cNvSpPr txBox="1">
            <a:spLocks noChangeArrowheads="1"/>
          </p:cNvSpPr>
          <p:nvPr/>
        </p:nvSpPr>
        <p:spPr bwMode="auto">
          <a:xfrm>
            <a:off x="6444208" y="5013176"/>
            <a:ext cx="82140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 dirty="0" smtClean="0"/>
              <a:t>22,5%</a:t>
            </a:r>
            <a:endParaRPr lang="ru-RU" sz="1600" b="1" dirty="0"/>
          </a:p>
        </p:txBody>
      </p:sp>
      <p:sp>
        <p:nvSpPr>
          <p:cNvPr id="16399" name="TextBox 18"/>
          <p:cNvSpPr txBox="1">
            <a:spLocks noChangeArrowheads="1"/>
          </p:cNvSpPr>
          <p:nvPr/>
        </p:nvSpPr>
        <p:spPr bwMode="auto">
          <a:xfrm>
            <a:off x="8342313" y="3429000"/>
            <a:ext cx="74892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 dirty="0" smtClean="0"/>
              <a:t>62,2%</a:t>
            </a:r>
            <a:endParaRPr lang="ru-RU" sz="1600" b="1" dirty="0"/>
          </a:p>
        </p:txBody>
      </p:sp>
      <p:sp>
        <p:nvSpPr>
          <p:cNvPr id="16400" name="TextBox 19"/>
          <p:cNvSpPr txBox="1">
            <a:spLocks noChangeArrowheads="1"/>
          </p:cNvSpPr>
          <p:nvPr/>
        </p:nvSpPr>
        <p:spPr bwMode="auto">
          <a:xfrm>
            <a:off x="8361363" y="4149080"/>
            <a:ext cx="74892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 dirty="0" smtClean="0"/>
              <a:t>13,4%</a:t>
            </a:r>
            <a:endParaRPr lang="ru-RU" sz="1600" b="1" dirty="0"/>
          </a:p>
        </p:txBody>
      </p:sp>
      <p:sp>
        <p:nvSpPr>
          <p:cNvPr id="16401" name="TextBox 20"/>
          <p:cNvSpPr txBox="1">
            <a:spLocks noChangeArrowheads="1"/>
          </p:cNvSpPr>
          <p:nvPr/>
        </p:nvSpPr>
        <p:spPr bwMode="auto">
          <a:xfrm>
            <a:off x="8361363" y="4653136"/>
            <a:ext cx="74892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 dirty="0" smtClean="0"/>
              <a:t>24,4%</a:t>
            </a:r>
            <a:endParaRPr lang="ru-RU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764704"/>
            <a:ext cx="8642350" cy="595784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Динамика и структура собственных доходов бюджета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Пермского муниципального района на 2014-2017 годы</a:t>
            </a:r>
          </a:p>
        </p:txBody>
      </p:sp>
      <p:sp>
        <p:nvSpPr>
          <p:cNvPr id="1638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AD9F2FA-143C-4A09-B196-20412AC519FE}" type="slidenum">
              <a:rPr lang="ru-RU" sz="1800" smtClean="0">
                <a:solidFill>
                  <a:srgbClr val="FFFFFF"/>
                </a:solidFill>
              </a:rPr>
              <a:pPr eaLnBrk="1" hangingPunct="1"/>
              <a:t>8</a:t>
            </a:fld>
            <a:endParaRPr lang="ru-RU" sz="1800" smtClean="0">
              <a:solidFill>
                <a:srgbClr val="FFFFFF"/>
              </a:solidFill>
            </a:endParaRPr>
          </a:p>
        </p:txBody>
      </p:sp>
      <p:graphicFrame>
        <p:nvGraphicFramePr>
          <p:cNvPr id="2" name="Объект 2"/>
          <p:cNvGraphicFramePr>
            <a:graphicFrameLocks noGrp="1"/>
          </p:cNvGraphicFramePr>
          <p:nvPr>
            <p:ph idx="1"/>
          </p:nvPr>
        </p:nvGraphicFramePr>
        <p:xfrm>
          <a:off x="0" y="1916832"/>
          <a:ext cx="8806309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179512" y="1340768"/>
            <a:ext cx="1296144" cy="43204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>
              <a:defRPr/>
            </a:pPr>
            <a:r>
              <a:rPr lang="ru-RU" sz="1800" dirty="0">
                <a:latin typeface="+mn-lt"/>
              </a:rPr>
              <a:t>млн. руб.</a:t>
            </a:r>
          </a:p>
        </p:txBody>
      </p:sp>
      <p:sp>
        <p:nvSpPr>
          <p:cNvPr id="16391" name="TextBox 10"/>
          <p:cNvSpPr txBox="1">
            <a:spLocks noChangeArrowheads="1"/>
          </p:cNvSpPr>
          <p:nvPr/>
        </p:nvSpPr>
        <p:spPr bwMode="auto">
          <a:xfrm rot="10800000" flipV="1">
            <a:off x="2699792" y="2977566"/>
            <a:ext cx="79208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 dirty="0" smtClean="0"/>
              <a:t>21,1%</a:t>
            </a:r>
            <a:endParaRPr lang="ru-RU" sz="1600" b="1" dirty="0"/>
          </a:p>
        </p:txBody>
      </p:sp>
      <p:sp>
        <p:nvSpPr>
          <p:cNvPr id="16393" name="TextBox 12"/>
          <p:cNvSpPr txBox="1">
            <a:spLocks noChangeArrowheads="1"/>
          </p:cNvSpPr>
          <p:nvPr/>
        </p:nvSpPr>
        <p:spPr bwMode="auto">
          <a:xfrm>
            <a:off x="2627784" y="4725144"/>
            <a:ext cx="101552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 dirty="0" smtClean="0"/>
              <a:t>78,9%</a:t>
            </a:r>
            <a:endParaRPr lang="ru-RU" sz="1600" b="1" dirty="0"/>
          </a:p>
        </p:txBody>
      </p:sp>
      <p:sp>
        <p:nvSpPr>
          <p:cNvPr id="16394" name="TextBox 13"/>
          <p:cNvSpPr txBox="1">
            <a:spLocks noChangeArrowheads="1"/>
          </p:cNvSpPr>
          <p:nvPr/>
        </p:nvSpPr>
        <p:spPr bwMode="auto">
          <a:xfrm>
            <a:off x="4499992" y="2636912"/>
            <a:ext cx="10006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 dirty="0" smtClean="0"/>
              <a:t>17,1%</a:t>
            </a:r>
            <a:endParaRPr lang="ru-RU" sz="1600" b="1" dirty="0"/>
          </a:p>
        </p:txBody>
      </p:sp>
      <p:sp>
        <p:nvSpPr>
          <p:cNvPr id="16395" name="TextBox 14"/>
          <p:cNvSpPr txBox="1">
            <a:spLocks noChangeArrowheads="1"/>
          </p:cNvSpPr>
          <p:nvPr/>
        </p:nvSpPr>
        <p:spPr bwMode="auto">
          <a:xfrm>
            <a:off x="4499992" y="4725144"/>
            <a:ext cx="10006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 dirty="0" smtClean="0"/>
              <a:t>82,9%</a:t>
            </a:r>
            <a:endParaRPr lang="ru-RU" sz="1600" b="1" dirty="0"/>
          </a:p>
        </p:txBody>
      </p:sp>
      <p:sp>
        <p:nvSpPr>
          <p:cNvPr id="16397" name="TextBox 16"/>
          <p:cNvSpPr txBox="1">
            <a:spLocks noChangeArrowheads="1"/>
          </p:cNvSpPr>
          <p:nvPr/>
        </p:nvSpPr>
        <p:spPr bwMode="auto">
          <a:xfrm>
            <a:off x="6372200" y="2564904"/>
            <a:ext cx="93610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 dirty="0" smtClean="0"/>
              <a:t>12,3%</a:t>
            </a:r>
            <a:endParaRPr lang="ru-RU" sz="1600" b="1" dirty="0"/>
          </a:p>
        </p:txBody>
      </p:sp>
      <p:sp>
        <p:nvSpPr>
          <p:cNvPr id="16398" name="TextBox 17"/>
          <p:cNvSpPr txBox="1">
            <a:spLocks noChangeArrowheads="1"/>
          </p:cNvSpPr>
          <p:nvPr/>
        </p:nvSpPr>
        <p:spPr bwMode="auto">
          <a:xfrm>
            <a:off x="6444208" y="4725144"/>
            <a:ext cx="82140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 dirty="0" smtClean="0"/>
              <a:t>87,7%</a:t>
            </a:r>
            <a:endParaRPr lang="ru-RU" sz="1600" b="1" dirty="0"/>
          </a:p>
        </p:txBody>
      </p:sp>
      <p:sp>
        <p:nvSpPr>
          <p:cNvPr id="16400" name="TextBox 19"/>
          <p:cNvSpPr txBox="1">
            <a:spLocks noChangeArrowheads="1"/>
          </p:cNvSpPr>
          <p:nvPr/>
        </p:nvSpPr>
        <p:spPr bwMode="auto">
          <a:xfrm>
            <a:off x="8361363" y="2492896"/>
            <a:ext cx="74892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 dirty="0" smtClean="0"/>
              <a:t>10,0%</a:t>
            </a:r>
            <a:endParaRPr lang="ru-RU" sz="1600" b="1" dirty="0"/>
          </a:p>
        </p:txBody>
      </p:sp>
      <p:sp>
        <p:nvSpPr>
          <p:cNvPr id="16401" name="TextBox 20"/>
          <p:cNvSpPr txBox="1">
            <a:spLocks noChangeArrowheads="1"/>
          </p:cNvSpPr>
          <p:nvPr/>
        </p:nvSpPr>
        <p:spPr bwMode="auto">
          <a:xfrm>
            <a:off x="8361363" y="4653136"/>
            <a:ext cx="74892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 dirty="0" smtClean="0"/>
              <a:t>90,0%</a:t>
            </a:r>
            <a:endParaRPr lang="ru-RU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620713"/>
            <a:ext cx="8642350" cy="739775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Структура собственных доходов бюджета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Пермского муниципального района на 2015 год</a:t>
            </a:r>
          </a:p>
        </p:txBody>
      </p:sp>
      <p:sp>
        <p:nvSpPr>
          <p:cNvPr id="17411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A4CD6C4-2A70-4ACD-AFE2-B2B4FD729B8B}" type="slidenum">
              <a:rPr lang="ru-RU" sz="1800" smtClean="0">
                <a:solidFill>
                  <a:srgbClr val="FFFFFF"/>
                </a:solidFill>
              </a:rPr>
              <a:pPr eaLnBrk="1" hangingPunct="1"/>
              <a:t>9</a:t>
            </a:fld>
            <a:endParaRPr lang="ru-RU" sz="1800" smtClean="0">
              <a:solidFill>
                <a:srgbClr val="FFFFFF"/>
              </a:solidFill>
            </a:endParaRPr>
          </a:p>
        </p:txBody>
      </p:sp>
      <p:graphicFrame>
        <p:nvGraphicFramePr>
          <p:cNvPr id="2" name="Объект 4"/>
          <p:cNvGraphicFramePr>
            <a:graphicFrameLocks noGrp="1"/>
          </p:cNvGraphicFramePr>
          <p:nvPr>
            <p:ph idx="1"/>
          </p:nvPr>
        </p:nvGraphicFramePr>
        <p:xfrm>
          <a:off x="539552" y="1700808"/>
          <a:ext cx="8107685" cy="4914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2_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2_Поток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3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4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5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6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20372</TotalTime>
  <Words>2173</Words>
  <Application>Microsoft Office PowerPoint</Application>
  <PresentationFormat>Экран (4:3)</PresentationFormat>
  <Paragraphs>782</Paragraphs>
  <Slides>40</Slides>
  <Notes>23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40</vt:i4>
      </vt:variant>
    </vt:vector>
  </HeadingPairs>
  <TitlesOfParts>
    <vt:vector size="42" baseType="lpstr">
      <vt:lpstr>2_Поток</vt:lpstr>
      <vt:lpstr>Городская</vt:lpstr>
      <vt:lpstr>Слайд 1</vt:lpstr>
      <vt:lpstr>Основные показатели развития экономики Пермского муниципального района в соответствии с прогнозом социально-экономического развития Пермского муниципального района </vt:lpstr>
      <vt:lpstr>Основные характеристики бюджета Пермского района на 2014 - 2015 годы, млн. рублей</vt:lpstr>
      <vt:lpstr>Основные характеристики бюджета Пермского района на 2016 - 2017 годы, млн. рублей</vt:lpstr>
      <vt:lpstr>Динамика поступления доходов в бюджет                      Пермского муниципального района на 2014-2017 годы</vt:lpstr>
      <vt:lpstr>Динамика поступления доходов в бюджет                      Пермского муниципального района на 2014-2017 годы</vt:lpstr>
      <vt:lpstr>Динамика и структура доходов бюджета  Пермского муниципального района на 2014-2017 годы</vt:lpstr>
      <vt:lpstr>Динамика и структура собственных доходов бюджета  Пермского муниципального района на 2014-2017 годы</vt:lpstr>
      <vt:lpstr>Структура собственных доходов бюджета  Пермского муниципального района на 2015 год</vt:lpstr>
      <vt:lpstr>Структура собственных доходов бюджета  Пермского муниципального района на 2015 год</vt:lpstr>
      <vt:lpstr>Динамика поступления налоговых доходов  на 2014 - 2017 годы</vt:lpstr>
      <vt:lpstr>Динамика поступления налога на доходы физических лиц на 2014 - 2017 годы</vt:lpstr>
      <vt:lpstr>Динамика поступления неналоговых доходов                                  на 2014-2017 годы</vt:lpstr>
      <vt:lpstr>Динамика расходов бюджета                                            Пермского муниципального района на 2014-2017 годы</vt:lpstr>
      <vt:lpstr>Формирование расходов бюджета                                     Пермского муниципального района на 2015-2017 годы</vt:lpstr>
      <vt:lpstr>Среднемесячная заработная плата</vt:lpstr>
      <vt:lpstr>Структура расходов бюджета                                            Пермского муниципального района на 2015 год</vt:lpstr>
      <vt:lpstr>Сравнение схем межбюджетного регулирования бюджетов поселений</vt:lpstr>
      <vt:lpstr>Объемы дотаций из бюджета Пермского  района, тыс. руб.</vt:lpstr>
      <vt:lpstr>Динамика расходов бюджета района на  Образование за 2014 - 2017  годы</vt:lpstr>
      <vt:lpstr>Расходы на «Образование»</vt:lpstr>
      <vt:lpstr>Дошкольное образование, млн. руб.</vt:lpstr>
      <vt:lpstr>Общее образование,  млн.руб.</vt:lpstr>
      <vt:lpstr>Дополнительное образование, молодежная политика  и оздоровление детей, млн. руб.</vt:lpstr>
      <vt:lpstr>Расходы бюджета на здравоохранение 2014-2015 годы</vt:lpstr>
      <vt:lpstr>Динамика расходов бюджета района  на Социальную политику за 2014 - 2017 годы</vt:lpstr>
      <vt:lpstr>Социальная политика, млн. руб.</vt:lpstr>
      <vt:lpstr>Динамика расходов бюджета района на  Культуру за 2014 - 2017 годы</vt:lpstr>
      <vt:lpstr>Культура, млн. руб.</vt:lpstr>
      <vt:lpstr>Динамика расходов бюджета района на  Физическую культуру и спорт за 2014 - 2017 годы</vt:lpstr>
      <vt:lpstr>Физическая культура и спорт, млн. руб.</vt:lpstr>
      <vt:lpstr>Динамика расходов бюджета района на Общегосударственные вопросы за 2014 - 2017 годы</vt:lpstr>
      <vt:lpstr>Динамика расходов бюджета района на  Национальную экономику за 2014 - 2017 годы</vt:lpstr>
      <vt:lpstr>Национальная экономика, млн. руб.</vt:lpstr>
      <vt:lpstr>Дорожный фонд, млн. руб.</vt:lpstr>
      <vt:lpstr>Динамика расходов бюджета района на  Жилищно-коммунальное хозяйство за 2014 - 2017 годы</vt:lpstr>
      <vt:lpstr>Инвестиционные проекты в сфере ЖКХ</vt:lpstr>
      <vt:lpstr>Расходы на реализацию муниципальных программ  2015 год, млн. руб.</vt:lpstr>
      <vt:lpstr>Инвестиционные расходы на 2015 год, млн. руб.</vt:lpstr>
      <vt:lpstr>Слайд 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Министерства финансов Пермского края  о работе в 2007 году  и планах на 2008 год</dc:title>
  <dc:creator>User</dc:creator>
  <cp:lastModifiedBy>feu17-05</cp:lastModifiedBy>
  <cp:revision>1219</cp:revision>
  <cp:lastPrinted>2015-01-05T07:45:09Z</cp:lastPrinted>
  <dcterms:created xsi:type="dcterms:W3CDTF">2008-02-28T03:10:36Z</dcterms:created>
  <dcterms:modified xsi:type="dcterms:W3CDTF">2015-03-18T04:20:21Z</dcterms:modified>
</cp:coreProperties>
</file>