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3" r:id="rId3"/>
    <p:sldId id="276" r:id="rId4"/>
    <p:sldId id="272" r:id="rId5"/>
    <p:sldId id="277" r:id="rId6"/>
    <p:sldId id="274" r:id="rId7"/>
    <p:sldId id="279" r:id="rId8"/>
    <p:sldId id="280" r:id="rId9"/>
    <p:sldId id="278" r:id="rId10"/>
    <p:sldId id="266" r:id="rId11"/>
    <p:sldId id="281" r:id="rId12"/>
    <p:sldId id="267" r:id="rId13"/>
    <p:sldId id="282" r:id="rId14"/>
    <p:sldId id="268" r:id="rId15"/>
    <p:sldId id="283" r:id="rId16"/>
    <p:sldId id="269" r:id="rId17"/>
    <p:sldId id="284" r:id="rId18"/>
    <p:sldId id="270" r:id="rId19"/>
    <p:sldId id="285" r:id="rId20"/>
    <p:sldId id="271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по доходам бюджетов поселений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01.01.2017 года</a:t>
            </a:r>
          </a:p>
        </c:rich>
      </c:tx>
      <c:layout>
        <c:manualLayout>
          <c:xMode val="edge"/>
          <c:yMode val="edge"/>
          <c:x val="0.21158233025689363"/>
          <c:y val="3.130056805282505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91435755188665E-2"/>
          <c:y val="0.16203438144553989"/>
          <c:w val="0.88925931241352962"/>
          <c:h val="0.5443893915168847"/>
        </c:manualLayout>
      </c:layout>
      <c:barChart>
        <c:barDir val="col"/>
        <c:grouping val="clustered"/>
        <c:varyColors val="0"/>
        <c:ser>
          <c:idx val="0"/>
          <c:order val="0"/>
          <c:tx>
            <c:v>Сельские поселения</c:v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5062679575383067E-7"/>
                  <c:y val="8.0770200335127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838754015145E-3"/>
                  <c:y val="9.5512849029464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29296973471536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559047587128E-3"/>
                  <c:y val="9.42034788024378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5.67313092413666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6E-4"/>
                  <c:y val="9.312141113365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5.27985994108815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4.00477369368130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4.94618849499707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259770401305997E-3"/>
                  <c:y val="5.9343087026785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3510056221451512E-3"/>
                  <c:y val="5.51329388911132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4049752030637519E-5"/>
                  <c:y val="2.76391298545309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7.4653380191882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5062679575383067E-7"/>
                  <c:y val="3.24317511158562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5062679575383067E-7"/>
                  <c:y val="-2.73292109672731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112062570370955E-3"/>
                  <c:y val="-4.92044426650062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953253540713491E-3"/>
                  <c:y val="-6.14812424223395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3E-4"/>
                  <c:y val="3.88725828490023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Фроловское</c:v>
                </c:pt>
                <c:pt idx="1">
                  <c:v>Хохловское</c:v>
                </c:pt>
                <c:pt idx="2">
                  <c:v>Кукуштанское</c:v>
                </c:pt>
                <c:pt idx="3">
                  <c:v>Юговское</c:v>
                </c:pt>
                <c:pt idx="4">
                  <c:v>Лобановское</c:v>
                </c:pt>
                <c:pt idx="5">
                  <c:v>Савинское</c:v>
                </c:pt>
                <c:pt idx="6">
                  <c:v>Пальниковское</c:v>
                </c:pt>
                <c:pt idx="7">
                  <c:v>Усть-Качкинское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Сылвенское</c:v>
                </c:pt>
                <c:pt idx="11">
                  <c:v>Бершетское</c:v>
                </c:pt>
                <c:pt idx="12">
                  <c:v>Юго-Камское</c:v>
                </c:pt>
                <c:pt idx="13">
                  <c:v>Заболотское</c:v>
                </c:pt>
                <c:pt idx="14">
                  <c:v>Платошинское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'Табл. 1'!$I$7:$I$23</c:f>
              <c:numCache>
                <c:formatCode>#,##0.00</c:formatCode>
                <c:ptCount val="17"/>
                <c:pt idx="0">
                  <c:v>108.48202793862144</c:v>
                </c:pt>
                <c:pt idx="1">
                  <c:v>108.04935370152762</c:v>
                </c:pt>
                <c:pt idx="2">
                  <c:v>105.3031681817654</c:v>
                </c:pt>
                <c:pt idx="3">
                  <c:v>104.7655486042699</c:v>
                </c:pt>
                <c:pt idx="4">
                  <c:v>103.12264643246658</c:v>
                </c:pt>
                <c:pt idx="5">
                  <c:v>102.63166032107573</c:v>
                </c:pt>
                <c:pt idx="6">
                  <c:v>102.36913332675849</c:v>
                </c:pt>
                <c:pt idx="7">
                  <c:v>102.36567934260624</c:v>
                </c:pt>
                <c:pt idx="8">
                  <c:v>101.60078091034458</c:v>
                </c:pt>
                <c:pt idx="9">
                  <c:v>101.47334658159885</c:v>
                </c:pt>
                <c:pt idx="10">
                  <c:v>101.30191562466266</c:v>
                </c:pt>
                <c:pt idx="11">
                  <c:v>100.79451895664633</c:v>
                </c:pt>
                <c:pt idx="12">
                  <c:v>100.05553139202547</c:v>
                </c:pt>
                <c:pt idx="13">
                  <c:v>99.857579867404596</c:v>
                </c:pt>
                <c:pt idx="14">
                  <c:v>99.10518210136884</c:v>
                </c:pt>
                <c:pt idx="15">
                  <c:v>98.721087639612406</c:v>
                </c:pt>
                <c:pt idx="16">
                  <c:v>83.146264213923615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57248"/>
        <c:axId val="25432064"/>
      </c:barChart>
      <c:catAx>
        <c:axId val="2555724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25432064"/>
        <c:crossesAt val="0"/>
        <c:auto val="1"/>
        <c:lblAlgn val="ctr"/>
        <c:lblOffset val="100"/>
        <c:noMultiLvlLbl val="0"/>
      </c:catAx>
      <c:valAx>
        <c:axId val="25432064"/>
        <c:scaling>
          <c:orientation val="minMax"/>
          <c:max val="15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 smtClean="0"/>
                  <a:t>% исполнения                                                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2.7774694915230133E-6"/>
              <c:y val="9.907232529718923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5557248"/>
        <c:crosses val="autoZero"/>
        <c:crossBetween val="between"/>
        <c:majorUnit val="100.34"/>
        <c:minorUnit val="100.3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Анализ исполнения поступлений от использования имущества,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находящегося в собственности поселений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01.01.2017 года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(социальный </a:t>
            </a:r>
            <a:r>
              <a:rPr lang="ru-RU" sz="1600" b="1" i="0" u="none" strike="noStrike" baseline="0" dirty="0" err="1">
                <a:solidFill>
                  <a:srgbClr val="000000"/>
                </a:solidFill>
                <a:latin typeface="Times New Roman"/>
                <a:cs typeface="Times New Roman"/>
              </a:rPr>
              <a:t>найм</a:t>
            </a: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c:rich>
      </c:tx>
      <c:layout>
        <c:manualLayout>
          <c:xMode val="edge"/>
          <c:yMode val="edge"/>
          <c:x val="0.22566538930179314"/>
          <c:y val="1.38724509656557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79062310232553E-2"/>
          <c:y val="0.18549360842358223"/>
          <c:w val="0.91802002628080293"/>
          <c:h val="0.47802666823654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14'!$D$5:$D$6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14'!$B$7:$B$23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14'!$D$7:$D$23</c:f>
              <c:numCache>
                <c:formatCode>#,##0.00</c:formatCode>
                <c:ptCount val="17"/>
                <c:pt idx="0">
                  <c:v>170.97</c:v>
                </c:pt>
                <c:pt idx="1">
                  <c:v>94.63</c:v>
                </c:pt>
                <c:pt idx="2">
                  <c:v>313.02999999999992</c:v>
                </c:pt>
                <c:pt idx="3">
                  <c:v>13.29</c:v>
                </c:pt>
                <c:pt idx="4">
                  <c:v>377.22999999999996</c:v>
                </c:pt>
                <c:pt idx="5">
                  <c:v>281.18</c:v>
                </c:pt>
                <c:pt idx="6">
                  <c:v>324.68</c:v>
                </c:pt>
                <c:pt idx="7">
                  <c:v>181.60999999999999</c:v>
                </c:pt>
                <c:pt idx="8">
                  <c:v>23.4</c:v>
                </c:pt>
                <c:pt idx="9">
                  <c:v>86.86999999999999</c:v>
                </c:pt>
                <c:pt idx="10">
                  <c:v>204.66</c:v>
                </c:pt>
                <c:pt idx="11">
                  <c:v>662.92</c:v>
                </c:pt>
                <c:pt idx="12">
                  <c:v>135.16</c:v>
                </c:pt>
                <c:pt idx="13">
                  <c:v>347.01</c:v>
                </c:pt>
                <c:pt idx="14">
                  <c:v>7.8199999999999994</c:v>
                </c:pt>
                <c:pt idx="15">
                  <c:v>29.919999999999998</c:v>
                </c:pt>
                <c:pt idx="16">
                  <c:v>252.88000000000002</c:v>
                </c:pt>
              </c:numCache>
            </c:numRef>
          </c:val>
        </c:ser>
        <c:ser>
          <c:idx val="1"/>
          <c:order val="1"/>
          <c:tx>
            <c:strRef>
              <c:f>'Табл. 14'!$E$5:$E$6</c:f>
              <c:strCache>
                <c:ptCount val="1"/>
                <c:pt idx="0">
                  <c:v>Факт на 01.01.2017 г.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14'!$B$7:$B$23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14'!$E$7:$E$23</c:f>
              <c:numCache>
                <c:formatCode>#,##0.00</c:formatCode>
                <c:ptCount val="17"/>
                <c:pt idx="0">
                  <c:v>175.82000000000002</c:v>
                </c:pt>
                <c:pt idx="1">
                  <c:v>121.49000000000001</c:v>
                </c:pt>
                <c:pt idx="2">
                  <c:v>358.61</c:v>
                </c:pt>
                <c:pt idx="3">
                  <c:v>11.92</c:v>
                </c:pt>
                <c:pt idx="4">
                  <c:v>322.5</c:v>
                </c:pt>
                <c:pt idx="5">
                  <c:v>275.55</c:v>
                </c:pt>
                <c:pt idx="6">
                  <c:v>286.33999999999992</c:v>
                </c:pt>
                <c:pt idx="7">
                  <c:v>513.95999999999992</c:v>
                </c:pt>
                <c:pt idx="8">
                  <c:v>39.370000000000005</c:v>
                </c:pt>
                <c:pt idx="9">
                  <c:v>114.59</c:v>
                </c:pt>
                <c:pt idx="10">
                  <c:v>289.56</c:v>
                </c:pt>
                <c:pt idx="11">
                  <c:v>906.12</c:v>
                </c:pt>
                <c:pt idx="12">
                  <c:v>139.44999999999999</c:v>
                </c:pt>
                <c:pt idx="13">
                  <c:v>166.51</c:v>
                </c:pt>
                <c:pt idx="14">
                  <c:v>37.65</c:v>
                </c:pt>
                <c:pt idx="15">
                  <c:v>34.49</c:v>
                </c:pt>
                <c:pt idx="16">
                  <c:v>209.13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34048"/>
        <c:axId val="114435584"/>
      </c:barChart>
      <c:catAx>
        <c:axId val="11443404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4435584"/>
        <c:crosses val="autoZero"/>
        <c:auto val="1"/>
        <c:lblAlgn val="ctr"/>
        <c:lblOffset val="100"/>
        <c:noMultiLvlLbl val="0"/>
      </c:catAx>
      <c:valAx>
        <c:axId val="114435584"/>
        <c:scaling>
          <c:orientation val="minMax"/>
          <c:max val="1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14434048"/>
        <c:crosses val="autoZero"/>
        <c:crossBetween val="between"/>
        <c:majorUnit val="200"/>
        <c:minorUnit val="200"/>
      </c:valAx>
    </c:plotArea>
    <c:legend>
      <c:legendPos val="r"/>
      <c:layout>
        <c:manualLayout>
          <c:xMode val="edge"/>
          <c:yMode val="edge"/>
          <c:x val="0.14394171976749756"/>
          <c:y val="0.94713795136841372"/>
          <c:w val="0.69821382425373557"/>
          <c:h val="4.1116005873715111E-2"/>
        </c:manualLayout>
      </c:layout>
      <c:overlay val="0"/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86025163870682"/>
          <c:y val="2.2092232535417696E-2"/>
          <c:w val="0.74951405862311682"/>
          <c:h val="0.62057879824132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Средняя заработная плата по поселениям, 
руб. </c:v>
                </c:pt>
              </c:strCache>
            </c:strRef>
          </c:tx>
          <c:invertIfNegative val="0"/>
          <c:cat>
            <c:strRef>
              <c:f>Sheet1!$B$1:$R$1</c:f>
              <c:strCache>
                <c:ptCount val="17"/>
                <c:pt idx="0">
                  <c:v>Платошинское</c:v>
                </c:pt>
                <c:pt idx="1">
                  <c:v>Юговское</c:v>
                </c:pt>
                <c:pt idx="2">
                  <c:v>Кукуштанское</c:v>
                </c:pt>
                <c:pt idx="3">
                  <c:v>Заболотское</c:v>
                </c:pt>
                <c:pt idx="4">
                  <c:v>Бершетское</c:v>
                </c:pt>
                <c:pt idx="5">
                  <c:v>Фроловское</c:v>
                </c:pt>
                <c:pt idx="6">
                  <c:v>Сылвенское</c:v>
                </c:pt>
                <c:pt idx="7">
                  <c:v>Пальниковское</c:v>
                </c:pt>
                <c:pt idx="8">
                  <c:v>Гамовское</c:v>
                </c:pt>
                <c:pt idx="9">
                  <c:v>Юго-Камское</c:v>
                </c:pt>
                <c:pt idx="10">
                  <c:v>Култаевское</c:v>
                </c:pt>
                <c:pt idx="11">
                  <c:v>Двуреченское</c:v>
                </c:pt>
                <c:pt idx="12">
                  <c:v>Хохловское</c:v>
                </c:pt>
                <c:pt idx="13">
                  <c:v>Усть-Качкинское</c:v>
                </c:pt>
                <c:pt idx="14">
                  <c:v>Кондратовское</c:v>
                </c:pt>
                <c:pt idx="15">
                  <c:v>Лобановское</c:v>
                </c:pt>
                <c:pt idx="16">
                  <c:v>Савинское</c:v>
                </c:pt>
              </c:strCache>
            </c:strRef>
          </c:cat>
          <c:val>
            <c:numRef>
              <c:f>Sheet1!$B$2:$R$2</c:f>
              <c:numCache>
                <c:formatCode>#,##0.00</c:formatCode>
                <c:ptCount val="17"/>
                <c:pt idx="0">
                  <c:v>20941.689999999988</c:v>
                </c:pt>
                <c:pt idx="1">
                  <c:v>21411.97</c:v>
                </c:pt>
                <c:pt idx="2">
                  <c:v>21809.16</c:v>
                </c:pt>
                <c:pt idx="3">
                  <c:v>21811.67</c:v>
                </c:pt>
                <c:pt idx="4">
                  <c:v>22081.80999999999</c:v>
                </c:pt>
                <c:pt idx="5">
                  <c:v>22445.149999999991</c:v>
                </c:pt>
                <c:pt idx="6">
                  <c:v>22783.87</c:v>
                </c:pt>
                <c:pt idx="7">
                  <c:v>23174.240000000005</c:v>
                </c:pt>
                <c:pt idx="8">
                  <c:v>23565.68</c:v>
                </c:pt>
                <c:pt idx="9">
                  <c:v>23604.17</c:v>
                </c:pt>
                <c:pt idx="10">
                  <c:v>23892.23</c:v>
                </c:pt>
                <c:pt idx="11">
                  <c:v>24135.8</c:v>
                </c:pt>
                <c:pt idx="12">
                  <c:v>24548.02</c:v>
                </c:pt>
                <c:pt idx="13">
                  <c:v>24829.27</c:v>
                </c:pt>
                <c:pt idx="14">
                  <c:v>25282.89</c:v>
                </c:pt>
                <c:pt idx="15">
                  <c:v>26482.77</c:v>
                </c:pt>
                <c:pt idx="16">
                  <c:v>27623.64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121728"/>
        <c:axId val="156123520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Средняя заработная плата 20988,7
руб. </c:v>
                </c:pt>
              </c:strCache>
            </c:strRef>
          </c:tx>
          <c:cat>
            <c:strRef>
              <c:f>Sheet1!$B$1:$R$1</c:f>
              <c:strCache>
                <c:ptCount val="17"/>
                <c:pt idx="0">
                  <c:v>Платошинское</c:v>
                </c:pt>
                <c:pt idx="1">
                  <c:v>Юговское</c:v>
                </c:pt>
                <c:pt idx="2">
                  <c:v>Кукуштанское</c:v>
                </c:pt>
                <c:pt idx="3">
                  <c:v>Заболотское</c:v>
                </c:pt>
                <c:pt idx="4">
                  <c:v>Бершетское</c:v>
                </c:pt>
                <c:pt idx="5">
                  <c:v>Фроловское</c:v>
                </c:pt>
                <c:pt idx="6">
                  <c:v>Сылвенское</c:v>
                </c:pt>
                <c:pt idx="7">
                  <c:v>Пальниковское</c:v>
                </c:pt>
                <c:pt idx="8">
                  <c:v>Гамовское</c:v>
                </c:pt>
                <c:pt idx="9">
                  <c:v>Юго-Камское</c:v>
                </c:pt>
                <c:pt idx="10">
                  <c:v>Култаевское</c:v>
                </c:pt>
                <c:pt idx="11">
                  <c:v>Двуреченское</c:v>
                </c:pt>
                <c:pt idx="12">
                  <c:v>Хохловское</c:v>
                </c:pt>
                <c:pt idx="13">
                  <c:v>Усть-Качкинское</c:v>
                </c:pt>
                <c:pt idx="14">
                  <c:v>Кондратовское</c:v>
                </c:pt>
                <c:pt idx="15">
                  <c:v>Лобановское</c:v>
                </c:pt>
                <c:pt idx="16">
                  <c:v>Савинское</c:v>
                </c:pt>
              </c:strCache>
            </c:strRef>
          </c:cat>
          <c:val>
            <c:numRef>
              <c:f>Sheet1!$B$3:$R$3</c:f>
              <c:numCache>
                <c:formatCode>#,##0.00</c:formatCode>
                <c:ptCount val="17"/>
                <c:pt idx="0">
                  <c:v>20988.7</c:v>
                </c:pt>
                <c:pt idx="1">
                  <c:v>20988.7</c:v>
                </c:pt>
                <c:pt idx="2">
                  <c:v>20988.7</c:v>
                </c:pt>
                <c:pt idx="3">
                  <c:v>20988.7</c:v>
                </c:pt>
                <c:pt idx="4">
                  <c:v>20988.7</c:v>
                </c:pt>
                <c:pt idx="5">
                  <c:v>20988.7</c:v>
                </c:pt>
                <c:pt idx="6">
                  <c:v>20988.7</c:v>
                </c:pt>
                <c:pt idx="7">
                  <c:v>20988.7</c:v>
                </c:pt>
                <c:pt idx="8">
                  <c:v>20988.7</c:v>
                </c:pt>
                <c:pt idx="9">
                  <c:v>20988.7</c:v>
                </c:pt>
                <c:pt idx="10">
                  <c:v>20988.7</c:v>
                </c:pt>
                <c:pt idx="11">
                  <c:v>20988.7</c:v>
                </c:pt>
                <c:pt idx="12">
                  <c:v>20988.7</c:v>
                </c:pt>
                <c:pt idx="13">
                  <c:v>20988.7</c:v>
                </c:pt>
                <c:pt idx="14">
                  <c:v>20988.7</c:v>
                </c:pt>
                <c:pt idx="15">
                  <c:v>20988.7</c:v>
                </c:pt>
                <c:pt idx="16">
                  <c:v>20988.7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121728"/>
        <c:axId val="156123520"/>
      </c:lineChart>
      <c:catAx>
        <c:axId val="156121728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612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6123520"/>
        <c:scaling>
          <c:orientation val="minMax"/>
          <c:max val="25000"/>
          <c:min val="10000"/>
        </c:scaling>
        <c:delete val="0"/>
        <c:axPos val="l"/>
        <c:majorGridlines>
          <c:spPr>
            <a:ln w="3191">
              <a:solidFill>
                <a:schemeClr val="tx1"/>
              </a:solidFill>
              <a:prstDash val="solid"/>
            </a:ln>
          </c:spPr>
        </c:majorGridlines>
        <c:numFmt formatCode="#,##0.00" sourceLinked="1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6121728"/>
        <c:crosses val="autoZero"/>
        <c:crossBetween val="between"/>
        <c:majorUnit val="2000"/>
        <c:minorUnit val="400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6.7894627652739584E-2"/>
          <c:y val="0.86554441900370627"/>
          <c:w val="0.83759092517736367"/>
          <c:h val="0.1323935882875096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Исполнение плана по налоговым и неналоговым доходам бюджетов </a:t>
            </a:r>
            <a:r>
              <a:rPr lang="ru-RU" sz="2000" dirty="0" smtClean="0"/>
              <a:t>поселений </a:t>
            </a:r>
            <a:r>
              <a:rPr lang="ru-RU" sz="2000" dirty="0"/>
              <a:t>по состоянию на 01.01.2017 года</a:t>
            </a:r>
          </a:p>
        </c:rich>
      </c:tx>
      <c:layout>
        <c:manualLayout>
          <c:xMode val="edge"/>
          <c:yMode val="edge"/>
          <c:x val="0.19433251580823419"/>
          <c:y val="2.340780816783483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1213270058414416E-2"/>
          <c:y val="0.22041949551392953"/>
          <c:w val="0.91049923506448049"/>
          <c:h val="0.553491309268445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'Таб. 2'!$B$7:$B$23</c:f>
              <c:strCache>
                <c:ptCount val="17"/>
                <c:pt idx="0">
                  <c:v>Хохловское </c:v>
                </c:pt>
                <c:pt idx="1">
                  <c:v>Кукуштанское</c:v>
                </c:pt>
                <c:pt idx="2">
                  <c:v>Юговское</c:v>
                </c:pt>
                <c:pt idx="3">
                  <c:v>Пальниковское</c:v>
                </c:pt>
                <c:pt idx="4">
                  <c:v>Лобановское</c:v>
                </c:pt>
                <c:pt idx="5">
                  <c:v>Савинское</c:v>
                </c:pt>
                <c:pt idx="6">
                  <c:v>Усть-Качкинское</c:v>
                </c:pt>
                <c:pt idx="7">
                  <c:v>Гамовское</c:v>
                </c:pt>
                <c:pt idx="8">
                  <c:v>Кондратовское</c:v>
                </c:pt>
                <c:pt idx="9">
                  <c:v>Сылвенское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Фроловское</c:v>
                </c:pt>
                <c:pt idx="13">
                  <c:v>Заболотское</c:v>
                </c:pt>
                <c:pt idx="14">
                  <c:v>Култаевское</c:v>
                </c:pt>
                <c:pt idx="15">
                  <c:v>Платошинское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'Таб. 2'!#ССЫЛКА!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v>исполнение</c:v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5944055944056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7.4592074592074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37505363733489E-17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59141341051617E-3"/>
                  <c:y val="7.4592074592074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7.4592074592074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7.4592074592074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075010727466978E-17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92957067052580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3.859141341051617E-3"/>
                  <c:y val="-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'Таб. 2'!$I$7:$I$23</c:f>
              <c:numCache>
                <c:formatCode>#,##0.00</c:formatCode>
                <c:ptCount val="17"/>
                <c:pt idx="0">
                  <c:v>111.0753827409016</c:v>
                </c:pt>
                <c:pt idx="1">
                  <c:v>108.70603233839326</c:v>
                </c:pt>
                <c:pt idx="2">
                  <c:v>107.38393635417673</c:v>
                </c:pt>
                <c:pt idx="3">
                  <c:v>105.76813000242539</c:v>
                </c:pt>
                <c:pt idx="4">
                  <c:v>104.80956582678823</c:v>
                </c:pt>
                <c:pt idx="5">
                  <c:v>102.76763069438645</c:v>
                </c:pt>
                <c:pt idx="6">
                  <c:v>102.54304200840315</c:v>
                </c:pt>
                <c:pt idx="7">
                  <c:v>102.33961439322681</c:v>
                </c:pt>
                <c:pt idx="8">
                  <c:v>101.67481409560918</c:v>
                </c:pt>
                <c:pt idx="9">
                  <c:v>101.51552835330247</c:v>
                </c:pt>
                <c:pt idx="10">
                  <c:v>101.34053737426743</c:v>
                </c:pt>
                <c:pt idx="11">
                  <c:v>100.23340557446203</c:v>
                </c:pt>
                <c:pt idx="12">
                  <c:v>100.16392514884194</c:v>
                </c:pt>
                <c:pt idx="13">
                  <c:v>99.828860410991638</c:v>
                </c:pt>
                <c:pt idx="14">
                  <c:v>98.64403881265396</c:v>
                </c:pt>
                <c:pt idx="15">
                  <c:v>98.128496645790293</c:v>
                </c:pt>
                <c:pt idx="16">
                  <c:v>82.127849562056596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04320"/>
        <c:axId val="45705856"/>
      </c:barChart>
      <c:catAx>
        <c:axId val="457043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45705856"/>
        <c:crosses val="autoZero"/>
        <c:auto val="1"/>
        <c:lblAlgn val="ctr"/>
        <c:lblOffset val="100"/>
        <c:noMultiLvlLbl val="0"/>
      </c:catAx>
      <c:valAx>
        <c:axId val="45705856"/>
        <c:scaling>
          <c:orientation val="minMax"/>
          <c:max val="12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 smtClean="0"/>
                  <a:t>% </a:t>
                </a:r>
              </a:p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 smtClean="0"/>
                  <a:t>исполнения   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2.965289831184514E-4"/>
              <c:y val="0.10033088509091175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45704320"/>
        <c:crosses val="autoZero"/>
        <c:crossBetween val="between"/>
        <c:majorUnit val="99.86999999999999"/>
        <c:minorUnit val="99.86999999999999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82329414378789"/>
          <c:y val="8.707094189291055E-2"/>
          <c:w val="0.84066102832645162"/>
          <c:h val="0.48772633464294385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58202752"/>
        <c:axId val="63144320"/>
      </c:barChart>
      <c:catAx>
        <c:axId val="58202752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ru-RU"/>
          </a:p>
        </c:txPr>
        <c:crossAx val="63144320"/>
        <c:crosses val="autoZero"/>
        <c:auto val="1"/>
        <c:lblAlgn val="ctr"/>
        <c:lblOffset val="100"/>
        <c:noMultiLvlLbl val="0"/>
      </c:catAx>
      <c:valAx>
        <c:axId val="63144320"/>
        <c:scaling>
          <c:orientation val="minMax"/>
          <c:max val="7"/>
          <c:min val="0"/>
        </c:scaling>
        <c:delete val="0"/>
        <c:axPos val="l"/>
        <c:majorGridlines/>
        <c:minorGridlines>
          <c:spPr>
            <a:ln w="31750">
              <a:solidFill>
                <a:srgbClr val="FF0000"/>
              </a:solidFill>
            </a:ln>
          </c:spPr>
        </c:minorGridlines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% исполнения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7.4104744664224981E-3"/>
              <c:y val="2.340811833983299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58202752"/>
        <c:crosses val="autoZero"/>
        <c:crossBetween val="between"/>
        <c:majorUnit val="3.21"/>
        <c:minorUnit val="3.2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Доходы бюджетов поселений на 1 жителя 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состоянию на 01.01.2017 </a:t>
            </a:r>
            <a:r>
              <a:rPr lang="ru-RU" sz="2400" b="1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400" b="1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314872727639994"/>
          <c:y val="1.17348072436395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925411409751528E-2"/>
          <c:y val="0.20031061363552197"/>
          <c:w val="0.92848831764331052"/>
          <c:h val="0.568586052167043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1.3123359580052502E-7"/>
                  <c:y val="4.89722031160709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72E-3"/>
                  <c:y val="2.17296827466318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8.69187309865275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1110405158496032E-17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666666666666672E-3"/>
                  <c:y val="6.6275532377227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8.87289675491998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6.77247482265499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6.4102564102564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6.18811881188118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6666666666666672E-3"/>
                  <c:y val="6.51890482398948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3'!$B$7:$B$23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Фроловское</c:v>
                </c:pt>
                <c:pt idx="3">
                  <c:v>Кондратовское</c:v>
                </c:pt>
                <c:pt idx="4">
                  <c:v>Юговское</c:v>
                </c:pt>
                <c:pt idx="5">
                  <c:v>Пальниковское</c:v>
                </c:pt>
                <c:pt idx="6">
                  <c:v>Заболотское</c:v>
                </c:pt>
                <c:pt idx="7">
                  <c:v>Култаевское</c:v>
                </c:pt>
                <c:pt idx="8">
                  <c:v>Юго-Камское</c:v>
                </c:pt>
                <c:pt idx="9">
                  <c:v>Двуреченское</c:v>
                </c:pt>
                <c:pt idx="10">
                  <c:v>Платошинское</c:v>
                </c:pt>
                <c:pt idx="11">
                  <c:v>Усть-Качкинское</c:v>
                </c:pt>
                <c:pt idx="12">
                  <c:v>Гамовское</c:v>
                </c:pt>
                <c:pt idx="13">
                  <c:v>Бершетское</c:v>
                </c:pt>
                <c:pt idx="14">
                  <c:v>Лобановское</c:v>
                </c:pt>
                <c:pt idx="15">
                  <c:v>Сылвенское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'Таб 3'!$G$7:$G$23</c:f>
              <c:numCache>
                <c:formatCode>0.00</c:formatCode>
                <c:ptCount val="17"/>
                <c:pt idx="0">
                  <c:v>9.4228511023859873</c:v>
                </c:pt>
                <c:pt idx="1">
                  <c:v>8.2090722433460073</c:v>
                </c:pt>
                <c:pt idx="2">
                  <c:v>7.640915130732961</c:v>
                </c:pt>
                <c:pt idx="3">
                  <c:v>7.3109955772181596</c:v>
                </c:pt>
                <c:pt idx="4">
                  <c:v>7.0752495908346988</c:v>
                </c:pt>
                <c:pt idx="5">
                  <c:v>6.6340154938670102</c:v>
                </c:pt>
                <c:pt idx="6">
                  <c:v>6.6274742268041233</c:v>
                </c:pt>
                <c:pt idx="7">
                  <c:v>5.4359810153402828</c:v>
                </c:pt>
                <c:pt idx="8">
                  <c:v>5.4339799509437983</c:v>
                </c:pt>
                <c:pt idx="9">
                  <c:v>5.1866073795846228</c:v>
                </c:pt>
                <c:pt idx="10">
                  <c:v>5.0885243851604836</c:v>
                </c:pt>
                <c:pt idx="11">
                  <c:v>4.9070239104629474</c:v>
                </c:pt>
                <c:pt idx="12">
                  <c:v>4.4604484594289397</c:v>
                </c:pt>
                <c:pt idx="13">
                  <c:v>4.3543021432305284</c:v>
                </c:pt>
                <c:pt idx="14">
                  <c:v>4.3246788082747694</c:v>
                </c:pt>
                <c:pt idx="15">
                  <c:v>4.3041577698695122</c:v>
                </c:pt>
                <c:pt idx="16">
                  <c:v>4.2628104355615273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943616"/>
        <c:axId val="62945152"/>
      </c:barChart>
      <c:catAx>
        <c:axId val="6294361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945152"/>
        <c:crosses val="autoZero"/>
        <c:auto val="1"/>
        <c:lblAlgn val="ctr"/>
        <c:lblOffset val="100"/>
        <c:noMultiLvlLbl val="0"/>
      </c:catAx>
      <c:valAx>
        <c:axId val="62945152"/>
        <c:scaling>
          <c:orientation val="minMax"/>
          <c:max val="1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r>
                  <a:rPr lang="ru-RU" sz="1400" b="1" dirty="0">
                    <a:latin typeface="Times New Roman" pitchFamily="18" charset="0"/>
                    <a:cs typeface="Times New Roman" pitchFamily="18" charset="0"/>
                  </a:rPr>
                  <a:t>% исполнения
</a:t>
                </a:r>
              </a:p>
            </c:rich>
          </c:tx>
          <c:layout>
            <c:manualLayout>
              <c:xMode val="edge"/>
              <c:yMode val="edge"/>
              <c:x val="6.5637794147757709E-4"/>
              <c:y val="0.1117735375081781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2943616"/>
        <c:crosses val="autoZero"/>
        <c:crossBetween val="between"/>
        <c:majorUnit val="5.6199999999999983"/>
        <c:minorUnit val="3.21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Анализ исполнения поступлений по налогу на доходы физических лиц бюджетов поселений по состоянию на 01.01.2017 года</a:t>
            </a:r>
          </a:p>
        </c:rich>
      </c:tx>
      <c:layout>
        <c:manualLayout>
          <c:xMode val="edge"/>
          <c:yMode val="edge"/>
          <c:x val="0.13704565172031322"/>
          <c:y val="2.65081570686017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4512861624514523E-2"/>
          <c:y val="0.21163516325165238"/>
          <c:w val="0.91809079545338179"/>
          <c:h val="0.468601571862340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6'!$D$5:$D$6</c:f>
              <c:strCache>
                <c:ptCount val="1"/>
                <c:pt idx="0">
                  <c:v>Факт на 01.01.2016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5.40540540540540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23019041272266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83079385002926E-3"/>
                  <c:y val="5.5630275945236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5630275945236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5.6416258778463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084157721862421E-3"/>
                  <c:y val="3.367241257005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694878115584775E-3"/>
                  <c:y val="5.64176775200397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4.78527346243881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3.83393252314049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096406359246247E-3"/>
                  <c:y val="3.14445988369100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94878115584775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694878115584775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5.8230190412722668E-5"/>
                  <c:y val="6.8133645456480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2094319799983173E-3"/>
                  <c:y val="6.21378210076688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94878115584775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083079385002926E-3"/>
                  <c:y val="5.77300134780449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888978750293847E-3"/>
                  <c:y val="5.64176775200397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7389756231169546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3694878115584775E-3"/>
                  <c:y val="1.0968432999929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311257621145755E-3"/>
                  <c:y val="3.83996595020217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6'!$B$7:$B$23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6'!$D$7:$D$23</c:f>
              <c:numCache>
                <c:formatCode>#,##0.00</c:formatCode>
                <c:ptCount val="17"/>
                <c:pt idx="0">
                  <c:v>1991.58</c:v>
                </c:pt>
                <c:pt idx="1">
                  <c:v>6444.9699999999993</c:v>
                </c:pt>
                <c:pt idx="2">
                  <c:v>12381.79</c:v>
                </c:pt>
                <c:pt idx="3">
                  <c:v>239.79</c:v>
                </c:pt>
                <c:pt idx="4">
                  <c:v>8459.58</c:v>
                </c:pt>
                <c:pt idx="5">
                  <c:v>4286.9000000000005</c:v>
                </c:pt>
                <c:pt idx="6">
                  <c:v>7556.22</c:v>
                </c:pt>
                <c:pt idx="7">
                  <c:v>5351.22</c:v>
                </c:pt>
                <c:pt idx="8">
                  <c:v>1348.55</c:v>
                </c:pt>
                <c:pt idx="9">
                  <c:v>1561.3</c:v>
                </c:pt>
                <c:pt idx="10">
                  <c:v>29656.89</c:v>
                </c:pt>
                <c:pt idx="11">
                  <c:v>11192.98</c:v>
                </c:pt>
                <c:pt idx="12">
                  <c:v>6404.38</c:v>
                </c:pt>
                <c:pt idx="13">
                  <c:v>3930</c:v>
                </c:pt>
                <c:pt idx="14">
                  <c:v>604.07000000000005</c:v>
                </c:pt>
                <c:pt idx="15">
                  <c:v>1614.4</c:v>
                </c:pt>
                <c:pt idx="16">
                  <c:v>2537.21</c:v>
                </c:pt>
              </c:numCache>
            </c:numRef>
          </c:val>
        </c:ser>
        <c:ser>
          <c:idx val="1"/>
          <c:order val="1"/>
          <c:tx>
            <c:strRef>
              <c:f>'таб 6'!$E$5:$E$6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7192003719200379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3.2754729188263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3636910495619751E-16"/>
                  <c:y val="3.73482726423909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6'!$B$7:$B$23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6'!$E$7:$E$23</c:f>
              <c:numCache>
                <c:formatCode>#,##0.00</c:formatCode>
                <c:ptCount val="17"/>
                <c:pt idx="0">
                  <c:v>2121.9699999999998</c:v>
                </c:pt>
                <c:pt idx="1">
                  <c:v>5927.49</c:v>
                </c:pt>
                <c:pt idx="2">
                  <c:v>14493.78</c:v>
                </c:pt>
                <c:pt idx="3">
                  <c:v>234.12</c:v>
                </c:pt>
                <c:pt idx="4">
                  <c:v>9585.93</c:v>
                </c:pt>
                <c:pt idx="5">
                  <c:v>5345.71</c:v>
                </c:pt>
                <c:pt idx="6">
                  <c:v>9815.7000000000007</c:v>
                </c:pt>
                <c:pt idx="7">
                  <c:v>5536.34</c:v>
                </c:pt>
                <c:pt idx="8">
                  <c:v>1512.71</c:v>
                </c:pt>
                <c:pt idx="9">
                  <c:v>1846.99</c:v>
                </c:pt>
                <c:pt idx="10">
                  <c:v>31517.77</c:v>
                </c:pt>
                <c:pt idx="11">
                  <c:v>11556.82</c:v>
                </c:pt>
                <c:pt idx="12">
                  <c:v>6623.29</c:v>
                </c:pt>
                <c:pt idx="13">
                  <c:v>5387.81</c:v>
                </c:pt>
                <c:pt idx="14">
                  <c:v>662.2</c:v>
                </c:pt>
                <c:pt idx="15">
                  <c:v>3549.8900000000003</c:v>
                </c:pt>
                <c:pt idx="16">
                  <c:v>3004.02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284352"/>
        <c:axId val="63285888"/>
      </c:barChart>
      <c:catAx>
        <c:axId val="6328435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285888"/>
        <c:crosses val="autoZero"/>
        <c:auto val="1"/>
        <c:lblAlgn val="ctr"/>
        <c:lblOffset val="100"/>
        <c:noMultiLvlLbl val="0"/>
      </c:catAx>
      <c:valAx>
        <c:axId val="63285888"/>
        <c:scaling>
          <c:orientation val="minMax"/>
          <c:max val="32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8.9327692142431997E-3"/>
              <c:y val="0.16242440283199897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284352"/>
        <c:crosses val="autoZero"/>
        <c:crossBetween val="between"/>
        <c:majorUnit val="5000"/>
        <c:minorUnit val="1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8"/>
          <c:h val="5.042016806722692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налогу на имущество физических  лиц 
бюджетов поселений по состоянию на 01.01.2017 года</a:t>
            </a:r>
          </a:p>
        </c:rich>
      </c:tx>
      <c:layout>
        <c:manualLayout>
          <c:xMode val="edge"/>
          <c:yMode val="edge"/>
          <c:x val="0.11693158154369872"/>
          <c:y val="1.803405105335284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386692869421505E-2"/>
          <c:y val="0.2182083935118321"/>
          <c:w val="0.93033298601493897"/>
          <c:h val="0.46736564294788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8'!$D$5:$D$6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1.2795310962834174E-17"/>
                  <c:y val="9.48271366741409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5163013563701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991088425504603E-7"/>
                  <c:y val="7.97859704623015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6E-3"/>
                  <c:y val="3.43882441589151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63895153809346E-5"/>
                  <c:y val="7.24768675438749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1768026484177864E-5"/>
                  <c:y val="9.21619069139536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16E-5"/>
                  <c:y val="2.72070709704333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552012028647173E-4"/>
                  <c:y val="6.7024734490970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689866958882699E-5"/>
                  <c:y val="2.1460370551026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909638985227285E-3"/>
                  <c:y val="5.93981062101750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02381988683577E-3"/>
                  <c:y val="6.51822495697971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958682300390841E-3"/>
                  <c:y val="2.30049886148337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662643928301907E-3"/>
                  <c:y val="4.1080750667755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593589117943175E-3"/>
                  <c:y val="5.05568012607695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538822722536567E-3"/>
                  <c:y val="6.191154913582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497505022927417E-3"/>
                  <c:y val="3.3351584363212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42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8'!$D$7:$D$23</c:f>
              <c:numCache>
                <c:formatCode>#,##0.00</c:formatCode>
                <c:ptCount val="17"/>
                <c:pt idx="0">
                  <c:v>537.79000000000008</c:v>
                </c:pt>
                <c:pt idx="1">
                  <c:v>700.81999999999994</c:v>
                </c:pt>
                <c:pt idx="2">
                  <c:v>1476.76</c:v>
                </c:pt>
                <c:pt idx="3">
                  <c:v>490.04</c:v>
                </c:pt>
                <c:pt idx="4">
                  <c:v>2964.77</c:v>
                </c:pt>
                <c:pt idx="5">
                  <c:v>1004.05</c:v>
                </c:pt>
                <c:pt idx="6">
                  <c:v>4512.99</c:v>
                </c:pt>
                <c:pt idx="7">
                  <c:v>2487.73</c:v>
                </c:pt>
                <c:pt idx="8">
                  <c:v>89.34</c:v>
                </c:pt>
                <c:pt idx="9">
                  <c:v>289.28999999999996</c:v>
                </c:pt>
                <c:pt idx="10">
                  <c:v>2959.44</c:v>
                </c:pt>
                <c:pt idx="11">
                  <c:v>2421.34</c:v>
                </c:pt>
                <c:pt idx="12">
                  <c:v>1209.22</c:v>
                </c:pt>
                <c:pt idx="13">
                  <c:v>2550.2399999999998</c:v>
                </c:pt>
                <c:pt idx="14">
                  <c:v>800.31</c:v>
                </c:pt>
                <c:pt idx="15">
                  <c:v>344.25</c:v>
                </c:pt>
                <c:pt idx="16">
                  <c:v>945.88</c:v>
                </c:pt>
              </c:numCache>
            </c:numRef>
          </c:val>
        </c:ser>
        <c:ser>
          <c:idx val="1"/>
          <c:order val="1"/>
          <c:tx>
            <c:strRef>
              <c:f>'Табл. 8'!$E$5:$E$6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3.5070533806884376E-17"/>
                  <c:y val="7.8662733529990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8662733529990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3435760976874302E-3"/>
                  <c:y val="9.7833332528269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129603060737195E-3"/>
                  <c:y val="9.83284169124877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7.8662733529990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5.8997050147492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7.8662733529990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8'!$E$7:$E$23</c:f>
              <c:numCache>
                <c:formatCode>#,##0.00</c:formatCode>
                <c:ptCount val="17"/>
                <c:pt idx="0">
                  <c:v>562.43999999999994</c:v>
                </c:pt>
                <c:pt idx="1">
                  <c:v>1037.5999999999999</c:v>
                </c:pt>
                <c:pt idx="2">
                  <c:v>1311.8</c:v>
                </c:pt>
                <c:pt idx="3">
                  <c:v>741.18000000000006</c:v>
                </c:pt>
                <c:pt idx="4">
                  <c:v>4243.59</c:v>
                </c:pt>
                <c:pt idx="5">
                  <c:v>2318.7199999999998</c:v>
                </c:pt>
                <c:pt idx="6">
                  <c:v>4946.9299999999994</c:v>
                </c:pt>
                <c:pt idx="7">
                  <c:v>2393.1799999999998</c:v>
                </c:pt>
                <c:pt idx="8">
                  <c:v>100.55</c:v>
                </c:pt>
                <c:pt idx="9">
                  <c:v>198.87</c:v>
                </c:pt>
                <c:pt idx="10">
                  <c:v>1675.73</c:v>
                </c:pt>
                <c:pt idx="11">
                  <c:v>2995.73</c:v>
                </c:pt>
                <c:pt idx="12">
                  <c:v>982.2700000000001</c:v>
                </c:pt>
                <c:pt idx="13">
                  <c:v>4663.6500000000005</c:v>
                </c:pt>
                <c:pt idx="14">
                  <c:v>993.98</c:v>
                </c:pt>
                <c:pt idx="15">
                  <c:v>460.88</c:v>
                </c:pt>
                <c:pt idx="16">
                  <c:v>1734.71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57920"/>
        <c:axId val="81459456"/>
      </c:barChart>
      <c:catAx>
        <c:axId val="81457920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81459456"/>
        <c:crosses val="autoZero"/>
        <c:auto val="1"/>
        <c:lblAlgn val="ctr"/>
        <c:lblOffset val="100"/>
        <c:noMultiLvlLbl val="0"/>
      </c:catAx>
      <c:valAx>
        <c:axId val="81459456"/>
        <c:scaling>
          <c:orientation val="minMax"/>
          <c:max val="5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584388094186464E-2"/>
              <c:y val="0.1304643686933336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457920"/>
        <c:crosses val="autoZero"/>
        <c:crossBetween val="between"/>
        <c:majorUnit val="1000"/>
        <c:minorUnit val="1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10522848409797286"/>
          <c:y val="0.9451320022412969"/>
          <c:w val="0.85925236389927573"/>
          <c:h val="5.457242623433136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транспортному налогу  бюджетов                        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8353828880055748"/>
          <c:y val="2.042673036656935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538472137578676"/>
          <c:y val="0.18744089757065108"/>
          <c:w val="0.87792722785924715"/>
          <c:h val="0.48426576217920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9'!$D$5:$D$6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1.2918979389871352E-4"/>
                  <c:y val="5.1920627185445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752377264317395E-5"/>
                  <c:y val="6.10727812117951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58702293360874E-3"/>
                  <c:y val="7.0132316522323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752377264317395E-5"/>
                  <c:y val="3.85578838475809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4752377264317395E-5"/>
                  <c:y val="7.64204148748507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436470031410013E-4"/>
                  <c:y val="3.02449978768940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2939202271847179E-5"/>
                  <c:y val="4.18950074237463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54825523858703E-3"/>
                  <c:y val="6.5593999447137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54825523858703E-3"/>
                  <c:y val="4.52401032055510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66154640506007E-3"/>
                  <c:y val="-3.518086297844691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542876812529584E-4"/>
                  <c:y val="5.09958649305644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780259024998925E-4"/>
                  <c:y val="8.0521286630702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221870831719806E-3"/>
                  <c:y val="6.1823705261598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6.015371857019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95047545286348E-4"/>
                  <c:y val="6.4583742993037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307301751215527E-3"/>
                  <c:y val="3.53064297503639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0908860831298835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3854253255749518E-3"/>
                  <c:y val="-2.0613171708799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4.59576598977759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9'!$D$7:$D$23</c:f>
              <c:numCache>
                <c:formatCode>#,##0.00</c:formatCode>
                <c:ptCount val="17"/>
                <c:pt idx="0">
                  <c:v>1409.48</c:v>
                </c:pt>
                <c:pt idx="1">
                  <c:v>2730.7</c:v>
                </c:pt>
                <c:pt idx="2">
                  <c:v>5096.84</c:v>
                </c:pt>
                <c:pt idx="3">
                  <c:v>451.03</c:v>
                </c:pt>
                <c:pt idx="4">
                  <c:v>8072.21</c:v>
                </c:pt>
                <c:pt idx="5">
                  <c:v>2767.86</c:v>
                </c:pt>
                <c:pt idx="6">
                  <c:v>6832.37</c:v>
                </c:pt>
                <c:pt idx="7">
                  <c:v>4605.75</c:v>
                </c:pt>
                <c:pt idx="8">
                  <c:v>665.14</c:v>
                </c:pt>
                <c:pt idx="9">
                  <c:v>1006.13</c:v>
                </c:pt>
                <c:pt idx="10">
                  <c:v>4112.08</c:v>
                </c:pt>
                <c:pt idx="11">
                  <c:v>4571.59</c:v>
                </c:pt>
                <c:pt idx="12">
                  <c:v>2604.13</c:v>
                </c:pt>
                <c:pt idx="13">
                  <c:v>3470.56</c:v>
                </c:pt>
                <c:pt idx="14">
                  <c:v>570.81999999999994</c:v>
                </c:pt>
                <c:pt idx="15">
                  <c:v>1157.1199999999999</c:v>
                </c:pt>
                <c:pt idx="16">
                  <c:v>3043.69</c:v>
                </c:pt>
              </c:numCache>
            </c:numRef>
          </c:val>
        </c:ser>
        <c:ser>
          <c:idx val="1"/>
          <c:order val="1"/>
          <c:tx>
            <c:strRef>
              <c:f>'Табл. 9'!$E$5:$E$6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0"/>
                  <c:y val="9.36329588014978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5.61797752808988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9.36329588014988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8340210912426839E-3"/>
                  <c:y val="5.6179775280899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9'!$E$7:$E$23</c:f>
              <c:numCache>
                <c:formatCode>#,##0.00</c:formatCode>
                <c:ptCount val="17"/>
                <c:pt idx="0">
                  <c:v>1222.4100000000001</c:v>
                </c:pt>
                <c:pt idx="1">
                  <c:v>2651.4500000000003</c:v>
                </c:pt>
                <c:pt idx="2">
                  <c:v>4782.2300000000005</c:v>
                </c:pt>
                <c:pt idx="3">
                  <c:v>481.21</c:v>
                </c:pt>
                <c:pt idx="4">
                  <c:v>7080.4299999999994</c:v>
                </c:pt>
                <c:pt idx="5">
                  <c:v>2699.8</c:v>
                </c:pt>
                <c:pt idx="6">
                  <c:v>6429.9</c:v>
                </c:pt>
                <c:pt idx="7">
                  <c:v>4539.3100000000004</c:v>
                </c:pt>
                <c:pt idx="8">
                  <c:v>490.2</c:v>
                </c:pt>
                <c:pt idx="9">
                  <c:v>920.67000000000007</c:v>
                </c:pt>
                <c:pt idx="10">
                  <c:v>5970.2</c:v>
                </c:pt>
                <c:pt idx="11">
                  <c:v>4229.4699999999993</c:v>
                </c:pt>
                <c:pt idx="12">
                  <c:v>2804.23</c:v>
                </c:pt>
                <c:pt idx="13">
                  <c:v>3381.11</c:v>
                </c:pt>
                <c:pt idx="14">
                  <c:v>769.13</c:v>
                </c:pt>
                <c:pt idx="15">
                  <c:v>1297.3</c:v>
                </c:pt>
                <c:pt idx="16">
                  <c:v>2752.8300000000004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631936"/>
        <c:axId val="84633472"/>
      </c:barChart>
      <c:catAx>
        <c:axId val="8463193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84633472"/>
        <c:crosses val="autoZero"/>
        <c:auto val="1"/>
        <c:lblAlgn val="ctr"/>
        <c:lblOffset val="100"/>
        <c:noMultiLvlLbl val="0"/>
      </c:catAx>
      <c:valAx>
        <c:axId val="84633472"/>
        <c:scaling>
          <c:orientation val="minMax"/>
          <c:max val="81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8063952459862743E-2"/>
              <c:y val="0.1215714117196024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84631936"/>
        <c:crosses val="autoZero"/>
        <c:crossBetween val="between"/>
        <c:majorUnit val="1000"/>
        <c:minorUnit val="1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20256985899489038"/>
          <c:y val="0.95655739853210564"/>
          <c:w val="0.63325924490774743"/>
          <c:h val="4.3442601467894221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Анализ исполнения</a:t>
            </a:r>
            <a:r>
              <a:rPr lang="ru-RU" sz="1800" baseline="0" dirty="0"/>
              <a:t> поступлений </a:t>
            </a:r>
            <a:r>
              <a:rPr lang="ru-RU" sz="1800" dirty="0"/>
              <a:t>по земельному налогу  бюджетов                        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3450772820064155"/>
          <c:y val="2.40362681937485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611767636018586"/>
          <c:y val="0.22261828656429805"/>
          <c:w val="0.87792722785924715"/>
          <c:h val="0.49889138239852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10'!$D$5:$D$6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7.94600998849226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895596383785365E-3"/>
                  <c:y val="6.91327570067727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894138232720915E-3"/>
                  <c:y val="7.10210524383752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61202185792352E-3"/>
                  <c:y val="5.30206402385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7.29678633583329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661202185792352E-3"/>
                  <c:y val="5.78887547263935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5.85378366581067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5555555555554864E-3"/>
                  <c:y val="3.4694124772864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3.50234973328118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3.53466210892105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375619714202391E-3"/>
                  <c:y val="3.24651726226529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8571011956838745E-4"/>
                  <c:y val="4.44351449075858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8518518518518524E-3"/>
                  <c:y val="4.86566451920782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61202185792352E-3"/>
                  <c:y val="4.2161981372198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61202185792352E-3"/>
                  <c:y val="6.01591242779318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5.30222693531283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377077865265493E-3"/>
                  <c:y val="8.28397848870289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10'!$D$7:$D$23</c:f>
              <c:numCache>
                <c:formatCode>#,##0.00</c:formatCode>
                <c:ptCount val="17"/>
                <c:pt idx="0">
                  <c:v>3892.8900000000003</c:v>
                </c:pt>
                <c:pt idx="1">
                  <c:v>2331</c:v>
                </c:pt>
                <c:pt idx="2">
                  <c:v>16245.59</c:v>
                </c:pt>
                <c:pt idx="3">
                  <c:v>5901.1500000000005</c:v>
                </c:pt>
                <c:pt idx="4">
                  <c:v>15915.81</c:v>
                </c:pt>
                <c:pt idx="5">
                  <c:v>7444.1200000000008</c:v>
                </c:pt>
                <c:pt idx="6">
                  <c:v>38664.21</c:v>
                </c:pt>
                <c:pt idx="7">
                  <c:v>8836.76</c:v>
                </c:pt>
                <c:pt idx="8">
                  <c:v>1084.6899999999998</c:v>
                </c:pt>
                <c:pt idx="9">
                  <c:v>1089.1699999999998</c:v>
                </c:pt>
                <c:pt idx="10">
                  <c:v>18993.34</c:v>
                </c:pt>
                <c:pt idx="11">
                  <c:v>13094.640000000001</c:v>
                </c:pt>
                <c:pt idx="12">
                  <c:v>20791.71</c:v>
                </c:pt>
                <c:pt idx="13">
                  <c:v>14997.08</c:v>
                </c:pt>
                <c:pt idx="14">
                  <c:v>4821.1200000000008</c:v>
                </c:pt>
                <c:pt idx="15">
                  <c:v>4718.04</c:v>
                </c:pt>
                <c:pt idx="16">
                  <c:v>8880.57</c:v>
                </c:pt>
              </c:numCache>
            </c:numRef>
          </c:val>
        </c:ser>
        <c:ser>
          <c:idx val="1"/>
          <c:order val="1"/>
          <c:tx>
            <c:strRef>
              <c:f>'Табл. 10'!$E$5:$E$6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45248015777065E-17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21434820647424E-3"/>
                  <c:y val="5.20470605509975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661202185792352E-3"/>
                  <c:y val="8.99928005759539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661202185792352E-3"/>
                  <c:y val="8.99928005759539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8518518518518524E-3"/>
                  <c:y val="7.4592074592074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8518518518518524E-3"/>
                  <c:y val="9.3240093240093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10'!$E$7:$E$23</c:f>
              <c:numCache>
                <c:formatCode>#,##0.00</c:formatCode>
                <c:ptCount val="17"/>
                <c:pt idx="0">
                  <c:v>4453.4699999999993</c:v>
                </c:pt>
                <c:pt idx="1">
                  <c:v>6584.38</c:v>
                </c:pt>
                <c:pt idx="2">
                  <c:v>18581.3</c:v>
                </c:pt>
                <c:pt idx="3">
                  <c:v>5757.4299999999994</c:v>
                </c:pt>
                <c:pt idx="4">
                  <c:v>14784</c:v>
                </c:pt>
                <c:pt idx="5">
                  <c:v>9351.8799999999956</c:v>
                </c:pt>
                <c:pt idx="6">
                  <c:v>32673.200000000001</c:v>
                </c:pt>
                <c:pt idx="7">
                  <c:v>11003.740000000002</c:v>
                </c:pt>
                <c:pt idx="8">
                  <c:v>1103.6399999999999</c:v>
                </c:pt>
                <c:pt idx="9">
                  <c:v>981.69</c:v>
                </c:pt>
                <c:pt idx="10">
                  <c:v>18249.73</c:v>
                </c:pt>
                <c:pt idx="11">
                  <c:v>12644.68</c:v>
                </c:pt>
                <c:pt idx="12">
                  <c:v>15284.19</c:v>
                </c:pt>
                <c:pt idx="13">
                  <c:v>13858.349999999999</c:v>
                </c:pt>
                <c:pt idx="14">
                  <c:v>4373.1600000000008</c:v>
                </c:pt>
                <c:pt idx="15">
                  <c:v>4018.42</c:v>
                </c:pt>
                <c:pt idx="16">
                  <c:v>8547.67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780736"/>
        <c:axId val="103782272"/>
      </c:barChart>
      <c:catAx>
        <c:axId val="10378073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03782272"/>
        <c:crosses val="autoZero"/>
        <c:auto val="1"/>
        <c:lblAlgn val="ctr"/>
        <c:lblOffset val="100"/>
        <c:noMultiLvlLbl val="0"/>
      </c:catAx>
      <c:valAx>
        <c:axId val="103782272"/>
        <c:scaling>
          <c:orientation val="minMax"/>
          <c:max val="3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4.066533590985337E-2"/>
              <c:y val="0.1601396040231266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03780736"/>
        <c:crosses val="autoZero"/>
        <c:crossBetween val="between"/>
        <c:majorUnit val="5000"/>
        <c:minorUnit val="5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9.3970836978711003E-2"/>
          <c:y val="0.96122142984966608"/>
          <c:w val="0.8250218722659669"/>
          <c:h val="3.8740087153014691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доходам, от сдачи в аренду имущества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4731707681838918"/>
          <c:y val="1.87862655781888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345424770621622E-2"/>
          <c:y val="0.17900693212035587"/>
          <c:w val="0.91412357643328779"/>
          <c:h val="0.4716327409333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12'!$D$5:$D$6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957572899061496E-4"/>
                  <c:y val="6.62643509823855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72412994964648E-3"/>
                  <c:y val="5.67448899303342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117900611841157E-3"/>
                  <c:y val="8.99955202536229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1349628055260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9886045027343705E-17"/>
                  <c:y val="5.31349628055260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08466170740347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64687463151966E-3"/>
                  <c:y val="5.2611175244232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65779256794237E-3"/>
                  <c:y val="7.13701131997456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605932369934626E-3"/>
                  <c:y val="-9.6000103378762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4.77207854488648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5779256794237E-3"/>
                  <c:y val="1.02991092196626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51353400299798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3865779256794237E-3"/>
                  <c:y val="3.54230201531154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3.5947093046629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5.31349628055260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917936412504502E-7"/>
                  <c:y val="5.00999328038043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05442176870745E-3"/>
                  <c:y val="4.3429813037451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12'!$B$7:$B$23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 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12'!$D$7:$D$23</c:f>
              <c:numCache>
                <c:formatCode>#,##0.00</c:formatCode>
                <c:ptCount val="17"/>
                <c:pt idx="0">
                  <c:v>625.49</c:v>
                </c:pt>
                <c:pt idx="1">
                  <c:v>585.55999999999983</c:v>
                </c:pt>
                <c:pt idx="2">
                  <c:v>724.29000000000008</c:v>
                </c:pt>
                <c:pt idx="3">
                  <c:v>53.339999999999996</c:v>
                </c:pt>
                <c:pt idx="4">
                  <c:v>386.48999999999995</c:v>
                </c:pt>
                <c:pt idx="5">
                  <c:v>1068.8</c:v>
                </c:pt>
                <c:pt idx="6">
                  <c:v>842.32999999999993</c:v>
                </c:pt>
                <c:pt idx="7">
                  <c:v>556.8599999999999</c:v>
                </c:pt>
                <c:pt idx="9">
                  <c:v>599.51</c:v>
                </c:pt>
                <c:pt idx="10">
                  <c:v>738.52</c:v>
                </c:pt>
                <c:pt idx="11">
                  <c:v>3927.54</c:v>
                </c:pt>
                <c:pt idx="12">
                  <c:v>529.80999999999983</c:v>
                </c:pt>
                <c:pt idx="13">
                  <c:v>187.29</c:v>
                </c:pt>
                <c:pt idx="14">
                  <c:v>186.38000000000002</c:v>
                </c:pt>
                <c:pt idx="15">
                  <c:v>382.21</c:v>
                </c:pt>
                <c:pt idx="16">
                  <c:v>784.32999999999993</c:v>
                </c:pt>
              </c:numCache>
            </c:numRef>
          </c:val>
        </c:ser>
        <c:ser>
          <c:idx val="1"/>
          <c:order val="1"/>
          <c:tx>
            <c:strRef>
              <c:f>'Табл. 12'!$E$5:$E$6</c:f>
              <c:strCache>
                <c:ptCount val="1"/>
                <c:pt idx="0">
                  <c:v>Факт на 01.01.2017 г.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5.65770862800558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980056980056983E-3"/>
                  <c:y val="5.65770862800565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13154172560113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12'!$B$7:$B$23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 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12'!$E$7:$E$23</c:f>
              <c:numCache>
                <c:formatCode>#,##0.00</c:formatCode>
                <c:ptCount val="17"/>
                <c:pt idx="0">
                  <c:v>499.76</c:v>
                </c:pt>
                <c:pt idx="1">
                  <c:v>625.45999999999992</c:v>
                </c:pt>
                <c:pt idx="2">
                  <c:v>1319.3</c:v>
                </c:pt>
                <c:pt idx="3">
                  <c:v>65.61</c:v>
                </c:pt>
                <c:pt idx="4">
                  <c:v>167.44</c:v>
                </c:pt>
                <c:pt idx="5">
                  <c:v>1113.97</c:v>
                </c:pt>
                <c:pt idx="6">
                  <c:v>1050.8499999999999</c:v>
                </c:pt>
                <c:pt idx="7">
                  <c:v>596.58000000000004</c:v>
                </c:pt>
                <c:pt idx="8">
                  <c:v>0.84000000000000008</c:v>
                </c:pt>
                <c:pt idx="9">
                  <c:v>792.16</c:v>
                </c:pt>
                <c:pt idx="10">
                  <c:v>746.7</c:v>
                </c:pt>
                <c:pt idx="11">
                  <c:v>1234.3599999999999</c:v>
                </c:pt>
                <c:pt idx="12">
                  <c:v>216.1</c:v>
                </c:pt>
                <c:pt idx="13">
                  <c:v>223.5</c:v>
                </c:pt>
                <c:pt idx="14">
                  <c:v>164.45000000000002</c:v>
                </c:pt>
                <c:pt idx="15">
                  <c:v>170.85000000000002</c:v>
                </c:pt>
                <c:pt idx="16">
                  <c:v>652.99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988096"/>
        <c:axId val="111993984"/>
      </c:barChart>
      <c:catAx>
        <c:axId val="1119880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11993984"/>
        <c:crosses val="autoZero"/>
        <c:auto val="1"/>
        <c:lblAlgn val="ctr"/>
        <c:lblOffset val="100"/>
        <c:noMultiLvlLbl val="0"/>
      </c:catAx>
      <c:valAx>
        <c:axId val="111993984"/>
        <c:scaling>
          <c:orientation val="minMax"/>
          <c:max val="4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4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7787868743181542E-2"/>
              <c:y val="0.1079075749952269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11988096"/>
        <c:crosses val="autoZero"/>
        <c:crossBetween val="between"/>
        <c:majorUnit val="500"/>
        <c:minorUnit val="5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10004307153913454"/>
          <c:y val="0.942008486562942"/>
          <c:w val="0.82020384204111252"/>
          <c:h val="4.8090523338048106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0.04132</cdr:x>
      <cdr:y>0.1413</cdr:y>
    </cdr:from>
    <cdr:to>
      <cdr:x>0.14627</cdr:x>
      <cdr:y>0.17391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0040" y="93610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0.01653</cdr:x>
      <cdr:y>0.09783</cdr:y>
    </cdr:from>
    <cdr:to>
      <cdr:x>0.1157</cdr:x>
      <cdr:y>0.15217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7" y="648098"/>
          <a:ext cx="864096" cy="359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0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5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9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89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12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56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4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2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93955"/>
              </p:ext>
            </p:extLst>
          </p:nvPr>
        </p:nvGraphicFramePr>
        <p:xfrm>
          <a:off x="179512" y="116638"/>
          <a:ext cx="8856984" cy="6414813"/>
        </p:xfrm>
        <a:graphic>
          <a:graphicData uri="http://schemas.openxmlformats.org/drawingml/2006/table">
            <a:tbl>
              <a:tblPr/>
              <a:tblGrid>
                <a:gridCol w="534474"/>
                <a:gridCol w="464753"/>
                <a:gridCol w="728965"/>
                <a:gridCol w="515974"/>
                <a:gridCol w="428201"/>
                <a:gridCol w="571026"/>
                <a:gridCol w="497920"/>
                <a:gridCol w="501306"/>
                <a:gridCol w="643994"/>
                <a:gridCol w="355233"/>
                <a:gridCol w="561006"/>
                <a:gridCol w="438221"/>
                <a:gridCol w="554372"/>
                <a:gridCol w="444853"/>
                <a:gridCol w="680582"/>
                <a:gridCol w="318645"/>
                <a:gridCol w="617459"/>
              </a:tblGrid>
              <a:tr h="144010"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1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13"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 доходов бюджетов поселений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139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                   по </a:t>
                      </a:r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состоянию на 01.01.2017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года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105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 руб.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2016 г.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</a:t>
                      </a:r>
                      <a:r>
                        <a:rPr lang="ru-RU" sz="1300" b="1" i="0" u="none" strike="noStrike" baseline="0" dirty="0" smtClean="0">
                          <a:effectLst/>
                          <a:latin typeface="Times New Roman"/>
                        </a:rPr>
                        <a:t>              </a:t>
                      </a:r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01.01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. 2016 г. 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 год. плана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32 864,90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38 028,39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35 652,51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-2 375,88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93,75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2 787,61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108,48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9 990,74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14 585,14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10 794,93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-3 790,21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74,01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804,19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108,05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36 153,86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69 033,55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38 071,16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-30 962,39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55,15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1 917,30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105,30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16 505,34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15 484,83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17 291,91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1 807,08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111,67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786,57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104,77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42 369,19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47 008,53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43 692,23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-3 316,30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92,95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1 323,04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103,12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60 798,12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63 786,11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62 398,12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-1 387,99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97,82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102,63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10 038,27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10 459,68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10 276,09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-183,59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98,24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237,82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102,37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28 267,99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35 499,17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28 936,72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-6 562,45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81,51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668,73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102,37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79 722,34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49 799,13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80 998,52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31 199,39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162,65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1 276,18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101,60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27 248,85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22 140,39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27 650,32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5 509,93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124,89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401,47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101,47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42 981,28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53 130,35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43 540,86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-9 589,49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81,95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559,58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101,30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16 528,24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22 496,79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16 659,56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-5 837,23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74,05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131,32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100,79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50 926,15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56 123,07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50 954,43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-5 168,64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90,79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28,28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100,06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10 300,51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11 895,74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10 285,84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-1 609,90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86,47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-14,67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99,86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12 317,59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17 251,06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12 207,37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-5 043,69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70,76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-110,22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99,11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64 970,05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69 638,70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64 139,14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-5 499,56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92,10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-830,91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98,72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56 465,76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65 819,95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46 949,17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-18 870,78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71,33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-9 516,59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83,15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589" marR="6589" marT="65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598 449,18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662 180,58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600 498,88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-61 681,70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90,69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2 049,70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100,34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276745"/>
              </p:ext>
            </p:extLst>
          </p:nvPr>
        </p:nvGraphicFramePr>
        <p:xfrm>
          <a:off x="323528" y="28575"/>
          <a:ext cx="8424935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590242"/>
              </p:ext>
            </p:extLst>
          </p:nvPr>
        </p:nvGraphicFramePr>
        <p:xfrm>
          <a:off x="179512" y="116632"/>
          <a:ext cx="8784973" cy="6606008"/>
        </p:xfrm>
        <a:graphic>
          <a:graphicData uri="http://schemas.openxmlformats.org/drawingml/2006/table">
            <a:tbl>
              <a:tblPr/>
              <a:tblGrid>
                <a:gridCol w="935856"/>
                <a:gridCol w="1298125"/>
                <a:gridCol w="935856"/>
                <a:gridCol w="935856"/>
                <a:gridCol w="935856"/>
                <a:gridCol w="935856"/>
                <a:gridCol w="935856"/>
                <a:gridCol w="935856"/>
                <a:gridCol w="935856"/>
              </a:tblGrid>
              <a:tr h="27529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8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90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исполнения доходов по налогу на имущество физических лиц                                                                                        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90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 в разрезе поселений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92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effectLst/>
                          <a:latin typeface="Times New Roman"/>
                        </a:rPr>
                        <a:t>Тыс. руб.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1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 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               2016 г.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   01.01.2016 г.              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год. плана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2 351,90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2 550,24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4 663,65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2 113,41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182,87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2 311,75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198,29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540,50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490,04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741,18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251,14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151,25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200,68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137,13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816,70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800,31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993,98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193,67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124,20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177,28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121,71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 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512,60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537,79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562,44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24,65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104,58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109,72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2 162,29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1 004,05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2 318,72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1 314,67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230,94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156,43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107,23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1 658,96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945,88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1 734,71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788,83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183,40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75,75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104,57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4 076,10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2 964,77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4 243,59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1 278,82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143,13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167,49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104,11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444,20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344,25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460,88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116,63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133,88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103,76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112,55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103,55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1 007,50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700,82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1 037,60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336,78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148,06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30,10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102,99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2 915,50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2 421,34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2 995,73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574,39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123,72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80,23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102,75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4 900,90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4 512,99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4 946,93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433,94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109,62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979,60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1 209,22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982,27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-226,95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81,23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2 390,60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2 487,73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2 393,18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-94,55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96,20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2,58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 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1 700,00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2 959,44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1 675,73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-1 283,71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56,62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-24,27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98,57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1 461,50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1 476,76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1 311,80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-164,96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88,83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-149,70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89,76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 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229,82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289,29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198,87</a:t>
                      </a:r>
                    </a:p>
                  </a:txBody>
                  <a:tcPr marL="7218" marR="7218" marT="72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-90,42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-30,95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86,53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28 245,77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25 784,26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31 361,81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5 577,55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121,63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3 116,04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111,03  </a:t>
                      </a:r>
                    </a:p>
                  </a:txBody>
                  <a:tcPr marL="7218" marR="7218" marT="721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191013"/>
              </p:ext>
            </p:extLst>
          </p:nvPr>
        </p:nvGraphicFramePr>
        <p:xfrm>
          <a:off x="107504" y="116632"/>
          <a:ext cx="8856984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41674"/>
              </p:ext>
            </p:extLst>
          </p:nvPr>
        </p:nvGraphicFramePr>
        <p:xfrm>
          <a:off x="179512" y="116632"/>
          <a:ext cx="8784977" cy="6465134"/>
        </p:xfrm>
        <a:graphic>
          <a:graphicData uri="http://schemas.openxmlformats.org/drawingml/2006/table">
            <a:tbl>
              <a:tblPr/>
              <a:tblGrid>
                <a:gridCol w="369117"/>
                <a:gridCol w="1697937"/>
                <a:gridCol w="452745"/>
                <a:gridCol w="359312"/>
                <a:gridCol w="555224"/>
                <a:gridCol w="404479"/>
                <a:gridCol w="552504"/>
                <a:gridCol w="407199"/>
                <a:gridCol w="549784"/>
                <a:gridCol w="409919"/>
                <a:gridCol w="504617"/>
                <a:gridCol w="433907"/>
                <a:gridCol w="480628"/>
                <a:gridCol w="574078"/>
                <a:gridCol w="340458"/>
                <a:gridCol w="693069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074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исполнения доходов по транспортному налогу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51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 в разрезе поселений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70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843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      2016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 01.01.2016 г.                 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год. плана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2 503,70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2 767,86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2 699,80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-68,06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107,83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723,86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570,82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769,13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198,31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134,74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45,27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3 255,90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3 470,56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3 381,11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-89,45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97,42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103,85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4 087,30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4 571,59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4 229,47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-342,12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92,52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142,17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1 260,30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1 157,12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1 297,30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140,18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37,00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102,94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2 577,30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2 730,70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2 651,45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-79,25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74,15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102,88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2 736,10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2 604,13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2 804,23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107,68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102,49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4 437,00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4 605,75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4 539,31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-66,44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2 698,21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3 043,69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2 752,83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-290,86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102,02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665,14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490,20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-174,94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6 000,00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4 112,08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5 970,20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1 858,12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145,19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6 473,80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6 832,37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6 429,90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-402,47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-43,90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7 142,99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8 072,21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7 080,43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-991,78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87,71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-62,56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4 947,80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5 096,84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4 782,23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-314,61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-165,57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96,65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964,90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1 006,13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920,67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-85,46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91,51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-44,23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95,42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1 334,40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1 409,48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1 222,41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-187,07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86,73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-111,99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91,61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531,90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451,03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effectLst/>
                        <a:latin typeface="Arial Narrow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481,21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-50,69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52 165,76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53 167,50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52 501,88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-665,62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98,75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100,64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30016"/>
              </p:ext>
            </p:extLst>
          </p:nvPr>
        </p:nvGraphicFramePr>
        <p:xfrm>
          <a:off x="179512" y="116632"/>
          <a:ext cx="8856984" cy="6638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01559"/>
              </p:ext>
            </p:extLst>
          </p:nvPr>
        </p:nvGraphicFramePr>
        <p:xfrm>
          <a:off x="179512" y="188640"/>
          <a:ext cx="8784973" cy="6436647"/>
        </p:xfrm>
        <a:graphic>
          <a:graphicData uri="http://schemas.openxmlformats.org/drawingml/2006/table">
            <a:tbl>
              <a:tblPr/>
              <a:tblGrid>
                <a:gridCol w="360040"/>
                <a:gridCol w="1872208"/>
                <a:gridCol w="225588"/>
                <a:gridCol w="494492"/>
                <a:gridCol w="397555"/>
                <a:gridCol w="682565"/>
                <a:gridCol w="250886"/>
                <a:gridCol w="757226"/>
                <a:gridCol w="176225"/>
                <a:gridCol w="687871"/>
                <a:gridCol w="204176"/>
                <a:gridCol w="803936"/>
                <a:gridCol w="88111"/>
                <a:gridCol w="775985"/>
                <a:gridCol w="116062"/>
                <a:gridCol w="892047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10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исполнения доходов по земельному налогу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4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 в разрезе поселений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479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тыс. руб.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6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      2016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01.01.2016 г.                 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год. плана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5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896,60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1 084,69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1 103,64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101,75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207,04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123,09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3 802,05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4 821,12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4 373,16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-447,96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90,71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571,11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115,02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10 135,80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8 836,76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11 003,74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2 166,98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124,52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867,94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3 718,20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4 718,04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4 018,42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-699,62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85,17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300,22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108,07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8 685,54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7 444,12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9 351,88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1 907,76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125,63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666,34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107,67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14 900,70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20 791,71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15 284,19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-5 507,52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383,49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102,57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4 358,60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3 892,89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4 453,47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560,58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114,40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94,87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102,18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6 521,48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2 331,00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6 584,38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4 253,38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282,47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8 548,97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8 880,57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8 547,67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-332,90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96,25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18 311,82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18 993,34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18 249,73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-743,61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96,08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-62,09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12 818,05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13 094,64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12 644,68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-449,96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-173,37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98,65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33 700,90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38 664,21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32 673,20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-5 991,01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-1 027,70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96,95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14 294,80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14 997,08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13 858,35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-1 138,73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92,41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-436,45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96,95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5 952,45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5 901,15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5 757,43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-143,72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-195,02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15 307,34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15 915,81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14 784,00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-1 131,81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-523,34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1 080,33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1 089,17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981,69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-107,48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-98,64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90,87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28 642,56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16 245,59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18 581,30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2 335,71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114,38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-10 061,26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191 676,19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187 701,89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182 250,93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-5 450,96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-9 425,26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95,08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939859"/>
              </p:ext>
            </p:extLst>
          </p:nvPr>
        </p:nvGraphicFramePr>
        <p:xfrm>
          <a:off x="179512" y="23812"/>
          <a:ext cx="8784976" cy="683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25550"/>
              </p:ext>
            </p:extLst>
          </p:nvPr>
        </p:nvGraphicFramePr>
        <p:xfrm>
          <a:off x="107504" y="116632"/>
          <a:ext cx="8856982" cy="6536883"/>
        </p:xfrm>
        <a:graphic>
          <a:graphicData uri="http://schemas.openxmlformats.org/drawingml/2006/table">
            <a:tbl>
              <a:tblPr/>
              <a:tblGrid>
                <a:gridCol w="288032"/>
                <a:gridCol w="1584176"/>
                <a:gridCol w="402702"/>
                <a:gridCol w="461394"/>
                <a:gridCol w="478902"/>
                <a:gridCol w="673226"/>
                <a:gridCol w="267070"/>
                <a:gridCol w="940296"/>
                <a:gridCol w="940296"/>
                <a:gridCol w="940296"/>
                <a:gridCol w="940296"/>
                <a:gridCol w="940296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11</a:t>
                      </a: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исполнения доходов от сдачи в аренду имущества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431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 в разрезе поселений</a:t>
                      </a: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360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тыс. руб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6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 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       2016 г.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  01.01.2016 г.              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год. плана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109,63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386,49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167,44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-219,05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43,32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57,81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152,73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 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128,90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382,21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170,85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-211,36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41,95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132,54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384,55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625,49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499,76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-125,73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79,90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115,21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129,96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65,61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114,10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526,80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556,86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596,58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39,72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107,13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69,78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113,25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763,60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599,51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792,16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192,65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132,13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28,56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103,74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529,81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216,10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-313,71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40,79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621,30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585,56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625,46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39,90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106,81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100,67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1 234,30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3 927,54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1 234,36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-2 693,18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746,70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738,52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746,70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101,11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164,45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186,38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164,45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-21,93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88,23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1 068,80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1 113,97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45,17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104,23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-6,03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1 065,60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842,33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1 050,85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208,52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124,76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-14,75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98,62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664,23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784,33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652,99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-131,34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83,25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-11,24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98,31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1 425,70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724,29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1 319,30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595,01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182,15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-106,40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92,54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 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334,70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187,29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223,50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36,21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119,33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-111,20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66,78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27" marR="7527" marT="752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27" marR="7527" marT="7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9 561,96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12 178,75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9 640,92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-2 537,83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79,16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78,96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100,83</a:t>
                      </a:r>
                    </a:p>
                  </a:txBody>
                  <a:tcPr marL="7527" marR="7527" marT="7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599853"/>
              </p:ext>
            </p:extLst>
          </p:nvPr>
        </p:nvGraphicFramePr>
        <p:xfrm>
          <a:off x="179512" y="44624"/>
          <a:ext cx="8784976" cy="675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21701"/>
              </p:ext>
            </p:extLst>
          </p:nvPr>
        </p:nvGraphicFramePr>
        <p:xfrm>
          <a:off x="179512" y="116632"/>
          <a:ext cx="8784975" cy="6626766"/>
        </p:xfrm>
        <a:graphic>
          <a:graphicData uri="http://schemas.openxmlformats.org/drawingml/2006/table">
            <a:tbl>
              <a:tblPr/>
              <a:tblGrid>
                <a:gridCol w="432048"/>
                <a:gridCol w="502203"/>
                <a:gridCol w="721933"/>
                <a:gridCol w="589034"/>
                <a:gridCol w="203054"/>
                <a:gridCol w="731197"/>
                <a:gridCol w="492939"/>
                <a:gridCol w="441312"/>
                <a:gridCol w="710816"/>
                <a:gridCol w="223435"/>
                <a:gridCol w="934251"/>
                <a:gridCol w="934251"/>
                <a:gridCol w="934251"/>
                <a:gridCol w="934251"/>
              </a:tblGrid>
              <a:tr h="280007"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12</a:t>
                      </a: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4975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Анализ поступлений от использования имущества, находящегося в собственности поселений </a:t>
                      </a: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894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по состоянию на 01.01.2017 года (социальный </a:t>
                      </a:r>
                      <a:r>
                        <a:rPr lang="ru-RU" sz="1600" b="1" i="0" u="none" strike="noStrike" dirty="0" err="1">
                          <a:effectLst/>
                          <a:latin typeface="Times New Roman"/>
                        </a:rPr>
                        <a:t>найм</a:t>
                      </a:r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412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Тыс. руб</a:t>
                      </a:r>
                      <a:r>
                        <a:rPr lang="ru-RU" sz="700" b="0" i="0" u="none" strike="noStrike" dirty="0" smtClean="0">
                          <a:effectLst/>
                          <a:latin typeface="Times New Roman"/>
                        </a:rPr>
                        <a:t>.</a:t>
                      </a:r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085" marR="7085" marT="70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7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 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План                 2016 г.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01.01.2016 г.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Факт на 01.01.2017 г.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 Отклонение от факта    01.01.2016 г. 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 год. плана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>
                        <a:effectLst/>
                        <a:latin typeface="Times New Roman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effectLst/>
                          <a:latin typeface="Times New Roman"/>
                        </a:rPr>
                        <a:t>тыс. руб. 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449,55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181,61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513,96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332,35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64,41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114,33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260,47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281,18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275,55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-5,63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94,63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121,49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128,38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105,64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861,70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662,92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906,12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243,20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136,69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44,42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105,15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37,60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168,25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104,71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252,88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209,13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-43,75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82,70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103,53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136,90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135,16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139,45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103,17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101,86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37,31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37,65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29,83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481,46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288,53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204,66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289,56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84,90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141,48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114,50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86,87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114,59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131,91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29,92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34,49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115,27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324,68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286,34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-38,34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88,19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-2,66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89,69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-0,78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347,01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166,51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-180,50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47,98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-11,49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93,54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410,00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313,03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358,61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45,58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114,56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-51,39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87,47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204,60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170,97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175,82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4,85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102,84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-28,78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85,93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383,50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377,23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322,50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-54,73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85,49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-61,00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84,09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9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4 015,86</a:t>
                      </a: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3 507,26</a:t>
                      </a: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4 003,06</a:t>
                      </a: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495,80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114,14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-12,80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99,68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11975"/>
              </p:ext>
            </p:extLst>
          </p:nvPr>
        </p:nvGraphicFramePr>
        <p:xfrm>
          <a:off x="179512" y="116632"/>
          <a:ext cx="8640959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838680"/>
              </p:ext>
            </p:extLst>
          </p:nvPr>
        </p:nvGraphicFramePr>
        <p:xfrm>
          <a:off x="179512" y="116632"/>
          <a:ext cx="8712967" cy="662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029260"/>
              </p:ext>
            </p:extLst>
          </p:nvPr>
        </p:nvGraphicFramePr>
        <p:xfrm>
          <a:off x="179512" y="116632"/>
          <a:ext cx="8856984" cy="6525013"/>
        </p:xfrm>
        <a:graphic>
          <a:graphicData uri="http://schemas.openxmlformats.org/drawingml/2006/table">
            <a:tbl>
              <a:tblPr/>
              <a:tblGrid>
                <a:gridCol w="1457635"/>
                <a:gridCol w="543525"/>
                <a:gridCol w="790581"/>
                <a:gridCol w="790581"/>
                <a:gridCol w="546614"/>
                <a:gridCol w="119536"/>
                <a:gridCol w="683399"/>
                <a:gridCol w="806023"/>
                <a:gridCol w="518819"/>
                <a:gridCol w="518819"/>
                <a:gridCol w="531171"/>
                <a:gridCol w="531171"/>
                <a:gridCol w="509555"/>
                <a:gridCol w="509555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effectLst/>
                          <a:latin typeface="Arial Cyr"/>
                        </a:rPr>
                        <a:t>Таблица 7</a:t>
                      </a: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14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effectLst/>
                          <a:latin typeface="Arial Cyr"/>
                        </a:rPr>
                        <a:t>Анализ задолженности по земельному налогу и налогу на имущество физических лиц в разрезе поселений по состоянию на 01.01.2017 г.</a:t>
                      </a: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04"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effectLst/>
                          <a:latin typeface="Arial Cyr"/>
                        </a:rPr>
                        <a:t>тыс. руб.</a:t>
                      </a: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Задолженность на 01.01.2016 г.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Задолженность на 01.01.2017 г.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</a:t>
                      </a:r>
                    </a:p>
                  </a:txBody>
                  <a:tcPr marL="7836" marR="7836" marT="78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0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поселения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1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1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Бершетское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Гамовское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Двуреченское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6 709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15 011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13 843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7 421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7 134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Заболотское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4 797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6 050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5 582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Кондратовское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38 161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36 699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47 954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45 666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8 967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Кукуштанское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5 344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4 169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7 151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2 113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5 038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Култаевское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25 950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3 213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22 737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35 291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31 734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9 341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8 997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Лобановское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4 056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2 276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3 765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1 968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Пальниковское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Платошинское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 Cyr"/>
                        </a:rPr>
                        <a:t>Савинское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9 417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1 476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7 941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-323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Сылвенское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4 858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1 689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3 169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4 023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Усть-Качкинское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13 070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11 947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16 527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15 122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3 175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Фроловское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4 643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3 537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8 648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3 852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4 796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Хохловское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1 620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effectLst/>
                          <a:latin typeface="Times New Roman Cyr"/>
                        </a:rPr>
                        <a:t>Юго-Камское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2 555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 Cyr"/>
                        </a:rPr>
                        <a:t>Юговское</a:t>
                      </a:r>
                      <a:endParaRPr lang="ru-RU" sz="1200" b="0" i="0" u="none" strike="noStrike" dirty="0">
                        <a:effectLst/>
                        <a:latin typeface="Times New Roman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33 128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32 228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34 645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33 042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effectLst/>
                          <a:latin typeface="Arial Cyr"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160 624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17 966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142 658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205 071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25 125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179 946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44 447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7 159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37 288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0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73945"/>
              </p:ext>
            </p:extLst>
          </p:nvPr>
        </p:nvGraphicFramePr>
        <p:xfrm>
          <a:off x="179512" y="71726"/>
          <a:ext cx="8856984" cy="6698081"/>
        </p:xfrm>
        <a:graphic>
          <a:graphicData uri="http://schemas.openxmlformats.org/drawingml/2006/table">
            <a:tbl>
              <a:tblPr/>
              <a:tblGrid>
                <a:gridCol w="1457635"/>
                <a:gridCol w="543525"/>
                <a:gridCol w="790581"/>
                <a:gridCol w="790581"/>
                <a:gridCol w="546614"/>
                <a:gridCol w="802935"/>
                <a:gridCol w="806023"/>
                <a:gridCol w="518819"/>
                <a:gridCol w="518819"/>
                <a:gridCol w="531171"/>
                <a:gridCol w="531171"/>
                <a:gridCol w="509555"/>
                <a:gridCol w="509555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Таблица 7</a:t>
                      </a: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13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недоимки по земельному налогу и налогу на имущество физических лиц в разрезе поселений по состоянию на 01.01.2017 г.</a:t>
                      </a: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596"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effectLst/>
                          <a:latin typeface="Arial Cyr"/>
                        </a:rPr>
                        <a:t>тыс. руб.</a:t>
                      </a: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2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на 01.01.2016 г.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на 01.01.2017 г.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</a:t>
                      </a:r>
                    </a:p>
                  </a:txBody>
                  <a:tcPr marL="7836" marR="7836" marT="78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6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поселения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недоимка всего</a:t>
                      </a:r>
                    </a:p>
                  </a:txBody>
                  <a:tcPr marL="7836" marR="7836" marT="78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налогу на имущество ФЛ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земельному налогу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1 648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4 124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3 781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3 377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5 438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5 005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1 830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1 628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6 499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16 448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2 268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9 109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4 513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1 022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3 491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7 014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2 104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4 910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18 947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16 339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29 788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3 522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10 841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9 927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2 232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5 843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3 597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1 365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7 736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6 474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8 636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1 016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4 400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2 794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5 282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3 723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7 673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6 817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11 128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1 348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3 455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2 963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4 187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8 466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4 637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4 279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1 271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1 490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1 019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1 794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3 697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2 980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6 954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1 393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5 561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2 581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1 392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3 479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1 594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1 885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1 167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73 768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15 357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58 411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120 927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24 870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96 057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47 159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9 513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37 646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7836" marR="7836" marT="78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1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698162"/>
              </p:ext>
            </p:extLst>
          </p:nvPr>
        </p:nvGraphicFramePr>
        <p:xfrm>
          <a:off x="35495" y="188640"/>
          <a:ext cx="9001000" cy="6566989"/>
        </p:xfrm>
        <a:graphic>
          <a:graphicData uri="http://schemas.openxmlformats.org/drawingml/2006/table">
            <a:tbl>
              <a:tblPr/>
              <a:tblGrid>
                <a:gridCol w="324079"/>
                <a:gridCol w="782602"/>
                <a:gridCol w="1070391"/>
                <a:gridCol w="815422"/>
                <a:gridCol w="807582"/>
                <a:gridCol w="794513"/>
                <a:gridCol w="794513"/>
                <a:gridCol w="731789"/>
                <a:gridCol w="763151"/>
                <a:gridCol w="729174"/>
                <a:gridCol w="658610"/>
                <a:gridCol w="729174"/>
              </a:tblGrid>
              <a:tr h="28960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расходов бюджетов поселений за 2016 год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96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96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тыс. руб.</a:t>
                      </a:r>
                    </a:p>
                  </a:txBody>
                  <a:tcPr marL="6715" marR="6715" marT="67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Бюджет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Первоначальный план 2016 год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Уточненный план 2016 год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Факт 2015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Факт 2016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Отклонения от факта 2015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Отклонения от первоначального плана 2016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Отклонения от уточненного плана 2016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1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6=5-4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7=5/4*100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8=5-2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9=5/2*100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10=5-3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11=5/3*100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37 684,93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55 376,11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57 510,99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55 344,48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-2 166,51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96,23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17 659,55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146,86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-31,63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44 989,96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45 376,71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51 032,07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45 253,90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-5 778,17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88,68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263,94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100,59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-122,81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60 309,39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60 506,95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111 711,43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60 309,77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-51 401,66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53,99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0,38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-197,18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99,67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77 146,50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78 611,25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66 397,37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78 317,58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11 920,21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117,95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1 171,08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101,52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-293,67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99,63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16 455,44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15 347,80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16 876,27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15 287,05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-1 589,22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90,58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-1 168,39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92,90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-60,75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19 048,32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19 689,19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22 629,82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19 600,88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-3 028,94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86,62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552,56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102,90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-88,31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35 252,64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37 813,26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25 170,56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37 525,58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12 355,02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149,09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2 272,94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106,45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-287,68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99,24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53 899,47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36 128,85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47 785,16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35 849,67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-11 935,49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75,02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-18 049,80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66,51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-279,18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72 256,51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84 462,58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60 812,50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83 644,45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22 831,95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137,54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11 387,94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115,76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-818,13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99,03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23 730,17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28 285,55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26 273,70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28 001,72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1 728,02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106,58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4 271,55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118,00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-283,83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11 044,70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12 719,70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9 521,91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12 584,97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3 063,06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132,17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1 540,27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113,95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-134,73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98,94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40 014,18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47 115,68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46 579,69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46 189,75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-389,94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99,16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6 175,57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115,43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-925,93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46 968,66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56 465,76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74 689,27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55 280,21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-19 409,06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74,01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8 311,55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117,70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-1 185,55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97,90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31 259,77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38 541,68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79 524,76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37 697,95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-41 826,81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47,40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6 438,18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120,60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-843,73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97,81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11 506,17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10 963,77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9 901,67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10 666,58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764,91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107,73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-839,59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92,70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-297,19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97,29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15 319,40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14 687,55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12 961,77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14 274,15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1 312,38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110,13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-1 045,25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93,18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-413,40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97,19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13 287,94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12 439,96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22 302,19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12 032,10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-10 270,09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53,95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-1 255,84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90,55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-407,86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96,72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610 174,14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654 532,37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741 681,13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647 860,78</a:t>
                      </a:r>
                    </a:p>
                  </a:txBody>
                  <a:tcPr marL="6715" marR="6715" marT="67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-93 820,35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87,35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37 686,64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106,18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-6 671,59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98,98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0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05989"/>
              </p:ext>
            </p:extLst>
          </p:nvPr>
        </p:nvGraphicFramePr>
        <p:xfrm>
          <a:off x="179512" y="116632"/>
          <a:ext cx="8640961" cy="6396717"/>
        </p:xfrm>
        <a:graphic>
          <a:graphicData uri="http://schemas.openxmlformats.org/drawingml/2006/table">
            <a:tbl>
              <a:tblPr/>
              <a:tblGrid>
                <a:gridCol w="655394"/>
                <a:gridCol w="2342681"/>
                <a:gridCol w="1938289"/>
                <a:gridCol w="2324088"/>
                <a:gridCol w="1380509"/>
              </a:tblGrid>
              <a:tr h="4581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Доля расходов на содержание органов местного самоуправления </a:t>
                      </a:r>
                      <a:endParaRPr lang="ru-RU" sz="18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общей доле расходов бюджета за 2016 год</a:t>
                      </a: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082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6987" marR="6987" marT="69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987" marR="6987" marT="698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Поселение</a:t>
                      </a:r>
                    </a:p>
                  </a:txBody>
                  <a:tcPr marL="6987" marR="6987" marT="698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Расходы  бюджета - всего</a:t>
                      </a:r>
                    </a:p>
                  </a:txBody>
                  <a:tcPr marL="6987" marR="6987" marT="698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200" b="1" i="0" u="none" strike="noStrike" dirty="0" err="1"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.: расходы на содержание ОМСУ</a:t>
                      </a:r>
                    </a:p>
                  </a:txBody>
                  <a:tcPr marL="6987" marR="6987" marT="698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доля расходов на содержание ОМСУ(%)</a:t>
                      </a:r>
                    </a:p>
                  </a:txBody>
                  <a:tcPr marL="6987" marR="6987" marT="698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83 644,45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7 574,41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9,1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60 309,77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6 895,81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11,4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78 317,58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9 753,89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55 344,48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7 444,18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13,5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Фроловское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35 849,67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5 336,23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14,9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55 280,21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8 522,83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15,4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37 697,95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6 572,40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17,4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46 189,75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8 615,52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19 600,88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3 716,69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19,0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15 287,05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3 136,63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20,5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14 274,15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3 166,17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22,2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45 253,90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10 152,39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22,4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28 001,72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6 409,90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22,9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12 032,10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3 156,41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26,2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37 525,58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10 180,62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27,1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12 584,97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3 486,17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27,7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10 666,58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3 684,18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647 860,78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107 464,44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16,6</a:t>
                      </a:r>
                    </a:p>
                  </a:txBody>
                  <a:tcPr marL="6987" marR="6987" marT="698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9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496866"/>
              </p:ext>
            </p:extLst>
          </p:nvPr>
        </p:nvGraphicFramePr>
        <p:xfrm>
          <a:off x="251520" y="188640"/>
          <a:ext cx="8712969" cy="6552731"/>
        </p:xfrm>
        <a:graphic>
          <a:graphicData uri="http://schemas.openxmlformats.org/drawingml/2006/table">
            <a:tbl>
              <a:tblPr/>
              <a:tblGrid>
                <a:gridCol w="576064"/>
                <a:gridCol w="2481119"/>
                <a:gridCol w="1237787"/>
                <a:gridCol w="1282525"/>
                <a:gridCol w="1282525"/>
                <a:gridCol w="969349"/>
                <a:gridCol w="883600"/>
              </a:tblGrid>
              <a:tr h="31097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Информация о переходе на программно-целевой принцип формирования  бюджета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22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effectLst/>
                          <a:latin typeface="Times New Roman"/>
                        </a:rPr>
                        <a:t>Исполнено по расходам за 2016 год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effectLst/>
                          <a:latin typeface="Times New Roman"/>
                        </a:rPr>
                        <a:t>Доля расходов бюджета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в рамках МП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непрограммные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расходы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вкл</a:t>
                      </a:r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. в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МП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err="1">
                          <a:effectLst/>
                          <a:latin typeface="Times New Roman"/>
                        </a:rPr>
                        <a:t>непрог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. расходы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Сылвенское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46 189,75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45 432,90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756,85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98,4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78 317,58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76 456,13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1 861,45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35 849,67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34 993,07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856,60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 Юговское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15 287,06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14 900,25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386,81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55 280,21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53 484,60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1 795,61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12 584,98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12 029,24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555,74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95,6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12 032,10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11 478,56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553,54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95,4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60 309,76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57 503,56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2 806,20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95,3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4,7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14 274,15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13 603,74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670,41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95,3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4,7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37 525,58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35 058,23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2 467,35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93,4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10 666,58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9 881,43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785,15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92,6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19 600,88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18 046,09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1 554,79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92,1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7,9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83 644,45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75 102,23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8 542,22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45 253,89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38 798,90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6 454,99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85,7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14,3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55 344,47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47 418,88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7 925,59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85,7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14,3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37 697,95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32 073,50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5 624,45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85,1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14,9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28 001,72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22 654,58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5 347,14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80,9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19,1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57" marR="5657" marT="56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647 860,78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598 915,89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48 944,89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92,4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5657" marR="5657" marT="56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6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0147"/>
              </p:ext>
            </p:extLst>
          </p:nvPr>
        </p:nvGraphicFramePr>
        <p:xfrm>
          <a:off x="179512" y="188640"/>
          <a:ext cx="8712969" cy="6465849"/>
        </p:xfrm>
        <a:graphic>
          <a:graphicData uri="http://schemas.openxmlformats.org/drawingml/2006/table">
            <a:tbl>
              <a:tblPr/>
              <a:tblGrid>
                <a:gridCol w="648072"/>
                <a:gridCol w="4513639"/>
                <a:gridCol w="3551258"/>
              </a:tblGrid>
              <a:tr h="62670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Задолженность по всем видам налогов (с учетом страховых взносов по ОПС) </a:t>
                      </a:r>
                      <a:endParaRPr lang="ru-RU" sz="18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01.01.2017</a:t>
                      </a:r>
                    </a:p>
                  </a:txBody>
                  <a:tcPr marL="6366" marR="6366" marT="6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78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6366" marR="6366" marT="6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6366" marR="6366" marT="6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6366" marR="6366" marT="6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Поселение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Сумма, руб.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441,45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257,33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140,60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56,33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22,84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19,01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11,60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7,71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6,02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0,03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4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6366" marR="6366" marT="636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962,92</a:t>
                      </a:r>
                    </a:p>
                  </a:txBody>
                  <a:tcPr marL="6366" marR="6366" marT="636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1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58414"/>
              </p:ext>
            </p:extLst>
          </p:nvPr>
        </p:nvGraphicFramePr>
        <p:xfrm>
          <a:off x="251520" y="116632"/>
          <a:ext cx="8640961" cy="6602573"/>
        </p:xfrm>
        <a:graphic>
          <a:graphicData uri="http://schemas.openxmlformats.org/drawingml/2006/table">
            <a:tbl>
              <a:tblPr/>
              <a:tblGrid>
                <a:gridCol w="305286"/>
                <a:gridCol w="1822876"/>
                <a:gridCol w="725611"/>
                <a:gridCol w="730036"/>
                <a:gridCol w="920286"/>
                <a:gridCol w="1048596"/>
                <a:gridCol w="995502"/>
                <a:gridCol w="1097266"/>
                <a:gridCol w="995502"/>
              </a:tblGrid>
              <a:tr h="635657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Информация о средней заработной плате работников учреждений культуры,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физической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культуры и спорта, дополнительного образования  на 01 января 2017 года                                                                                                                                 </a:t>
                      </a:r>
                      <a:r>
                        <a:rPr lang="ru-RU" sz="1300" b="0" i="0" u="none" strike="noStrike" dirty="0">
                          <a:effectLst/>
                          <a:latin typeface="Times New Roman"/>
                        </a:rPr>
                        <a:t>(информация предоставляется ежеквартально до 12 числа месяца, следующего за отчетный кварталом)</a:t>
                      </a:r>
                      <a:endParaRPr lang="ru-RU" sz="13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429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20 988,7(73,7%)</a:t>
                      </a: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863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6" marR="4556" marT="45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85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Поселение / Учреждения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Количество штатных единиц (ставки) 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Количест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-во занятых ставок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Количество работаю-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щих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(без совмести-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телей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) (чел.)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Фонд начисленной заработной платы (ФНЗП) работников за отчетный период   (без внешних совместите-лей), (стат. форма № П-4) тыс. руб.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Среднеспи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-сочная численность работников,  (без внешних совместите-лей)</a:t>
                      </a:r>
                      <a:br>
                        <a:rPr lang="ru-RU" sz="9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чел.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Средняя заработная плата, </a:t>
                      </a:r>
                      <a:br>
                        <a:rPr lang="ru-RU" sz="9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руб. (кол.4/кол.5)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 от 20988,7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29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12,8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12,8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1623,4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6,46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20941,69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-47,01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Юговское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12,75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12,75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2505,2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9,75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21411,97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423,27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14,75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3428,4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13,1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21809,16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820,46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261,74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21811,67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822,97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Бершетское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10,25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9,75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2170,2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8,19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22081,81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1093,11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Фроловское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3735,77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13,87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22445,15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1456,45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Сылвенское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7628,04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27,9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22783,87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1795,17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3,25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611,8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23174,24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2185,54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Гамовское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3336,9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11,8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23565,68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2576,98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Юго-Камское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5665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23604,17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2615,47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10264,1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23892,23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2903,53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36,82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36,82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7240,74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24135,80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3147,10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Хохловское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7,3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7,3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1738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24548,02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3559,32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15,75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15,75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3054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10,25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24829,27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3840,57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33,75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29,25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6987,18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23,03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25282,89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4294,19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10223,41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32,17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26482,77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5494,07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Савинское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23,5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6788,55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/>
                        </a:rPr>
                        <a:t>20,75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27263,25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6274,55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2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338,12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323,62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288,75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77262,43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267,17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400063,64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з/п гр.6 итого/17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23533,16</a:t>
                      </a:r>
                    </a:p>
                  </a:txBody>
                  <a:tcPr marL="4556" marR="4556" marT="45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556" marR="4556" marT="45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7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446583"/>
              </p:ext>
            </p:extLst>
          </p:nvPr>
        </p:nvGraphicFramePr>
        <p:xfrm>
          <a:off x="500034" y="1357298"/>
          <a:ext cx="8358246" cy="4950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71472" y="50004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Информация о средней заработной плате работников учреждений культуры, физкультуры и спорта на 01.01.2017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15786"/>
              </p:ext>
            </p:extLst>
          </p:nvPr>
        </p:nvGraphicFramePr>
        <p:xfrm>
          <a:off x="179512" y="44634"/>
          <a:ext cx="8712965" cy="6534638"/>
        </p:xfrm>
        <a:graphic>
          <a:graphicData uri="http://schemas.openxmlformats.org/drawingml/2006/table">
            <a:tbl>
              <a:tblPr/>
              <a:tblGrid>
                <a:gridCol w="432048"/>
                <a:gridCol w="1826868"/>
                <a:gridCol w="922007"/>
                <a:gridCol w="922007"/>
                <a:gridCol w="922007"/>
                <a:gridCol w="922007"/>
                <a:gridCol w="922007"/>
                <a:gridCol w="922007"/>
                <a:gridCol w="922007"/>
              </a:tblGrid>
              <a:tr h="276320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2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08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налоговых и неналоговых доходов бюджетов поселений                                                                               </a:t>
                      </a:r>
                    </a:p>
                  </a:txBody>
                  <a:tcPr marL="7189" marR="7189" marT="71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021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года 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89" marR="7189" marT="71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82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тыс</a:t>
                      </a:r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. руб.</a:t>
                      </a:r>
                    </a:p>
                  </a:txBody>
                  <a:tcPr marL="7189" marR="7189" marT="71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599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п/п</a:t>
                      </a:r>
                      <a:endParaRPr lang="ru-RU" sz="1300" b="1" i="0" u="none" strike="noStrike" dirty="0"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Сельские поселения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План          2016 г.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Факт на 01.01.2016 г.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Факт на 01.01.2017 г.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Отклонение от факта      01.01.2016 г. 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Отклонение от год.  плана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Хохловское 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7 550,80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8 072,05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8 387,08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315,03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103,90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836,28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111,08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21 994,29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18 928,55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23 909,12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4 980,57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126,31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1 914,83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108,71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10 657,73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10 826,94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11 444,69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617,75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105,71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786,96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107,38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4 123,00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4 041,75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4 360,82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319,07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107,89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237,82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105,77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27 539,70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28 371,86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28 864,24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492,38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101,74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1 324,54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104,81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58 295,35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59 571,64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59 908,75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337,11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100,57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1 613,40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102,77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26 799,40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31 842,99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27 480,92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-4 362,07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86,30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681,52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102,54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17 201,98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13 392,79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17 604,44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4 211,65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131,45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402,46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102,34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76 287,87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44 108,10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77 565,55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33 457,45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175,85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1 277,68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101,67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36 990,40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37 994,55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37 551,00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-443,55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98,83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560,60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101,52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9 833,37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9 411,81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9 965,19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553,38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105,88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131,82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101,34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20 680,74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18 966,95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20 729,01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1 762,06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109,29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48,27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100,23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31 276,47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28 204,61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31 327,74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3 123,13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111,07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51,27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8 571,95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7 419,26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8 557,28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1 138,02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115,34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-14,67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99,83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61 167,68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59 371,84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60 338,27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966,43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101,63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-829,41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98,64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5 835,95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5 705,46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5 726,73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21,27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100,37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-109,22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98,13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53 239,76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38 460,13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43 724,67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5 264,54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113,69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-9 515,09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82,13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478 046,44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424 691,28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477 445,50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52 754,22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112,42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-600,94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99,87</a:t>
                      </a:r>
                    </a:p>
                  </a:txBody>
                  <a:tcPr marL="7189" marR="7189" marT="718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89651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52816"/>
              </p:ext>
            </p:extLst>
          </p:nvPr>
        </p:nvGraphicFramePr>
        <p:xfrm>
          <a:off x="107504" y="188640"/>
          <a:ext cx="8928993" cy="6120023"/>
        </p:xfrm>
        <a:graphic>
          <a:graphicData uri="http://schemas.openxmlformats.org/drawingml/2006/table">
            <a:tbl>
              <a:tblPr/>
              <a:tblGrid>
                <a:gridCol w="360040"/>
                <a:gridCol w="672456"/>
                <a:gridCol w="551680"/>
                <a:gridCol w="259569"/>
                <a:gridCol w="1324607"/>
                <a:gridCol w="181996"/>
                <a:gridCol w="1509238"/>
                <a:gridCol w="1161559"/>
                <a:gridCol w="1453924"/>
                <a:gridCol w="1453924"/>
              </a:tblGrid>
              <a:tr h="146231"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3</a:t>
                      </a: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26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 доходов бюджетов поселений на 1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жителя по состоянию на 01.01.2017 года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265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 руб.</a:t>
                      </a: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поселения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</a:t>
                      </a:r>
                      <a:endParaRPr lang="ru-RU" sz="13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</a:t>
                      </a:r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жителя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</a:t>
                      </a:r>
                      <a:r>
                        <a:rPr lang="ru-RU" sz="13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на </a:t>
                      </a:r>
                      <a:r>
                        <a:rPr lang="ru-RU" sz="13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жителя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62 398,12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59 908,75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6 622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10 794,93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8 387,08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35 652,51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31 327,74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4 666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80 998,52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77 565,55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11 079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17 291,91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11 444,69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2 444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10 276,09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4 360,82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10 285,84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8 557,28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64 139,14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60 338,27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11 799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50 954,43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20 729,01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9 377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46 949,17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43 724,67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9 052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12 207,37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5 726,73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28 936,72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27 480,92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5 897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27 650,32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17 604,44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6 199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16 659,56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9 965,19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43 692,23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28 864,24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10 103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43 540,86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37 551,00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10 116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38 071,16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23 909,12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8 931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600 498,88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477 445,50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106 926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33014911"/>
              </p:ext>
            </p:extLst>
          </p:nvPr>
        </p:nvGraphicFramePr>
        <p:xfrm>
          <a:off x="285720" y="785794"/>
          <a:ext cx="856895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279962"/>
              </p:ext>
            </p:extLst>
          </p:nvPr>
        </p:nvGraphicFramePr>
        <p:xfrm>
          <a:off x="179512" y="116632"/>
          <a:ext cx="8712968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09120"/>
              </p:ext>
            </p:extLst>
          </p:nvPr>
        </p:nvGraphicFramePr>
        <p:xfrm>
          <a:off x="179512" y="188640"/>
          <a:ext cx="8784977" cy="6356153"/>
        </p:xfrm>
        <a:graphic>
          <a:graphicData uri="http://schemas.openxmlformats.org/drawingml/2006/table">
            <a:tbl>
              <a:tblPr/>
              <a:tblGrid>
                <a:gridCol w="360040"/>
                <a:gridCol w="436182"/>
                <a:gridCol w="571930"/>
                <a:gridCol w="248178"/>
                <a:gridCol w="471902"/>
                <a:gridCol w="324320"/>
                <a:gridCol w="323752"/>
                <a:gridCol w="368960"/>
                <a:gridCol w="207104"/>
                <a:gridCol w="514803"/>
                <a:gridCol w="421301"/>
                <a:gridCol w="300606"/>
                <a:gridCol w="419474"/>
                <a:gridCol w="228120"/>
                <a:gridCol w="419952"/>
                <a:gridCol w="227642"/>
                <a:gridCol w="492438"/>
                <a:gridCol w="165772"/>
                <a:gridCol w="554308"/>
                <a:gridCol w="103902"/>
                <a:gridCol w="594512"/>
                <a:gridCol w="520198"/>
                <a:gridCol w="509581"/>
              </a:tblGrid>
              <a:tr h="150290"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4</a:t>
                      </a: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78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 Структура исполнения доходной части бюджетов поселений </a:t>
                      </a:r>
                    </a:p>
                  </a:txBody>
                  <a:tcPr marL="7105" marR="7105" marT="71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533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</a:t>
                      </a:r>
                    </a:p>
                  </a:txBody>
                  <a:tcPr marL="7105" marR="7105" marT="71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263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Единица измерения тыс. руб</a:t>
                      </a:r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3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Дотации 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Субвенции и иные межбюджетные трансферты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Прочие безвозмездные поступления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доля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доля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доля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доля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/>
                        </a:rPr>
                        <a:t>доля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16 659,56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9 965,19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6 694,37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6 350,90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374,62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-31,15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27 650,32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17 604,44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10 045,88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36,33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5 555,50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4 216,37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274,01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46 949,17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43 724,67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3 224,50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2 235,90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802,06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186,54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10 285,84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8 557,28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1 728,56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1 655,90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80,60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-7,94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80 998,52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77 565,55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95,76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3 432,97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2 790,50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636,79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38 071,16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23 909,12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62,80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14 162,05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37,20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12 203,30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1 952,76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64 139,14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60 338,27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94,07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3 800,88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2 863,60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843,09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43 692,23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28 864,24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14 827,99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33,94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12 996,00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1 780,86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10 276,09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4 360,82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42,44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5 915,27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5 806,80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108,47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12 207,37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5 726,73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46,91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6 480,64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5 596,00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879,64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62 398,12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59 908,75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96,01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2 489,37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323,24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2166,13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43 540,86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37 551,00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86,24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5 989,85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5 179,00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798,08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18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 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28 936,72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27 480,92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94,97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1 455,80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1 563,80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280,14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-388,14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35 652,51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31 327,74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87,87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4 324,78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1 142,60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2737,15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10 794,93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8 387,08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77,69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2 407,85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2 263,50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133,22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128,35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17 291,91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11 444,69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5 847,22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33,81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5 061,90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506,86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417,64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367,68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50 954,43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20 729,01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30 225,41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59,32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14 381,00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172,01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15 002,90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Arial Narrow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841,51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600 498,88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477 445,50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79,51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123053,39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20,49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87646,20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14,60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29 070,64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4,84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6 336,55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</a:p>
                  </a:txBody>
                  <a:tcPr marL="7105" marR="7105" marT="71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49716"/>
              </p:ext>
            </p:extLst>
          </p:nvPr>
        </p:nvGraphicFramePr>
        <p:xfrm>
          <a:off x="179512" y="116632"/>
          <a:ext cx="8712965" cy="6315498"/>
        </p:xfrm>
        <a:graphic>
          <a:graphicData uri="http://schemas.openxmlformats.org/drawingml/2006/table">
            <a:tbl>
              <a:tblPr/>
              <a:tblGrid>
                <a:gridCol w="360040"/>
                <a:gridCol w="937682"/>
                <a:gridCol w="595530"/>
                <a:gridCol w="122972"/>
                <a:gridCol w="463670"/>
                <a:gridCol w="184402"/>
                <a:gridCol w="402240"/>
                <a:gridCol w="101816"/>
                <a:gridCol w="484826"/>
                <a:gridCol w="91238"/>
                <a:gridCol w="495404"/>
                <a:gridCol w="586642"/>
                <a:gridCol w="502130"/>
                <a:gridCol w="84512"/>
                <a:gridCol w="586642"/>
                <a:gridCol w="480974"/>
                <a:gridCol w="105668"/>
                <a:gridCol w="586642"/>
                <a:gridCol w="459818"/>
                <a:gridCol w="126824"/>
                <a:gridCol w="586642"/>
                <a:gridCol w="366651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5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2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effectLst/>
                          <a:latin typeface="Times New Roman"/>
                        </a:rPr>
                        <a:t>Структура исполнения налоговых и неналоговых доходов бюджетов поселений </a:t>
                      </a:r>
                    </a:p>
                  </a:txBody>
                  <a:tcPr marL="6942" marR="6942" marT="69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40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effectLst/>
                          <a:latin typeface="Times New Roman"/>
                        </a:rPr>
                        <a:t>по состоянию на 01.01.2017 года</a:t>
                      </a:r>
                    </a:p>
                  </a:txBody>
                  <a:tcPr marL="6942" marR="6942" marT="69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003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1"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 руб</a:t>
                      </a:r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7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Сельские поселения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Налоговые и неналоговые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НДФЛ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Налог на имущество физ. лиц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Транспортный налог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Аренда имущества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Прочие доходы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доля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доля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доля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доля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доля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факт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д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оля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9965,19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2 121,97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562,44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1 222,41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4 453,47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499,76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1105,14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17604,44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5 927,49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33,67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1 037,60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2 651,45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6 584,38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37,40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625,46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778,06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43724,67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14 493,78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33,15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1 311,80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4 782,23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18 581,30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42,50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1 319,30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3236,26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8557,28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234,12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741,18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481,21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5 757,43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67,28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65,61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1277,73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77565,55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9 585,93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12,36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4 243,59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7 080,43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14 784,00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167,44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41704,16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53,77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23909,12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5 345,71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2 318,72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2 699,80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9 351,88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39,11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1 113,97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3079,04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60338,27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9 815,70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16,27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4 946,93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6 429,90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10,66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32 673,20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54,15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1 050,85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5421,69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28864,24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5 536,34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2 393,18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4 539,31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11 003,74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596,58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4795,09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4360,82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1 512,71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34,69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1 103,64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25,31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1152,88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26,44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5726,73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1 846,99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198,87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920,67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981,69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792,16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986,35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59908,75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31 517,77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52,61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1 675,73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5 970,20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18 249,73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746,70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1748,62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37551,00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11 556,82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2 995,73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4 229,47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12 644,68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33,67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1 234,36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4889,94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27480,92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6 623,29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982,27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2 804,23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15 284,19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216,10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1570,84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31327,74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5 387,81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4 663,65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3 381,11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13 858,35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223,50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3813,32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8387,08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662,20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993,98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769,13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4 373,16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52,14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164,45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1424,16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11444,69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3 549,89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460,88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1 297,30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4 018,42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35,11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170,85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1947,35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20729,01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3 004,02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1 734,71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2 752,83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8 547,67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41,24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652,99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3,15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4036,79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477 445,50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118 722,54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31 361,81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52501,88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182 250,93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38,17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9 640,92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82967,42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17,38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424875"/>
              </p:ext>
            </p:extLst>
          </p:nvPr>
        </p:nvGraphicFramePr>
        <p:xfrm>
          <a:off x="107504" y="116632"/>
          <a:ext cx="8856983" cy="6643549"/>
        </p:xfrm>
        <a:graphic>
          <a:graphicData uri="http://schemas.openxmlformats.org/drawingml/2006/table">
            <a:tbl>
              <a:tblPr/>
              <a:tblGrid>
                <a:gridCol w="941909"/>
                <a:gridCol w="1321711"/>
                <a:gridCol w="941909"/>
                <a:gridCol w="941909"/>
                <a:gridCol w="941909"/>
                <a:gridCol w="941909"/>
                <a:gridCol w="941909"/>
                <a:gridCol w="941909"/>
                <a:gridCol w="941909"/>
              </a:tblGrid>
              <a:tr h="165865"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Таблица 6</a:t>
                      </a: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335"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Анализ исполнения доходов по налогу на доходы физических лиц                                                                                                                                   </a:t>
                      </a:r>
                    </a:p>
                  </a:txBody>
                  <a:tcPr marL="6741" marR="6741" marT="67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190"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по состоянию на 01.01.2017 года в разрезе поселений</a:t>
                      </a:r>
                    </a:p>
                  </a:txBody>
                  <a:tcPr marL="6741" marR="6741" marT="67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136"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тыс. руб.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41" marR="6741" marT="6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4921">
                <a:tc rowSpan="2"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b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п/п 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Сельские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поселения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План               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2016 г.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на 01.01.2016 г.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300" b="1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на 01.01.2017 г.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факта     01.01.2016 г.      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Отклонение от год. плана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  тыс. руб.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741" marR="6741" marT="674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4 673,09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4 286,90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5 345,71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1 058,81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124,70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672,62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114,39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4 961,70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3 930,00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5 387,81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1 457,81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137,09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426,11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108,59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13 452,60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12 381,79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14 493,78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2 111,99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1 041,18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107,74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604,07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662,20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58,13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109,62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106,53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29 856,54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29 656,89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31 517,77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1 860,88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1 661,23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105,56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9 119,53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8 459,58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9 585,93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1 126,35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113,31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466,40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105,11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5 730,60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6 444,97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5 927,49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-517,48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91,97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196,89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11 294,60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11 192,98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11 556,82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363,84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103,25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262,22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6 520,50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6 404,38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6 623,29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218,91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102,79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101,58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3 505,21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1 614,40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3 549,89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1 935,49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219,89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9 721,31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7 556,22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9 815,70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2 259,48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129,90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1 831,74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1 561,30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1 846,99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285,69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118,30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100,83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5 494,60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5 351,22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5 536,34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185,12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41,74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100,76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1 518,30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1 348,55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1 512,71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164,16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-5,59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235,10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239,79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234,12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-5,67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97,64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-0,98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2 132,90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1 991,58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2 121,97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130,39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106,55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-10,93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3 089,93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2 537,21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3 004,02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466,81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118,40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-85,91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97,22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113 759,85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105 561,83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118 722,54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13 160,71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112,47</a:t>
                      </a:r>
                    </a:p>
                  </a:txBody>
                  <a:tcPr marL="6741" marR="6741" marT="674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4 962,69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104,36</a:t>
                      </a:r>
                    </a:p>
                  </a:txBody>
                  <a:tcPr marL="6741" marR="6741" marT="67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5394</Words>
  <Application>Microsoft Office PowerPoint</Application>
  <PresentationFormat>Экран (4:3)</PresentationFormat>
  <Paragraphs>3406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транспортному налогу по состоянию на 01.10.2016 г.</dc:title>
  <dc:creator>feu21-01</dc:creator>
  <cp:lastModifiedBy>admin</cp:lastModifiedBy>
  <cp:revision>69</cp:revision>
  <cp:lastPrinted>2017-02-06T10:06:25Z</cp:lastPrinted>
  <dcterms:created xsi:type="dcterms:W3CDTF">2016-10-17T06:19:06Z</dcterms:created>
  <dcterms:modified xsi:type="dcterms:W3CDTF">2017-02-10T10:59:11Z</dcterms:modified>
</cp:coreProperties>
</file>