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96" r:id="rId3"/>
  </p:sldMasterIdLst>
  <p:notesMasterIdLst>
    <p:notesMasterId r:id="rId19"/>
  </p:notesMasterIdLst>
  <p:sldIdLst>
    <p:sldId id="258" r:id="rId4"/>
    <p:sldId id="260" r:id="rId5"/>
    <p:sldId id="261" r:id="rId6"/>
    <p:sldId id="262" r:id="rId7"/>
    <p:sldId id="263" r:id="rId8"/>
    <p:sldId id="264" r:id="rId9"/>
    <p:sldId id="265" r:id="rId10"/>
    <p:sldId id="272" r:id="rId11"/>
    <p:sldId id="266" r:id="rId12"/>
    <p:sldId id="256" r:id="rId13"/>
    <p:sldId id="257" r:id="rId14"/>
    <p:sldId id="275" r:id="rId15"/>
    <p:sldId id="267" r:id="rId16"/>
    <p:sldId id="269" r:id="rId17"/>
    <p:sldId id="276" r:id="rId1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41659969628386E-2"/>
          <c:y val="3.9475073795099888E-2"/>
          <c:w val="0.89951621034584828"/>
          <c:h val="0.5710658486954840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3220-41E7-91B3-7599F9E6D81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3220-41E7-91B3-7599F9E6D81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3220-41E7-91B3-7599F9E6D81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3220-41E7-91B3-7599F9E6D81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3220-41E7-91B3-7599F9E6D812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3220-41E7-91B3-7599F9E6D812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3220-41E7-91B3-7599F9E6D812}"/>
              </c:ext>
            </c:extLst>
          </c:dPt>
          <c:dLbls>
            <c:dLbl>
              <c:idx val="16"/>
              <c:layout>
                <c:manualLayout>
                  <c:x val="-2.9277145840853776E-2"/>
                  <c:y val="-3.961129897784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20-41E7-91B3-7599F9E6D81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Платошинское </c:v>
                </c:pt>
                <c:pt idx="1">
                  <c:v>Култаевское </c:v>
                </c:pt>
                <c:pt idx="2">
                  <c:v>Хохловское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Сылвенское </c:v>
                </c:pt>
                <c:pt idx="7">
                  <c:v>Лобановское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Гамовское </c:v>
                </c:pt>
                <c:pt idx="11">
                  <c:v>Кондратовское </c:v>
                </c:pt>
                <c:pt idx="12">
                  <c:v>Усть-Качкинское </c:v>
                </c:pt>
                <c:pt idx="13">
                  <c:v>Пальниковское </c:v>
                </c:pt>
                <c:pt idx="14">
                  <c:v>Двуреченское </c:v>
                </c:pt>
                <c:pt idx="15">
                  <c:v>Юговское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216.16927459980948</c:v>
                </c:pt>
                <c:pt idx="1">
                  <c:v>181.07985402754326</c:v>
                </c:pt>
                <c:pt idx="2">
                  <c:v>171.16802892886588</c:v>
                </c:pt>
                <c:pt idx="3">
                  <c:v>158.90778344286934</c:v>
                </c:pt>
                <c:pt idx="4">
                  <c:v>149.35678700790058</c:v>
                </c:pt>
                <c:pt idx="5">
                  <c:v>141.26276046530171</c:v>
                </c:pt>
                <c:pt idx="6">
                  <c:v>137.87082986199155</c:v>
                </c:pt>
                <c:pt idx="7">
                  <c:v>123.5593272124536</c:v>
                </c:pt>
                <c:pt idx="8">
                  <c:v>121.6</c:v>
                </c:pt>
                <c:pt idx="9">
                  <c:v>111.54491312756372</c:v>
                </c:pt>
                <c:pt idx="10">
                  <c:v>109.16893033766846</c:v>
                </c:pt>
                <c:pt idx="11">
                  <c:v>107.28719583423508</c:v>
                </c:pt>
                <c:pt idx="12">
                  <c:v>95.864835260583291</c:v>
                </c:pt>
                <c:pt idx="13">
                  <c:v>88.652003527332766</c:v>
                </c:pt>
                <c:pt idx="14">
                  <c:v>81.379578445274802</c:v>
                </c:pt>
                <c:pt idx="15">
                  <c:v>78.5</c:v>
                </c:pt>
                <c:pt idx="16">
                  <c:v>47.509345483419466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220-41E7-91B3-7599F9E6D812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8-3220-41E7-91B3-7599F9E6D81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3220-41E7-91B3-7599F9E6D81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3220-41E7-91B3-7599F9E6D81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3220-41E7-91B3-7599F9E6D81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3220-41E7-91B3-7599F9E6D81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D-3220-41E7-91B3-7599F9E6D81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3220-41E7-91B3-7599F9E6D812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F-3220-41E7-91B3-7599F9E6D812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0-3220-41E7-91B3-7599F9E6D812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3220-41E7-91B3-7599F9E6D812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2-3220-41E7-91B3-7599F9E6D812}"/>
              </c:ext>
            </c:extLst>
          </c:dPt>
          <c:dLbls>
            <c:dLbl>
              <c:idx val="0"/>
              <c:layout>
                <c:manualLayout>
                  <c:x val="-2.8276432661170265E-2"/>
                  <c:y val="3.8674193737788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20-41E7-91B3-7599F9E6D812}"/>
                </c:ext>
              </c:extLst>
            </c:dLbl>
            <c:dLbl>
              <c:idx val="2"/>
              <c:layout>
                <c:manualLayout>
                  <c:x val="-3.1065035487715682E-2"/>
                  <c:y val="2.1447424539871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220-41E7-91B3-7599F9E6D81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Платошинское </c:v>
                </c:pt>
                <c:pt idx="1">
                  <c:v>Култаевское </c:v>
                </c:pt>
                <c:pt idx="2">
                  <c:v>Хохловское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Сылвенское </c:v>
                </c:pt>
                <c:pt idx="7">
                  <c:v>Лобановское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Гамовское </c:v>
                </c:pt>
                <c:pt idx="11">
                  <c:v>Кондратовское </c:v>
                </c:pt>
                <c:pt idx="12">
                  <c:v>Усть-Качкинское </c:v>
                </c:pt>
                <c:pt idx="13">
                  <c:v>Пальниковское </c:v>
                </c:pt>
                <c:pt idx="14">
                  <c:v>Двуреченское </c:v>
                </c:pt>
                <c:pt idx="15">
                  <c:v>Юговское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62.652223659979811</c:v>
                </c:pt>
                <c:pt idx="1">
                  <c:v>54.486853678103088</c:v>
                </c:pt>
                <c:pt idx="2">
                  <c:v>67.715423668849525</c:v>
                </c:pt>
                <c:pt idx="3">
                  <c:v>43.36096081342788</c:v>
                </c:pt>
                <c:pt idx="4">
                  <c:v>53.975015360994995</c:v>
                </c:pt>
                <c:pt idx="5">
                  <c:v>53.44184095923579</c:v>
                </c:pt>
                <c:pt idx="6">
                  <c:v>50.485411137877179</c:v>
                </c:pt>
                <c:pt idx="7">
                  <c:v>61.259346599134027</c:v>
                </c:pt>
                <c:pt idx="8">
                  <c:v>35.6</c:v>
                </c:pt>
                <c:pt idx="9">
                  <c:v>43.329006661936724</c:v>
                </c:pt>
                <c:pt idx="10">
                  <c:v>60.87114845072329</c:v>
                </c:pt>
                <c:pt idx="11">
                  <c:v>56.45172736848194</c:v>
                </c:pt>
                <c:pt idx="12">
                  <c:v>46.351226308496223</c:v>
                </c:pt>
                <c:pt idx="13">
                  <c:v>66.124235228868059</c:v>
                </c:pt>
                <c:pt idx="14">
                  <c:v>42.382532981648247</c:v>
                </c:pt>
                <c:pt idx="15">
                  <c:v>48.5</c:v>
                </c:pt>
                <c:pt idx="16">
                  <c:v>36.08628396730856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3220-41E7-91B3-7599F9E6D812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4.8856650883613816E-2"/>
                  <c:y val="-8.2025775044747935E-4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400" b="1" baseline="0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220-41E7-91B3-7599F9E6D812}"/>
                </c:ext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Платошинское </c:v>
                </c:pt>
                <c:pt idx="1">
                  <c:v>Култаевское </c:v>
                </c:pt>
                <c:pt idx="2">
                  <c:v>Хохловское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Сылвенское </c:v>
                </c:pt>
                <c:pt idx="7">
                  <c:v>Лобановское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Гамовское </c:v>
                </c:pt>
                <c:pt idx="11">
                  <c:v>Кондратовское </c:v>
                </c:pt>
                <c:pt idx="12">
                  <c:v>Усть-Качкинское </c:v>
                </c:pt>
                <c:pt idx="13">
                  <c:v>Пальниковское </c:v>
                </c:pt>
                <c:pt idx="14">
                  <c:v>Двуреченское </c:v>
                </c:pt>
                <c:pt idx="15">
                  <c:v>Юговское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51</c:v>
                </c:pt>
                <c:pt idx="1">
                  <c:v>51</c:v>
                </c:pt>
                <c:pt idx="2">
                  <c:v>51</c:v>
                </c:pt>
                <c:pt idx="3">
                  <c:v>51</c:v>
                </c:pt>
                <c:pt idx="4">
                  <c:v>51</c:v>
                </c:pt>
                <c:pt idx="5">
                  <c:v>51</c:v>
                </c:pt>
                <c:pt idx="6">
                  <c:v>51</c:v>
                </c:pt>
                <c:pt idx="7">
                  <c:v>51</c:v>
                </c:pt>
                <c:pt idx="8">
                  <c:v>51</c:v>
                </c:pt>
                <c:pt idx="9">
                  <c:v>51</c:v>
                </c:pt>
                <c:pt idx="10">
                  <c:v>51</c:v>
                </c:pt>
                <c:pt idx="11">
                  <c:v>51</c:v>
                </c:pt>
                <c:pt idx="12">
                  <c:v>51</c:v>
                </c:pt>
                <c:pt idx="13">
                  <c:v>51</c:v>
                </c:pt>
                <c:pt idx="14">
                  <c:v>51</c:v>
                </c:pt>
                <c:pt idx="15">
                  <c:v>51</c:v>
                </c:pt>
                <c:pt idx="16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3220-41E7-91B3-7599F9E6D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14048"/>
        <c:axId val="118919936"/>
      </c:lineChart>
      <c:catAx>
        <c:axId val="118914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18919936"/>
        <c:crosses val="autoZero"/>
        <c:auto val="1"/>
        <c:lblAlgn val="ctr"/>
        <c:lblOffset val="100"/>
        <c:noMultiLvlLbl val="0"/>
      </c:catAx>
      <c:valAx>
        <c:axId val="118919936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7.111705720280739E-3"/>
              <c:y val="1.1860504637760188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8914048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6.3200279650752773E-3"/>
          <c:y val="0.84720688962252833"/>
          <c:w val="0.6018812749052973"/>
          <c:h val="0.15033214334919784"/>
        </c:manualLayout>
      </c:layout>
      <c:overlay val="0"/>
      <c:spPr>
        <a:effectLst>
          <a:glow rad="127000">
            <a:schemeClr val="accent2">
              <a:lumMod val="40000"/>
              <a:lumOff val="60000"/>
            </a:schemeClr>
          </a:glow>
        </a:effectLst>
      </c:spPr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66424519139447E-2"/>
          <c:y val="3.4553169802838443E-2"/>
          <c:w val="0.91624786788396062"/>
          <c:h val="0.730208432913138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01.01.2020</c:v>
                </c:pt>
              </c:strCache>
            </c:strRef>
          </c:tx>
          <c:spPr>
            <a:solidFill>
              <a:srgbClr val="00B0F0"/>
            </a:solidFill>
            <a:ln w="9525">
              <a:solidFill>
                <a:srgbClr val="00206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 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Кондратовское </c:v>
                </c:pt>
                <c:pt idx="6">
                  <c:v>Усть-Качкинское </c:v>
                </c:pt>
                <c:pt idx="7">
                  <c:v>Савинское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Гамовское </c:v>
                </c:pt>
                <c:pt idx="14">
                  <c:v>Хохловское </c:v>
                </c:pt>
                <c:pt idx="15">
                  <c:v>Пальниковское </c:v>
                </c:pt>
                <c:pt idx="16">
                  <c:v>Платошинское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35887</c:v>
                </c:pt>
                <c:pt idx="1">
                  <c:v>5913</c:v>
                </c:pt>
                <c:pt idx="2">
                  <c:v>8089</c:v>
                </c:pt>
                <c:pt idx="3">
                  <c:v>7609</c:v>
                </c:pt>
                <c:pt idx="4">
                  <c:v>8254</c:v>
                </c:pt>
                <c:pt idx="5">
                  <c:v>6291</c:v>
                </c:pt>
                <c:pt idx="6">
                  <c:v>9350</c:v>
                </c:pt>
                <c:pt idx="7">
                  <c:v>7541</c:v>
                </c:pt>
                <c:pt idx="8">
                  <c:v>6382</c:v>
                </c:pt>
                <c:pt idx="9">
                  <c:v>6163</c:v>
                </c:pt>
                <c:pt idx="10">
                  <c:v>6487</c:v>
                </c:pt>
                <c:pt idx="11">
                  <c:v>4535</c:v>
                </c:pt>
                <c:pt idx="12">
                  <c:v>1745</c:v>
                </c:pt>
                <c:pt idx="13">
                  <c:v>2330</c:v>
                </c:pt>
                <c:pt idx="14">
                  <c:v>1585</c:v>
                </c:pt>
                <c:pt idx="15">
                  <c:v>468</c:v>
                </c:pt>
                <c:pt idx="16">
                  <c:v>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D2-4979-822A-C86693BC7F5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01.08.2020</c:v>
                </c:pt>
              </c:strCache>
            </c:strRef>
          </c:tx>
          <c:spPr>
            <a:solidFill>
              <a:srgbClr val="00FF00"/>
            </a:solidFill>
            <a:ln w="9525">
              <a:solidFill>
                <a:srgbClr val="002060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4FD2-4979-822A-C86693BC7F5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4FD2-4979-822A-C86693BC7F5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4FD2-4979-822A-C86693BC7F5A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4FD2-4979-822A-C86693BC7F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 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Кондратовское </c:v>
                </c:pt>
                <c:pt idx="6">
                  <c:v>Усть-Качкинское </c:v>
                </c:pt>
                <c:pt idx="7">
                  <c:v>Савинское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Гамовское </c:v>
                </c:pt>
                <c:pt idx="14">
                  <c:v>Хохловское </c:v>
                </c:pt>
                <c:pt idx="15">
                  <c:v>Пальниковское </c:v>
                </c:pt>
                <c:pt idx="16">
                  <c:v>Платошинское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33229</c:v>
                </c:pt>
                <c:pt idx="1">
                  <c:v>20053</c:v>
                </c:pt>
                <c:pt idx="2">
                  <c:v>11219</c:v>
                </c:pt>
                <c:pt idx="3">
                  <c:v>7678</c:v>
                </c:pt>
                <c:pt idx="4">
                  <c:v>7108</c:v>
                </c:pt>
                <c:pt idx="5">
                  <c:v>5622</c:v>
                </c:pt>
                <c:pt idx="6">
                  <c:v>5589</c:v>
                </c:pt>
                <c:pt idx="7">
                  <c:v>5132</c:v>
                </c:pt>
                <c:pt idx="8">
                  <c:v>5080</c:v>
                </c:pt>
                <c:pt idx="9">
                  <c:v>5014</c:v>
                </c:pt>
                <c:pt idx="10">
                  <c:v>4223</c:v>
                </c:pt>
                <c:pt idx="11">
                  <c:v>3761</c:v>
                </c:pt>
                <c:pt idx="12">
                  <c:v>1861</c:v>
                </c:pt>
                <c:pt idx="13">
                  <c:v>1815</c:v>
                </c:pt>
                <c:pt idx="14">
                  <c:v>1220</c:v>
                </c:pt>
                <c:pt idx="15">
                  <c:v>402</c:v>
                </c:pt>
                <c:pt idx="16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FD2-4979-822A-C86693BC7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34153344"/>
        <c:axId val="134154880"/>
      </c:barChart>
      <c:catAx>
        <c:axId val="134153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400" b="1" baseline="0"/>
            </a:pPr>
            <a:endParaRPr lang="ru-RU"/>
          </a:p>
        </c:txPr>
        <c:crossAx val="134154880"/>
        <c:crosses val="autoZero"/>
        <c:auto val="1"/>
        <c:lblAlgn val="ctr"/>
        <c:lblOffset val="100"/>
        <c:noMultiLvlLbl val="0"/>
      </c:catAx>
      <c:valAx>
        <c:axId val="134154880"/>
        <c:scaling>
          <c:orientation val="minMax"/>
          <c:max val="46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0"/>
              <c:y val="1.1962495123280874E-3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4153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6573353408761031"/>
          <c:y val="6.9941841087424392E-2"/>
          <c:w val="0.44522410675191088"/>
          <c:h val="6.9265186747490687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41659969628386E-2"/>
          <c:y val="3.9475073795099888E-2"/>
          <c:w val="0.89951621034584828"/>
          <c:h val="0.5710658486954840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2019 г.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0ED7-4E63-A031-BB1D224D00A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0ED7-4E63-A031-BB1D224D00A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0ED7-4E63-A031-BB1D224D00A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0ED7-4E63-A031-BB1D224D00A1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0ED7-4E63-A031-BB1D224D00A1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0ED7-4E63-A031-BB1D224D00A1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0ED7-4E63-A031-BB1D224D00A1}"/>
              </c:ext>
            </c:extLst>
          </c:dPt>
          <c:dLbls>
            <c:dLbl>
              <c:idx val="4"/>
              <c:layout>
                <c:manualLayout>
                  <c:x val="-1.9910624181534092E-2"/>
                  <c:y val="4.5702286309273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D7-4E63-A031-BB1D224D00A1}"/>
                </c:ext>
              </c:extLst>
            </c:dLbl>
            <c:dLbl>
              <c:idx val="5"/>
              <c:layout>
                <c:manualLayout>
                  <c:x val="-2.5487829834624873E-2"/>
                  <c:y val="4.3651480584844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D7-4E63-A031-BB1D224D00A1}"/>
                </c:ext>
              </c:extLst>
            </c:dLbl>
            <c:dLbl>
              <c:idx val="6"/>
              <c:layout>
                <c:manualLayout>
                  <c:x val="-3.8036542554079136E-2"/>
                  <c:y val="4.16006748604160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D7-4E63-A031-BB1D224D00A1}"/>
                </c:ext>
              </c:extLst>
            </c:dLbl>
            <c:dLbl>
              <c:idx val="7"/>
              <c:layout>
                <c:manualLayout>
                  <c:x val="-2.1304925594806786E-2"/>
                  <c:y val="5.1854703482558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D7-4E63-A031-BB1D224D00A1}"/>
                </c:ext>
              </c:extLst>
            </c:dLbl>
            <c:dLbl>
              <c:idx val="11"/>
              <c:layout>
                <c:manualLayout>
                  <c:x val="-1.8516322768261397E-2"/>
                  <c:y val="5.1854703482558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D7-4E63-A031-BB1D224D00A1}"/>
                </c:ext>
              </c:extLst>
            </c:dLbl>
            <c:dLbl>
              <c:idx val="14"/>
              <c:layout>
                <c:manualLayout>
                  <c:x val="-4.2219446793897324E-2"/>
                  <c:y val="3.9549869135987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D7-4E63-A031-BB1D224D00A1}"/>
                </c:ext>
              </c:extLst>
            </c:dLbl>
            <c:dLbl>
              <c:idx val="15"/>
              <c:layout>
                <c:manualLayout>
                  <c:x val="-2.5487829834624873E-2"/>
                  <c:y val="4.7753092033701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D7-4E63-A031-BB1D224D00A1}"/>
                </c:ext>
              </c:extLst>
            </c:dLbl>
            <c:dLbl>
              <c:idx val="16"/>
              <c:layout>
                <c:manualLayout>
                  <c:x val="-2.9277145840853776E-2"/>
                  <c:y val="-3.961129897784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D7-4E63-A031-BB1D224D00A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Гамовское</c:v>
                </c:pt>
                <c:pt idx="1">
                  <c:v>Сылвенское</c:v>
                </c:pt>
                <c:pt idx="2">
                  <c:v>Усть-Качкинское</c:v>
                </c:pt>
                <c:pt idx="3">
                  <c:v>Пальниковское</c:v>
                </c:pt>
                <c:pt idx="4">
                  <c:v>Фроловское</c:v>
                </c:pt>
                <c:pt idx="5">
                  <c:v>Кондратовское</c:v>
                </c:pt>
                <c:pt idx="6">
                  <c:v>Култаевское</c:v>
                </c:pt>
                <c:pt idx="7">
                  <c:v>Бершетское</c:v>
                </c:pt>
                <c:pt idx="8">
                  <c:v>Платошинское</c:v>
                </c:pt>
                <c:pt idx="9">
                  <c:v>Кукуштанское</c:v>
                </c:pt>
                <c:pt idx="10">
                  <c:v>Хохловское</c:v>
                </c:pt>
                <c:pt idx="11">
                  <c:v>Савинское</c:v>
                </c:pt>
                <c:pt idx="12">
                  <c:v>Лобановское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Юговское</c:v>
                </c:pt>
                <c:pt idx="16">
                  <c:v>Заболотское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49.1</c:v>
                </c:pt>
                <c:pt idx="1">
                  <c:v>43.5</c:v>
                </c:pt>
                <c:pt idx="2">
                  <c:v>51.4</c:v>
                </c:pt>
                <c:pt idx="3">
                  <c:v>40.1</c:v>
                </c:pt>
                <c:pt idx="4">
                  <c:v>48.4</c:v>
                </c:pt>
                <c:pt idx="5">
                  <c:v>51</c:v>
                </c:pt>
                <c:pt idx="6">
                  <c:v>38</c:v>
                </c:pt>
                <c:pt idx="7">
                  <c:v>44.8</c:v>
                </c:pt>
                <c:pt idx="8">
                  <c:v>61.5</c:v>
                </c:pt>
                <c:pt idx="9">
                  <c:v>40</c:v>
                </c:pt>
                <c:pt idx="10">
                  <c:v>55.5</c:v>
                </c:pt>
                <c:pt idx="11">
                  <c:v>37.799999999999997</c:v>
                </c:pt>
                <c:pt idx="12">
                  <c:v>52.6</c:v>
                </c:pt>
                <c:pt idx="13">
                  <c:v>45.6</c:v>
                </c:pt>
                <c:pt idx="14">
                  <c:v>33.4</c:v>
                </c:pt>
                <c:pt idx="15">
                  <c:v>28.6</c:v>
                </c:pt>
                <c:pt idx="16">
                  <c:v>34.4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0ED7-4E63-A031-BB1D224D00A1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D-0ED7-4E63-A031-BB1D224D00A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ED7-4E63-A031-BB1D224D00A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ED7-4E63-A031-BB1D224D00A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ED7-4E63-A031-BB1D224D00A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ED7-4E63-A031-BB1D224D00A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ED7-4E63-A031-BB1D224D00A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ED7-4E63-A031-BB1D224D00A1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14-0ED7-4E63-A031-BB1D224D00A1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5-0ED7-4E63-A031-BB1D224D00A1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6-0ED7-4E63-A031-BB1D224D00A1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7-0ED7-4E63-A031-BB1D224D00A1}"/>
              </c:ext>
            </c:extLst>
          </c:dPt>
          <c:dLbls>
            <c:dLbl>
              <c:idx val="0"/>
              <c:layout>
                <c:manualLayout>
                  <c:x val="-2.8276432661170265E-2"/>
                  <c:y val="-3.72056528602764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D7-4E63-A031-BB1D224D00A1}"/>
                </c:ext>
              </c:extLst>
            </c:dLbl>
            <c:dLbl>
              <c:idx val="1"/>
              <c:layout>
                <c:manualLayout>
                  <c:x val="-1.9910624181534092E-2"/>
                  <c:y val="-4.77529305529359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ED7-4E63-A031-BB1D224D00A1}"/>
                </c:ext>
              </c:extLst>
            </c:dLbl>
            <c:dLbl>
              <c:idx val="2"/>
              <c:layout>
                <c:manualLayout>
                  <c:x val="-2.5487939622137731E-2"/>
                  <c:y val="-5.2381776701813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ED7-4E63-A031-BB1D224D00A1}"/>
                </c:ext>
              </c:extLst>
            </c:dLbl>
            <c:dLbl>
              <c:idx val="3"/>
              <c:layout>
                <c:manualLayout>
                  <c:x val="-1.433341852844331E-2"/>
                  <c:y val="-4.57021248285074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ED7-4E63-A031-BB1D224D00A1}"/>
                </c:ext>
              </c:extLst>
            </c:dLbl>
            <c:dLbl>
              <c:idx val="4"/>
              <c:layout>
                <c:manualLayout>
                  <c:x val="-1.9910624181534092E-2"/>
                  <c:y val="-4.77529305529359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D7-4E63-A031-BB1D224D00A1}"/>
                </c:ext>
              </c:extLst>
            </c:dLbl>
            <c:dLbl>
              <c:idx val="5"/>
              <c:layout>
                <c:manualLayout>
                  <c:x val="-2.5487829834624873E-2"/>
                  <c:y val="-5.18545420017930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ED7-4E63-A031-BB1D224D00A1}"/>
                </c:ext>
              </c:extLst>
            </c:dLbl>
            <c:dLbl>
              <c:idx val="7"/>
              <c:layout>
                <c:manualLayout>
                  <c:x val="-2.6882131247897571E-2"/>
                  <c:y val="-3.7498901930793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ED7-4E63-A031-BB1D224D00A1}"/>
                </c:ext>
              </c:extLst>
            </c:dLbl>
            <c:dLbl>
              <c:idx val="9"/>
              <c:layout>
                <c:manualLayout>
                  <c:x val="-2.2699227008079484E-2"/>
                  <c:y val="-4.16005133796503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0ED7-4E63-A031-BB1D224D00A1}"/>
                </c:ext>
              </c:extLst>
            </c:dLbl>
            <c:dLbl>
              <c:idx val="11"/>
              <c:layout>
                <c:manualLayout>
                  <c:x val="-1.8516322768261397E-2"/>
                  <c:y val="-2.92956790330789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ED7-4E63-A031-BB1D224D00A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Гамовское</c:v>
                </c:pt>
                <c:pt idx="1">
                  <c:v>Сылвенское</c:v>
                </c:pt>
                <c:pt idx="2">
                  <c:v>Усть-Качкинское</c:v>
                </c:pt>
                <c:pt idx="3">
                  <c:v>Пальниковское</c:v>
                </c:pt>
                <c:pt idx="4">
                  <c:v>Фроловское</c:v>
                </c:pt>
                <c:pt idx="5">
                  <c:v>Кондратовское</c:v>
                </c:pt>
                <c:pt idx="6">
                  <c:v>Култаевское</c:v>
                </c:pt>
                <c:pt idx="7">
                  <c:v>Бершетское</c:v>
                </c:pt>
                <c:pt idx="8">
                  <c:v>Платошинское</c:v>
                </c:pt>
                <c:pt idx="9">
                  <c:v>Кукуштанское</c:v>
                </c:pt>
                <c:pt idx="10">
                  <c:v>Хохловское</c:v>
                </c:pt>
                <c:pt idx="11">
                  <c:v>Савинское</c:v>
                </c:pt>
                <c:pt idx="12">
                  <c:v>Лобановское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Юговское</c:v>
                </c:pt>
                <c:pt idx="16">
                  <c:v>Заболотское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59.4</c:v>
                </c:pt>
                <c:pt idx="1">
                  <c:v>56.6</c:v>
                </c:pt>
                <c:pt idx="2">
                  <c:v>56.2</c:v>
                </c:pt>
                <c:pt idx="3">
                  <c:v>55.5</c:v>
                </c:pt>
                <c:pt idx="4">
                  <c:v>55.2</c:v>
                </c:pt>
                <c:pt idx="5">
                  <c:v>53.4</c:v>
                </c:pt>
                <c:pt idx="6">
                  <c:v>53.2</c:v>
                </c:pt>
                <c:pt idx="7">
                  <c:v>52.3</c:v>
                </c:pt>
                <c:pt idx="8">
                  <c:v>50.9</c:v>
                </c:pt>
                <c:pt idx="9">
                  <c:v>50.3</c:v>
                </c:pt>
                <c:pt idx="10">
                  <c:v>49.8</c:v>
                </c:pt>
                <c:pt idx="11">
                  <c:v>46</c:v>
                </c:pt>
                <c:pt idx="12">
                  <c:v>44</c:v>
                </c:pt>
                <c:pt idx="13">
                  <c:v>43.7</c:v>
                </c:pt>
                <c:pt idx="14">
                  <c:v>42.9</c:v>
                </c:pt>
                <c:pt idx="15">
                  <c:v>41.2</c:v>
                </c:pt>
                <c:pt idx="16">
                  <c:v>36.1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0ED7-4E63-A031-BB1D224D00A1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4.8856650883613816E-2"/>
                  <c:y val="-8.2025775044747935E-4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400" b="1" baseline="0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ED7-4E63-A031-BB1D224D00A1}"/>
                </c:ext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Гамовское</c:v>
                </c:pt>
                <c:pt idx="1">
                  <c:v>Сылвенское</c:v>
                </c:pt>
                <c:pt idx="2">
                  <c:v>Усть-Качкинское</c:v>
                </c:pt>
                <c:pt idx="3">
                  <c:v>Пальниковское</c:v>
                </c:pt>
                <c:pt idx="4">
                  <c:v>Фроловское</c:v>
                </c:pt>
                <c:pt idx="5">
                  <c:v>Кондратовское</c:v>
                </c:pt>
                <c:pt idx="6">
                  <c:v>Култаевское</c:v>
                </c:pt>
                <c:pt idx="7">
                  <c:v>Бершетское</c:v>
                </c:pt>
                <c:pt idx="8">
                  <c:v>Платошинское</c:v>
                </c:pt>
                <c:pt idx="9">
                  <c:v>Кукуштанское</c:v>
                </c:pt>
                <c:pt idx="10">
                  <c:v>Хохловское</c:v>
                </c:pt>
                <c:pt idx="11">
                  <c:v>Савинское</c:v>
                </c:pt>
                <c:pt idx="12">
                  <c:v>Лобановское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Юговское</c:v>
                </c:pt>
                <c:pt idx="16">
                  <c:v>Заболотское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50.2</c:v>
                </c:pt>
                <c:pt idx="1">
                  <c:v>50.2</c:v>
                </c:pt>
                <c:pt idx="2">
                  <c:v>50.2</c:v>
                </c:pt>
                <c:pt idx="3">
                  <c:v>50.2</c:v>
                </c:pt>
                <c:pt idx="4">
                  <c:v>50.2</c:v>
                </c:pt>
                <c:pt idx="5">
                  <c:v>50.2</c:v>
                </c:pt>
                <c:pt idx="6">
                  <c:v>50.2</c:v>
                </c:pt>
                <c:pt idx="7">
                  <c:v>50.2</c:v>
                </c:pt>
                <c:pt idx="8">
                  <c:v>50.2</c:v>
                </c:pt>
                <c:pt idx="9">
                  <c:v>50.2</c:v>
                </c:pt>
                <c:pt idx="10">
                  <c:v>50.2</c:v>
                </c:pt>
                <c:pt idx="11">
                  <c:v>50.2</c:v>
                </c:pt>
                <c:pt idx="12">
                  <c:v>50.2</c:v>
                </c:pt>
                <c:pt idx="13">
                  <c:v>50.2</c:v>
                </c:pt>
                <c:pt idx="14">
                  <c:v>50.2</c:v>
                </c:pt>
                <c:pt idx="15">
                  <c:v>50.2</c:v>
                </c:pt>
                <c:pt idx="16">
                  <c:v>50.2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0ED7-4E63-A031-BB1D224D00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171648"/>
        <c:axId val="150173184"/>
      </c:lineChart>
      <c:catAx>
        <c:axId val="150171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50173184"/>
        <c:crosses val="autoZero"/>
        <c:auto val="1"/>
        <c:lblAlgn val="ctr"/>
        <c:lblOffset val="100"/>
        <c:noMultiLvlLbl val="0"/>
      </c:catAx>
      <c:valAx>
        <c:axId val="1501731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7.111705720280739E-3"/>
              <c:y val="1.1860504637760188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0171648"/>
        <c:crosses val="autoZero"/>
        <c:crossBetween val="between"/>
        <c:majorUnit val="10"/>
      </c:valAx>
      <c:spPr>
        <a:noFill/>
      </c:spPr>
    </c:plotArea>
    <c:legend>
      <c:legendPos val="b"/>
      <c:layout>
        <c:manualLayout>
          <c:xMode val="edge"/>
          <c:yMode val="edge"/>
          <c:x val="6.3200279650752773E-3"/>
          <c:y val="0.84720688962252833"/>
          <c:w val="0.6018812749052973"/>
          <c:h val="0.15033214334919784"/>
        </c:manualLayout>
      </c:layout>
      <c:overlay val="0"/>
      <c:spPr>
        <a:effectLst>
          <a:glow rad="127000">
            <a:schemeClr val="accent2">
              <a:lumMod val="40000"/>
              <a:lumOff val="60000"/>
            </a:schemeClr>
          </a:glow>
        </a:effectLst>
      </c:spPr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4985288372976E-2"/>
          <c:y val="0.11412434239376132"/>
          <c:w val="0.91624786788396062"/>
          <c:h val="0.5327617688965934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 факт на 01.01.2020 г., руб.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square"/>
            <c:size val="6"/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BE29-45F5-8974-4BF2C791BFD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BE29-45F5-8974-4BF2C791BFDA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BE29-45F5-8974-4BF2C791BFDA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BE29-45F5-8974-4BF2C791BFDA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BE29-45F5-8974-4BF2C791BFDA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BE29-45F5-8974-4BF2C791BFDA}"/>
              </c:ext>
            </c:extLst>
          </c:dPt>
          <c:dLbls>
            <c:dLbl>
              <c:idx val="0"/>
              <c:layout>
                <c:manualLayout>
                  <c:x val="-2.8347096738355237E-2"/>
                  <c:y val="2.17979670087023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E29-45F5-8974-4BF2C791BFDA}"/>
                </c:ext>
              </c:extLst>
            </c:dLbl>
            <c:dLbl>
              <c:idx val="1"/>
              <c:layout>
                <c:manualLayout>
                  <c:x val="-6.1060755794159073E-2"/>
                  <c:y val="3.04698056805057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29-45F5-8974-4BF2C791BFDA}"/>
                </c:ext>
              </c:extLst>
            </c:dLbl>
            <c:dLbl>
              <c:idx val="3"/>
              <c:layout>
                <c:manualLayout>
                  <c:x val="-3.1191762743207743E-2"/>
                  <c:y val="3.410280215007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29-45F5-8974-4BF2C791BFDA}"/>
                </c:ext>
              </c:extLst>
            </c:dLbl>
            <c:dLbl>
              <c:idx val="4"/>
              <c:layout>
                <c:manualLayout>
                  <c:x val="-2.4080097731076475E-2"/>
                  <c:y val="2.91808680935237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E29-45F5-8974-4BF2C791BFDA}"/>
                </c:ext>
              </c:extLst>
            </c:dLbl>
            <c:dLbl>
              <c:idx val="5"/>
              <c:layout>
                <c:manualLayout>
                  <c:x val="-2.4080097731076475E-2"/>
                  <c:y val="1.81065152967499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29-45F5-8974-4BF2C791BFDA}"/>
                </c:ext>
              </c:extLst>
            </c:dLbl>
            <c:dLbl>
              <c:idx val="6"/>
              <c:layout>
                <c:manualLayout>
                  <c:x val="-3.2614095745633946E-2"/>
                  <c:y val="-2.0038472471952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E29-45F5-8974-4BF2C791BFDA}"/>
                </c:ext>
              </c:extLst>
            </c:dLbl>
            <c:dLbl>
              <c:idx val="7"/>
              <c:layout>
                <c:manualLayout>
                  <c:x val="-3.2614095745633995E-2"/>
                  <c:y val="3.86730285782199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29-45F5-8974-4BF2C791BFDA}"/>
                </c:ext>
              </c:extLst>
            </c:dLbl>
            <c:dLbl>
              <c:idx val="8"/>
              <c:layout>
                <c:manualLayout>
                  <c:x val="-3.4036428748060253E-2"/>
                  <c:y val="-4.7109109782964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E29-45F5-8974-4BF2C791BFDA}"/>
                </c:ext>
              </c:extLst>
            </c:dLbl>
            <c:dLbl>
              <c:idx val="10"/>
              <c:layout>
                <c:manualLayout>
                  <c:x val="-2.8347096738355237E-2"/>
                  <c:y val="-6.18749119526068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E29-45F5-8974-4BF2C791BFDA}"/>
                </c:ext>
              </c:extLst>
            </c:dLbl>
            <c:dLbl>
              <c:idx val="12"/>
              <c:layout>
                <c:manualLayout>
                  <c:x val="-1.4123878708817195E-2"/>
                  <c:y val="-2.0038472471952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E29-45F5-8974-4BF2C791BFDA}"/>
                </c:ext>
              </c:extLst>
            </c:dLbl>
            <c:dLbl>
              <c:idx val="13"/>
              <c:layout>
                <c:manualLayout>
                  <c:x val="-3.1191762743207743E-2"/>
                  <c:y val="-2.49604065284998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29-45F5-8974-4BF2C791BFD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 b="1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Кондратовское</c:v>
                </c:pt>
                <c:pt idx="1">
                  <c:v>Бершетское</c:v>
                </c:pt>
                <c:pt idx="2">
                  <c:v>Култаевское </c:v>
                </c:pt>
                <c:pt idx="3">
                  <c:v>Сылвенское </c:v>
                </c:pt>
                <c:pt idx="4">
                  <c:v>Хохловское</c:v>
                </c:pt>
                <c:pt idx="5">
                  <c:v>Гамовское</c:v>
                </c:pt>
                <c:pt idx="6">
                  <c:v>Фроловское</c:v>
                </c:pt>
                <c:pt idx="7">
                  <c:v>Двуреченское</c:v>
                </c:pt>
                <c:pt idx="8">
                  <c:v>Лобановское</c:v>
                </c:pt>
                <c:pt idx="9">
                  <c:v>Пальниковское</c:v>
                </c:pt>
                <c:pt idx="10">
                  <c:v>Юго-Камское </c:v>
                </c:pt>
                <c:pt idx="11">
                  <c:v>У-Качкинское</c:v>
                </c:pt>
                <c:pt idx="12">
                  <c:v>Юговское</c:v>
                </c:pt>
                <c:pt idx="13">
                  <c:v>Савинское</c:v>
                </c:pt>
                <c:pt idx="14">
                  <c:v>Кукуштанское</c:v>
                </c:pt>
                <c:pt idx="15">
                  <c:v>Платошинское </c:v>
                </c:pt>
              </c:strCache>
            </c:strRef>
          </c:cat>
          <c:val>
            <c:numRef>
              <c:f>Лист1!$B$2:$B$17</c:f>
              <c:numCache>
                <c:formatCode>#,##0.0</c:formatCode>
                <c:ptCount val="16"/>
                <c:pt idx="0">
                  <c:v>37668.400000000001</c:v>
                </c:pt>
                <c:pt idx="1">
                  <c:v>34693.4</c:v>
                </c:pt>
                <c:pt idx="2">
                  <c:v>36220.400000000001</c:v>
                </c:pt>
                <c:pt idx="3">
                  <c:v>33511</c:v>
                </c:pt>
                <c:pt idx="4">
                  <c:v>33490.699999999997</c:v>
                </c:pt>
                <c:pt idx="5">
                  <c:v>33376.300000000003</c:v>
                </c:pt>
                <c:pt idx="6">
                  <c:v>36984.800000000003</c:v>
                </c:pt>
                <c:pt idx="7">
                  <c:v>33250</c:v>
                </c:pt>
                <c:pt idx="8">
                  <c:v>37605.9</c:v>
                </c:pt>
                <c:pt idx="9">
                  <c:v>33240.199999999997</c:v>
                </c:pt>
                <c:pt idx="10">
                  <c:v>33792</c:v>
                </c:pt>
                <c:pt idx="11">
                  <c:v>33635</c:v>
                </c:pt>
                <c:pt idx="12">
                  <c:v>34316.400000000001</c:v>
                </c:pt>
                <c:pt idx="13">
                  <c:v>40623.1</c:v>
                </c:pt>
                <c:pt idx="14">
                  <c:v>33643.800000000003</c:v>
                </c:pt>
                <c:pt idx="15">
                  <c:v>33371.800000000003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E29-45F5-8974-4BF2C791BFDA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 факт на 01.07.2020 г., руб.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E-BE29-45F5-8974-4BF2C791BFD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F-BE29-45F5-8974-4BF2C791BFD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0-BE29-45F5-8974-4BF2C791BFD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1-BE29-45F5-8974-4BF2C791BFDA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2-BE29-45F5-8974-4BF2C791BFDA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3-BE29-45F5-8974-4BF2C791BFDA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4-BE29-45F5-8974-4BF2C791BFDA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5-BE29-45F5-8974-4BF2C791BFDA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6-BE29-45F5-8974-4BF2C791BFDA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7-BE29-45F5-8974-4BF2C791BFDA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18-BE29-45F5-8974-4BF2C791BFDA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19-BE29-45F5-8974-4BF2C791BFDA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1A-BE29-45F5-8974-4BF2C791BFDA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1B-BE29-45F5-8974-4BF2C791BFDA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C-BE29-45F5-8974-4BF2C791BFDA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D-BE29-45F5-8974-4BF2C791BFDA}"/>
              </c:ext>
            </c:extLst>
          </c:dPt>
          <c:dLbls>
            <c:dLbl>
              <c:idx val="0"/>
              <c:layout>
                <c:manualLayout>
                  <c:x val="-2.9058263239568363E-2"/>
                  <c:y val="-3.04113516076605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E29-45F5-8974-4BF2C791BFDA}"/>
                </c:ext>
              </c:extLst>
            </c:dLbl>
            <c:dLbl>
              <c:idx val="2"/>
              <c:layout>
                <c:manualLayout>
                  <c:x val="-3.7592261254125889E-2"/>
                  <c:y val="8.15626429104776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E29-45F5-8974-4BF2C791BFDA}"/>
                </c:ext>
              </c:extLst>
            </c:dLbl>
            <c:dLbl>
              <c:idx val="3"/>
              <c:layout>
                <c:manualLayout>
                  <c:x val="-2.336893122986335E-2"/>
                  <c:y val="-3.28723186359344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E29-45F5-8974-4BF2C791BFDA}"/>
                </c:ext>
              </c:extLst>
            </c:dLbl>
            <c:dLbl>
              <c:idx val="4"/>
              <c:layout>
                <c:manualLayout>
                  <c:x val="-2.4791264232289601E-2"/>
                  <c:y val="-1.31847761866753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E29-45F5-8974-4BF2C791BFDA}"/>
                </c:ext>
              </c:extLst>
            </c:dLbl>
            <c:dLbl>
              <c:idx val="5"/>
              <c:layout>
                <c:manualLayout>
                  <c:x val="-2.4791264232289601E-2"/>
                  <c:y val="-2.34386101802642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E29-45F5-8974-4BF2C791BFDA}"/>
                </c:ext>
              </c:extLst>
            </c:dLbl>
            <c:dLbl>
              <c:idx val="6"/>
              <c:layout>
                <c:manualLayout>
                  <c:x val="-3.3325262246847072E-2"/>
                  <c:y val="2.1268955986089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E29-45F5-8974-4BF2C791BFDA}"/>
                </c:ext>
              </c:extLst>
            </c:dLbl>
            <c:dLbl>
              <c:idx val="7"/>
              <c:layout>
                <c:manualLayout>
                  <c:x val="-2.7635930237142111E-2"/>
                  <c:y val="-3.76476257160057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E29-45F5-8974-4BF2C791BFDA}"/>
                </c:ext>
              </c:extLst>
            </c:dLbl>
            <c:dLbl>
              <c:idx val="10"/>
              <c:layout>
                <c:manualLayout>
                  <c:x val="-2.9058263239568363E-2"/>
                  <c:y val="2.126895598608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E29-45F5-8974-4BF2C791BFDA}"/>
                </c:ext>
              </c:extLst>
            </c:dLbl>
            <c:dLbl>
              <c:idx val="12"/>
              <c:layout>
                <c:manualLayout>
                  <c:x val="-3.7592261254125993E-2"/>
                  <c:y val="4.0956692212279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E29-45F5-8974-4BF2C791BFD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Кондратовское</c:v>
                </c:pt>
                <c:pt idx="1">
                  <c:v>Бершетское</c:v>
                </c:pt>
                <c:pt idx="2">
                  <c:v>Култаевское </c:v>
                </c:pt>
                <c:pt idx="3">
                  <c:v>Сылвенское </c:v>
                </c:pt>
                <c:pt idx="4">
                  <c:v>Хохловское</c:v>
                </c:pt>
                <c:pt idx="5">
                  <c:v>Гамовское</c:v>
                </c:pt>
                <c:pt idx="6">
                  <c:v>Фроловское</c:v>
                </c:pt>
                <c:pt idx="7">
                  <c:v>Двуреченское</c:v>
                </c:pt>
                <c:pt idx="8">
                  <c:v>Лобановское</c:v>
                </c:pt>
                <c:pt idx="9">
                  <c:v>Пальниковское</c:v>
                </c:pt>
                <c:pt idx="10">
                  <c:v>Юго-Камское </c:v>
                </c:pt>
                <c:pt idx="11">
                  <c:v>У-Качкинское</c:v>
                </c:pt>
                <c:pt idx="12">
                  <c:v>Юговское</c:v>
                </c:pt>
                <c:pt idx="13">
                  <c:v>Савинское</c:v>
                </c:pt>
                <c:pt idx="14">
                  <c:v>Кукуштанское</c:v>
                </c:pt>
                <c:pt idx="15">
                  <c:v>Платошинское </c:v>
                </c:pt>
              </c:strCache>
            </c:strRef>
          </c:cat>
          <c:val>
            <c:numRef>
              <c:f>Лист1!$C$2:$C$17</c:f>
              <c:numCache>
                <c:formatCode>#,##0.0</c:formatCode>
                <c:ptCount val="16"/>
                <c:pt idx="0">
                  <c:v>38582.699999999997</c:v>
                </c:pt>
                <c:pt idx="1">
                  <c:v>38279.300000000003</c:v>
                </c:pt>
                <c:pt idx="2">
                  <c:v>36605.5</c:v>
                </c:pt>
                <c:pt idx="3">
                  <c:v>36298</c:v>
                </c:pt>
                <c:pt idx="4">
                  <c:v>35833.300000000003</c:v>
                </c:pt>
                <c:pt idx="5">
                  <c:v>35700.9</c:v>
                </c:pt>
                <c:pt idx="6">
                  <c:v>35212.1</c:v>
                </c:pt>
                <c:pt idx="7">
                  <c:v>35102</c:v>
                </c:pt>
                <c:pt idx="8">
                  <c:v>33956.6</c:v>
                </c:pt>
                <c:pt idx="9">
                  <c:v>32935.199999999997</c:v>
                </c:pt>
                <c:pt idx="10">
                  <c:v>31952.2</c:v>
                </c:pt>
                <c:pt idx="11">
                  <c:v>31790.3</c:v>
                </c:pt>
                <c:pt idx="12">
                  <c:v>31049.3</c:v>
                </c:pt>
                <c:pt idx="13">
                  <c:v>30582.9</c:v>
                </c:pt>
                <c:pt idx="14">
                  <c:v>30392.9</c:v>
                </c:pt>
                <c:pt idx="15">
                  <c:v>30257.1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BE29-45F5-8974-4BF2C791BFDA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плановый показатель на 2020 год</c:v>
                </c:pt>
              </c:strCache>
            </c:strRef>
          </c:tx>
          <c:spPr>
            <a:ln cap="flat">
              <a:solidFill>
                <a:srgbClr val="B40000"/>
              </a:solidFill>
              <a:prstDash val="solid"/>
            </a:ln>
          </c:spPr>
          <c:marker>
            <c:symbol val="none"/>
          </c:marker>
          <c:dLbls>
            <c:dLbl>
              <c:idx val="11"/>
              <c:layout>
                <c:manualLayout>
                  <c:x val="0.15793865645752622"/>
                  <c:y val="-3.9375472452380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E29-45F5-8974-4BF2C791BFDA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Кондратовское</c:v>
                </c:pt>
                <c:pt idx="1">
                  <c:v>Бершетское</c:v>
                </c:pt>
                <c:pt idx="2">
                  <c:v>Култаевское </c:v>
                </c:pt>
                <c:pt idx="3">
                  <c:v>Сылвенское </c:v>
                </c:pt>
                <c:pt idx="4">
                  <c:v>Хохловское</c:v>
                </c:pt>
                <c:pt idx="5">
                  <c:v>Гамовское</c:v>
                </c:pt>
                <c:pt idx="6">
                  <c:v>Фроловское</c:v>
                </c:pt>
                <c:pt idx="7">
                  <c:v>Двуреченское</c:v>
                </c:pt>
                <c:pt idx="8">
                  <c:v>Лобановское</c:v>
                </c:pt>
                <c:pt idx="9">
                  <c:v>Пальниковское</c:v>
                </c:pt>
                <c:pt idx="10">
                  <c:v>Юго-Камское </c:v>
                </c:pt>
                <c:pt idx="11">
                  <c:v>У-Качкинское</c:v>
                </c:pt>
                <c:pt idx="12">
                  <c:v>Юговское</c:v>
                </c:pt>
                <c:pt idx="13">
                  <c:v>Савинское</c:v>
                </c:pt>
                <c:pt idx="14">
                  <c:v>Кукуштанское</c:v>
                </c:pt>
                <c:pt idx="15">
                  <c:v>Платошинское 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35280.9</c:v>
                </c:pt>
                <c:pt idx="1">
                  <c:v>35280.9</c:v>
                </c:pt>
                <c:pt idx="2">
                  <c:v>35280.9</c:v>
                </c:pt>
                <c:pt idx="3">
                  <c:v>35280.9</c:v>
                </c:pt>
                <c:pt idx="4">
                  <c:v>35280.9</c:v>
                </c:pt>
                <c:pt idx="5">
                  <c:v>35280.9</c:v>
                </c:pt>
                <c:pt idx="6">
                  <c:v>35280.9</c:v>
                </c:pt>
                <c:pt idx="7">
                  <c:v>35280.9</c:v>
                </c:pt>
                <c:pt idx="8">
                  <c:v>35280.9</c:v>
                </c:pt>
                <c:pt idx="9">
                  <c:v>35280.9</c:v>
                </c:pt>
                <c:pt idx="10">
                  <c:v>35280.9</c:v>
                </c:pt>
                <c:pt idx="11">
                  <c:v>35280.9</c:v>
                </c:pt>
                <c:pt idx="12">
                  <c:v>35280.9</c:v>
                </c:pt>
                <c:pt idx="13">
                  <c:v>35280.9</c:v>
                </c:pt>
                <c:pt idx="14">
                  <c:v>35280.9</c:v>
                </c:pt>
                <c:pt idx="15">
                  <c:v>35280.9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BE29-45F5-8974-4BF2C791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610880"/>
        <c:axId val="63612800"/>
      </c:lineChart>
      <c:catAx>
        <c:axId val="63610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3612800"/>
        <c:crosses val="autoZero"/>
        <c:auto val="1"/>
        <c:lblAlgn val="ctr"/>
        <c:lblOffset val="100"/>
        <c:noMultiLvlLbl val="0"/>
      </c:catAx>
      <c:valAx>
        <c:axId val="63612800"/>
        <c:scaling>
          <c:orientation val="minMax"/>
          <c:max val="45000"/>
          <c:min val="2500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0"/>
              <c:y val="4.8775010061867165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3610880"/>
        <c:crosses val="autoZero"/>
        <c:crossBetween val="between"/>
        <c:majorUnit val="10000"/>
      </c:valAx>
      <c:spPr>
        <a:noFill/>
        <a:ln w="25400">
          <a:solidFill>
            <a:schemeClr val="bg1"/>
          </a:solidFill>
        </a:ln>
      </c:spPr>
    </c:plotArea>
    <c:legend>
      <c:legendPos val="b"/>
      <c:layout>
        <c:manualLayout>
          <c:xMode val="edge"/>
          <c:yMode val="edge"/>
          <c:x val="0"/>
          <c:y val="0.88206096493548292"/>
          <c:w val="0.99219105583250611"/>
          <c:h val="0.10627230735811702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521098838344E-2"/>
          <c:y val="5.8049304045582235E-2"/>
          <c:w val="0.88847014435695537"/>
          <c:h val="0.45318050704393281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 факт на 20.08.2020 г., руб.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square"/>
            <c:size val="6"/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C079-405E-8547-FEA2BFAF75F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C079-405E-8547-FEA2BFAF75F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C079-405E-8547-FEA2BFAF75F7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C079-405E-8547-FEA2BFAF75F7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C079-405E-8547-FEA2BFAF75F7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C079-405E-8547-FEA2BFAF75F7}"/>
              </c:ext>
            </c:extLst>
          </c:dPt>
          <c:dLbls>
            <c:dLbl>
              <c:idx val="14"/>
              <c:layout>
                <c:manualLayout>
                  <c:x val="-1.6073067942777422E-2"/>
                  <c:y val="-2.92961496341676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079-405E-8547-FEA2BFAF75F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="1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 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</c:v>
                </c:pt>
                <c:pt idx="11">
                  <c:v>Сылвенское </c:v>
                </c:pt>
                <c:pt idx="12">
                  <c:v>У-Качкинское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71.36</c:v>
                </c:pt>
                <c:pt idx="1">
                  <c:v>61.59</c:v>
                </c:pt>
                <c:pt idx="2">
                  <c:v>52.95</c:v>
                </c:pt>
                <c:pt idx="3">
                  <c:v>57.93</c:v>
                </c:pt>
                <c:pt idx="4">
                  <c:v>72.94</c:v>
                </c:pt>
                <c:pt idx="5">
                  <c:v>60.57</c:v>
                </c:pt>
                <c:pt idx="6">
                  <c:v>75.86</c:v>
                </c:pt>
                <c:pt idx="7">
                  <c:v>56.35</c:v>
                </c:pt>
                <c:pt idx="8">
                  <c:v>48.72</c:v>
                </c:pt>
                <c:pt idx="9">
                  <c:v>56.04</c:v>
                </c:pt>
                <c:pt idx="10">
                  <c:v>46.1</c:v>
                </c:pt>
                <c:pt idx="11">
                  <c:v>64.510000000000005</c:v>
                </c:pt>
                <c:pt idx="12">
                  <c:v>55.95</c:v>
                </c:pt>
                <c:pt idx="13">
                  <c:v>76.319999999999993</c:v>
                </c:pt>
                <c:pt idx="14">
                  <c:v>50.14</c:v>
                </c:pt>
                <c:pt idx="15">
                  <c:v>45.11</c:v>
                </c:pt>
                <c:pt idx="16">
                  <c:v>66.3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079-405E-8547-FEA2BFAF75F7}"/>
            </c:ext>
          </c:extLst>
        </c:ser>
        <c:ser>
          <c:idx val="0"/>
          <c:order val="1"/>
          <c:tx>
            <c:strRef>
              <c:f>Лист1!$C$1</c:f>
              <c:strCache>
                <c:ptCount val="1"/>
                <c:pt idx="0">
                  <c:v>плановый показатель на 2020 год- 95%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Лист1!$A$2:$A$18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 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</c:v>
                </c:pt>
                <c:pt idx="11">
                  <c:v>Сылвенское </c:v>
                </c:pt>
                <c:pt idx="12">
                  <c:v>У-Качкинское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95</c:v>
                </c:pt>
                <c:pt idx="4">
                  <c:v>95</c:v>
                </c:pt>
                <c:pt idx="5">
                  <c:v>95</c:v>
                </c:pt>
                <c:pt idx="6">
                  <c:v>95</c:v>
                </c:pt>
                <c:pt idx="7">
                  <c:v>95</c:v>
                </c:pt>
                <c:pt idx="8">
                  <c:v>95</c:v>
                </c:pt>
                <c:pt idx="9">
                  <c:v>95</c:v>
                </c:pt>
                <c:pt idx="10">
                  <c:v>95</c:v>
                </c:pt>
                <c:pt idx="11">
                  <c:v>95</c:v>
                </c:pt>
                <c:pt idx="12">
                  <c:v>95</c:v>
                </c:pt>
                <c:pt idx="13">
                  <c:v>95</c:v>
                </c:pt>
                <c:pt idx="14">
                  <c:v>95</c:v>
                </c:pt>
                <c:pt idx="15">
                  <c:v>95</c:v>
                </c:pt>
                <c:pt idx="16">
                  <c:v>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079-405E-8547-FEA2BFAF75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433920"/>
        <c:axId val="122436992"/>
      </c:lineChart>
      <c:catAx>
        <c:axId val="122433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22436992"/>
        <c:crossesAt val="0"/>
        <c:auto val="1"/>
        <c:lblAlgn val="ctr"/>
        <c:lblOffset val="100"/>
        <c:noMultiLvlLbl val="0"/>
      </c:catAx>
      <c:valAx>
        <c:axId val="122436992"/>
        <c:scaling>
          <c:orientation val="minMax"/>
          <c:min val="3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5.2070984263067721E-2"/>
              <c:y val="1.4071849159617183E-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22433920"/>
        <c:crosses val="autoZero"/>
        <c:crossBetween val="between"/>
      </c:valAx>
      <c:spPr>
        <a:noFill/>
        <a:ln w="25400">
          <a:solidFill>
            <a:schemeClr val="bg1"/>
          </a:solidFill>
        </a:ln>
      </c:spPr>
    </c:plotArea>
    <c:legend>
      <c:legendPos val="b"/>
      <c:layout>
        <c:manualLayout>
          <c:xMode val="edge"/>
          <c:yMode val="edge"/>
          <c:x val="0"/>
          <c:y val="0.88206096493548292"/>
          <c:w val="0.74236657917760285"/>
          <c:h val="4.9295166390726231E-2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52077865266839E-2"/>
          <c:y val="0.10920240833721372"/>
          <c:w val="0.90513681102362209"/>
          <c:h val="0.503389255417954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82EF-4BA2-97AC-D77B75B60D1C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82EF-4BA2-97AC-D77B75B60D1C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82EF-4BA2-97AC-D77B75B60D1C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82EF-4BA2-97AC-D77B75B60D1C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82EF-4BA2-97AC-D77B75B60D1C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82EF-4BA2-97AC-D77B75B60D1C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82EF-4BA2-97AC-D77B75B60D1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Юговское</c:v>
                </c:pt>
                <c:pt idx="2">
                  <c:v>Заболотское </c:v>
                </c:pt>
                <c:pt idx="3">
                  <c:v>Платошинское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Савинское </c:v>
                </c:pt>
                <c:pt idx="8">
                  <c:v>Бершетское</c:v>
                </c:pt>
                <c:pt idx="9">
                  <c:v>Усть-Качкинское 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Пальниковское </c:v>
                </c:pt>
                <c:pt idx="13">
                  <c:v>Лобановское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Лист1!$B$2:$B$18</c:f>
              <c:numCache>
                <c:formatCode>#,##0.00</c:formatCode>
                <c:ptCount val="17"/>
                <c:pt idx="0">
                  <c:v>150.5710471793719</c:v>
                </c:pt>
                <c:pt idx="1">
                  <c:v>136.9</c:v>
                </c:pt>
                <c:pt idx="2">
                  <c:v>131.04460829401722</c:v>
                </c:pt>
                <c:pt idx="3">
                  <c:v>126.84312430780078</c:v>
                </c:pt>
                <c:pt idx="4">
                  <c:v>126.48533890527618</c:v>
                </c:pt>
                <c:pt idx="5">
                  <c:v>104.17057078953069</c:v>
                </c:pt>
                <c:pt idx="6">
                  <c:v>98.279694404345335</c:v>
                </c:pt>
                <c:pt idx="7">
                  <c:v>97.015375372826867</c:v>
                </c:pt>
                <c:pt idx="8">
                  <c:v>95.985644791325825</c:v>
                </c:pt>
                <c:pt idx="9">
                  <c:v>92.424461942827392</c:v>
                </c:pt>
                <c:pt idx="10">
                  <c:v>87.302789525749944</c:v>
                </c:pt>
                <c:pt idx="11">
                  <c:v>86.308007898354035</c:v>
                </c:pt>
                <c:pt idx="12">
                  <c:v>78.261436286545404</c:v>
                </c:pt>
                <c:pt idx="13">
                  <c:v>77.551577923233026</c:v>
                </c:pt>
                <c:pt idx="14">
                  <c:v>72.900000000000006</c:v>
                </c:pt>
                <c:pt idx="15">
                  <c:v>62.503369282144419</c:v>
                </c:pt>
                <c:pt idx="16">
                  <c:v>58.843012349799295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2EF-4BA2-97AC-D77B75B60D1C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8-82EF-4BA2-97AC-D77B75B60D1C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82EF-4BA2-97AC-D77B75B60D1C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82EF-4BA2-97AC-D77B75B60D1C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82EF-4BA2-97AC-D77B75B60D1C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82EF-4BA2-97AC-D77B75B60D1C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D-82EF-4BA2-97AC-D77B75B60D1C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82EF-4BA2-97AC-D77B75B60D1C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F-82EF-4BA2-97AC-D77B75B60D1C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0-82EF-4BA2-97AC-D77B75B60D1C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82EF-4BA2-97AC-D77B75B60D1C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2-82EF-4BA2-97AC-D77B75B60D1C}"/>
              </c:ext>
            </c:extLst>
          </c:dPt>
          <c:dLbls>
            <c:dLbl>
              <c:idx val="0"/>
              <c:layout>
                <c:manualLayout>
                  <c:x val="-2.1222222222222208E-2"/>
                  <c:y val="5.09790288791574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2EF-4BA2-97AC-D77B75B60D1C}"/>
                </c:ext>
              </c:extLst>
            </c:dLbl>
            <c:dLbl>
              <c:idx val="1"/>
              <c:layout>
                <c:manualLayout>
                  <c:x val="-2.6777777777777779E-2"/>
                  <c:y val="4.56468984066369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2EF-4BA2-97AC-D77B75B60D1C}"/>
                </c:ext>
              </c:extLst>
            </c:dLbl>
            <c:dLbl>
              <c:idx val="3"/>
              <c:layout>
                <c:manualLayout>
                  <c:x val="-2.4E-2"/>
                  <c:y val="2.8830325624693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EF-4BA2-97AC-D77B75B60D1C}"/>
                </c:ext>
              </c:extLst>
            </c:dLbl>
            <c:dLbl>
              <c:idx val="4"/>
              <c:layout>
                <c:manualLayout>
                  <c:x val="-2.261111111111111E-2"/>
                  <c:y val="3.8674193737788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EF-4BA2-97AC-D77B75B60D1C}"/>
                </c:ext>
              </c:extLst>
            </c:dLbl>
            <c:dLbl>
              <c:idx val="6"/>
              <c:layout>
                <c:manualLayout>
                  <c:x val="-2.6777777777777827E-2"/>
                  <c:y val="2.1447424539871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2EF-4BA2-97AC-D77B75B60D1C}"/>
                </c:ext>
              </c:extLst>
            </c:dLbl>
            <c:dLbl>
              <c:idx val="13"/>
              <c:layout>
                <c:manualLayout>
                  <c:x val="-2.6777777777777879E-2"/>
                  <c:y val="4.35961277943360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2EF-4BA2-97AC-D77B75B60D1C}"/>
                </c:ext>
              </c:extLst>
            </c:dLbl>
            <c:dLbl>
              <c:idx val="14"/>
              <c:layout>
                <c:manualLayout>
                  <c:x val="-2.6777777777777675E-2"/>
                  <c:y val="1.7345779409523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2EF-4BA2-97AC-D77B75B60D1C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Юговское</c:v>
                </c:pt>
                <c:pt idx="2">
                  <c:v>Заболотское </c:v>
                </c:pt>
                <c:pt idx="3">
                  <c:v>Платошинское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Савинское </c:v>
                </c:pt>
                <c:pt idx="8">
                  <c:v>Бершетское</c:v>
                </c:pt>
                <c:pt idx="9">
                  <c:v>Усть-Качкинское 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Пальниковское </c:v>
                </c:pt>
                <c:pt idx="13">
                  <c:v>Лобановское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Лист1!$C$2:$C$18</c:f>
              <c:numCache>
                <c:formatCode>#,##0.00</c:formatCode>
                <c:ptCount val="17"/>
                <c:pt idx="0">
                  <c:v>45.293767550982267</c:v>
                </c:pt>
                <c:pt idx="1">
                  <c:v>44.2</c:v>
                </c:pt>
                <c:pt idx="2">
                  <c:v>34.674896787798332</c:v>
                </c:pt>
                <c:pt idx="3">
                  <c:v>15.296828279783952</c:v>
                </c:pt>
                <c:pt idx="4">
                  <c:v>63.551458128286399</c:v>
                </c:pt>
                <c:pt idx="5">
                  <c:v>32.163401066254053</c:v>
                </c:pt>
                <c:pt idx="6">
                  <c:v>48.38932142508002</c:v>
                </c:pt>
                <c:pt idx="7">
                  <c:v>33.111852714673986</c:v>
                </c:pt>
                <c:pt idx="8">
                  <c:v>37.679675868348241</c:v>
                </c:pt>
                <c:pt idx="9">
                  <c:v>39.318185629244574</c:v>
                </c:pt>
                <c:pt idx="10">
                  <c:v>31.869179878334052</c:v>
                </c:pt>
                <c:pt idx="11">
                  <c:v>29.458615554022792</c:v>
                </c:pt>
                <c:pt idx="12">
                  <c:v>41.663386155129274</c:v>
                </c:pt>
                <c:pt idx="13">
                  <c:v>43.166795992515276</c:v>
                </c:pt>
                <c:pt idx="14">
                  <c:v>12.4</c:v>
                </c:pt>
                <c:pt idx="15">
                  <c:v>39.830652717051848</c:v>
                </c:pt>
                <c:pt idx="16">
                  <c:v>28.364158982740729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82EF-4BA2-97AC-D77B75B60D1C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9.7557961504811906E-3"/>
                  <c:y val="-3.3223054881696273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2EF-4BA2-97AC-D77B75B60D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Юговское</c:v>
                </c:pt>
                <c:pt idx="2">
                  <c:v>Заболотское </c:v>
                </c:pt>
                <c:pt idx="3">
                  <c:v>Платошинское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Савинское </c:v>
                </c:pt>
                <c:pt idx="8">
                  <c:v>Бершетское</c:v>
                </c:pt>
                <c:pt idx="9">
                  <c:v>Усть-Качкинское 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Пальниковское </c:v>
                </c:pt>
                <c:pt idx="13">
                  <c:v>Лобановское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34.4</c:v>
                </c:pt>
                <c:pt idx="1">
                  <c:v>34.4</c:v>
                </c:pt>
                <c:pt idx="2">
                  <c:v>34.4</c:v>
                </c:pt>
                <c:pt idx="3">
                  <c:v>34.4</c:v>
                </c:pt>
                <c:pt idx="4">
                  <c:v>34.4</c:v>
                </c:pt>
                <c:pt idx="5">
                  <c:v>34.4</c:v>
                </c:pt>
                <c:pt idx="6">
                  <c:v>34.4</c:v>
                </c:pt>
                <c:pt idx="7">
                  <c:v>34.4</c:v>
                </c:pt>
                <c:pt idx="8">
                  <c:v>34.4</c:v>
                </c:pt>
                <c:pt idx="9">
                  <c:v>34.4</c:v>
                </c:pt>
                <c:pt idx="10">
                  <c:v>34.4</c:v>
                </c:pt>
                <c:pt idx="11">
                  <c:v>34.4</c:v>
                </c:pt>
                <c:pt idx="12">
                  <c:v>34.4</c:v>
                </c:pt>
                <c:pt idx="13">
                  <c:v>34.4</c:v>
                </c:pt>
                <c:pt idx="14">
                  <c:v>34.4</c:v>
                </c:pt>
                <c:pt idx="15">
                  <c:v>34.4</c:v>
                </c:pt>
                <c:pt idx="16">
                  <c:v>34.4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82EF-4BA2-97AC-D77B75B60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973056"/>
        <c:axId val="60974208"/>
      </c:lineChart>
      <c:catAx>
        <c:axId val="60973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0974208"/>
        <c:crosses val="autoZero"/>
        <c:auto val="1"/>
        <c:lblAlgn val="ctr"/>
        <c:lblOffset val="100"/>
        <c:noMultiLvlLbl val="0"/>
      </c:catAx>
      <c:valAx>
        <c:axId val="60974208"/>
        <c:scaling>
          <c:orientation val="minMax"/>
          <c:max val="16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1.2767607174103237E-2"/>
              <c:y val="8.3228548457700349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09730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0119203849518802E-3"/>
          <c:y val="0.85130856592862847"/>
          <c:w val="0.61365474628171479"/>
          <c:h val="0.13720705045738138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29785937763189E-2"/>
          <c:y val="9.8948314460429107E-2"/>
          <c:w val="0.91767021406223681"/>
          <c:h val="0.515284058572565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B637-4017-A945-BC758452409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B637-4017-A945-BC758452409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B637-4017-A945-BC7584524097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B637-4017-A945-BC7584524097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B637-4017-A945-BC7584524097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B637-4017-A945-BC7584524097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B637-4017-A945-BC7584524097}"/>
              </c:ext>
            </c:extLst>
          </c:dPt>
          <c:dLbls>
            <c:dLbl>
              <c:idx val="16"/>
              <c:layout>
                <c:manualLayout>
                  <c:x val="-3.1235328691077337E-3"/>
                  <c:y val="-4.11349669891308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37-4017-A945-BC758452409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Кондратовское </c:v>
                </c:pt>
                <c:pt idx="2">
                  <c:v>Двуреченское </c:v>
                </c:pt>
                <c:pt idx="3">
                  <c:v>Платошинское </c:v>
                </c:pt>
                <c:pt idx="4">
                  <c:v>Лобановское </c:v>
                </c:pt>
                <c:pt idx="5">
                  <c:v>Хохловское </c:v>
                </c:pt>
                <c:pt idx="6">
                  <c:v>Кукуштанское </c:v>
                </c:pt>
                <c:pt idx="7">
                  <c:v>Сылвенское </c:v>
                </c:pt>
                <c:pt idx="8">
                  <c:v>Фроловское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Гамовское </c:v>
                </c:pt>
                <c:pt idx="12">
                  <c:v>Пальниковское </c:v>
                </c:pt>
                <c:pt idx="13">
                  <c:v>Бершетское</c:v>
                </c:pt>
                <c:pt idx="14">
                  <c:v>Усть-Качкинское </c:v>
                </c:pt>
                <c:pt idx="15">
                  <c:v>Савинское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182.4</c:v>
                </c:pt>
                <c:pt idx="1">
                  <c:v>116.36664606959388</c:v>
                </c:pt>
                <c:pt idx="2">
                  <c:v>114.18595677567032</c:v>
                </c:pt>
                <c:pt idx="3">
                  <c:v>107.68134491616968</c:v>
                </c:pt>
                <c:pt idx="4">
                  <c:v>106.91563294956859</c:v>
                </c:pt>
                <c:pt idx="5">
                  <c:v>105.69321310398827</c:v>
                </c:pt>
                <c:pt idx="6">
                  <c:v>104.81584346210423</c:v>
                </c:pt>
                <c:pt idx="7">
                  <c:v>104.00848566174163</c:v>
                </c:pt>
                <c:pt idx="8">
                  <c:v>103.37618685706336</c:v>
                </c:pt>
                <c:pt idx="9">
                  <c:v>102.54355307182604</c:v>
                </c:pt>
                <c:pt idx="10">
                  <c:v>100.8</c:v>
                </c:pt>
                <c:pt idx="11">
                  <c:v>100.66735251393848</c:v>
                </c:pt>
                <c:pt idx="12">
                  <c:v>99.419722936612558</c:v>
                </c:pt>
                <c:pt idx="13">
                  <c:v>96.888565805084454</c:v>
                </c:pt>
                <c:pt idx="14">
                  <c:v>96.501334305036067</c:v>
                </c:pt>
                <c:pt idx="15">
                  <c:v>92.588901095659452</c:v>
                </c:pt>
                <c:pt idx="16">
                  <c:v>59.213365390543125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637-4017-A945-BC7584524097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8-B637-4017-A945-BC758452409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B637-4017-A945-BC7584524097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B637-4017-A945-BC758452409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B637-4017-A945-BC7584524097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B637-4017-A945-BC7584524097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D-B637-4017-A945-BC7584524097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B637-4017-A945-BC7584524097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F-B637-4017-A945-BC7584524097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0-B637-4017-A945-BC7584524097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B637-4017-A945-BC7584524097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2-B637-4017-A945-BC7584524097}"/>
              </c:ext>
            </c:extLst>
          </c:dPt>
          <c:dLbls>
            <c:dLbl>
              <c:idx val="8"/>
              <c:layout>
                <c:manualLayout>
                  <c:x val="-2.6000247284351918E-2"/>
                  <c:y val="-4.00767511669731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637-4017-A945-BC7584524097}"/>
                </c:ext>
              </c:extLst>
            </c:dLbl>
            <c:dLbl>
              <c:idx val="16"/>
              <c:numFmt formatCode="#,##0.0" sourceLinked="0"/>
              <c:spPr/>
              <c:txPr>
                <a:bodyPr/>
                <a:lstStyle/>
                <a:p>
                  <a:pPr>
                    <a:defRPr sz="1050" b="1">
                      <a:latin typeface="Calibri" panose="020F0502020204030204" pitchFamily="34" charset="0"/>
                    </a:defRPr>
                  </a:pPr>
                  <a:endParaRPr lang="ru-RU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B637-4017-A945-BC758452409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Кондратовское </c:v>
                </c:pt>
                <c:pt idx="2">
                  <c:v>Двуреченское </c:v>
                </c:pt>
                <c:pt idx="3">
                  <c:v>Платошинское </c:v>
                </c:pt>
                <c:pt idx="4">
                  <c:v>Лобановское </c:v>
                </c:pt>
                <c:pt idx="5">
                  <c:v>Хохловское </c:v>
                </c:pt>
                <c:pt idx="6">
                  <c:v>Кукуштанское </c:v>
                </c:pt>
                <c:pt idx="7">
                  <c:v>Сылвенское </c:v>
                </c:pt>
                <c:pt idx="8">
                  <c:v>Фроловское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Гамовское </c:v>
                </c:pt>
                <c:pt idx="12">
                  <c:v>Пальниковское </c:v>
                </c:pt>
                <c:pt idx="13">
                  <c:v>Бершетское</c:v>
                </c:pt>
                <c:pt idx="14">
                  <c:v>Усть-Качкинское </c:v>
                </c:pt>
                <c:pt idx="15">
                  <c:v>Савинское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91.8</c:v>
                </c:pt>
                <c:pt idx="1">
                  <c:v>64.847745725233366</c:v>
                </c:pt>
                <c:pt idx="2">
                  <c:v>54.186666666666675</c:v>
                </c:pt>
                <c:pt idx="3">
                  <c:v>64.964403066812707</c:v>
                </c:pt>
                <c:pt idx="4">
                  <c:v>59.578385882868737</c:v>
                </c:pt>
                <c:pt idx="5">
                  <c:v>58.729824561403511</c:v>
                </c:pt>
                <c:pt idx="6">
                  <c:v>60.818114182236762</c:v>
                </c:pt>
                <c:pt idx="7">
                  <c:v>57.193762441937622</c:v>
                </c:pt>
                <c:pt idx="8">
                  <c:v>27.923861625472757</c:v>
                </c:pt>
                <c:pt idx="9">
                  <c:v>56.862510025052295</c:v>
                </c:pt>
                <c:pt idx="10">
                  <c:v>52.4</c:v>
                </c:pt>
                <c:pt idx="11">
                  <c:v>55.003157894736844</c:v>
                </c:pt>
                <c:pt idx="12">
                  <c:v>53.7098657326328</c:v>
                </c:pt>
                <c:pt idx="13">
                  <c:v>57.665306122448982</c:v>
                </c:pt>
                <c:pt idx="14">
                  <c:v>53.200886262924676</c:v>
                </c:pt>
                <c:pt idx="15">
                  <c:v>63.520526670029383</c:v>
                </c:pt>
                <c:pt idx="16">
                  <c:v>43.659090909090907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B637-4017-A945-BC7584524097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0"/>
                  <c:y val="1.3125092891816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637-4017-A945-BC75845240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Кондратовское </c:v>
                </c:pt>
                <c:pt idx="2">
                  <c:v>Двуреченское </c:v>
                </c:pt>
                <c:pt idx="3">
                  <c:v>Платошинское </c:v>
                </c:pt>
                <c:pt idx="4">
                  <c:v>Лобановское </c:v>
                </c:pt>
                <c:pt idx="5">
                  <c:v>Хохловское </c:v>
                </c:pt>
                <c:pt idx="6">
                  <c:v>Кукуштанское </c:v>
                </c:pt>
                <c:pt idx="7">
                  <c:v>Сылвенское </c:v>
                </c:pt>
                <c:pt idx="8">
                  <c:v>Фроловское </c:v>
                </c:pt>
                <c:pt idx="9">
                  <c:v>Култаевское </c:v>
                </c:pt>
                <c:pt idx="10">
                  <c:v>Юго-Камское </c:v>
                </c:pt>
                <c:pt idx="11">
                  <c:v>Гамовское </c:v>
                </c:pt>
                <c:pt idx="12">
                  <c:v>Пальниковское </c:v>
                </c:pt>
                <c:pt idx="13">
                  <c:v>Бершетское</c:v>
                </c:pt>
                <c:pt idx="14">
                  <c:v>Усть-Качкинское </c:v>
                </c:pt>
                <c:pt idx="15">
                  <c:v>Савинское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56.6</c:v>
                </c:pt>
                <c:pt idx="1">
                  <c:v>56.6</c:v>
                </c:pt>
                <c:pt idx="2">
                  <c:v>56.6</c:v>
                </c:pt>
                <c:pt idx="3">
                  <c:v>56.6</c:v>
                </c:pt>
                <c:pt idx="4">
                  <c:v>56.6</c:v>
                </c:pt>
                <c:pt idx="5">
                  <c:v>56.6</c:v>
                </c:pt>
                <c:pt idx="6">
                  <c:v>56.6</c:v>
                </c:pt>
                <c:pt idx="7">
                  <c:v>56.6</c:v>
                </c:pt>
                <c:pt idx="8">
                  <c:v>56.6</c:v>
                </c:pt>
                <c:pt idx="9">
                  <c:v>56.6</c:v>
                </c:pt>
                <c:pt idx="10">
                  <c:v>56.6</c:v>
                </c:pt>
                <c:pt idx="11">
                  <c:v>56.6</c:v>
                </c:pt>
                <c:pt idx="12">
                  <c:v>56.6</c:v>
                </c:pt>
                <c:pt idx="13">
                  <c:v>56.6</c:v>
                </c:pt>
                <c:pt idx="14">
                  <c:v>56.6</c:v>
                </c:pt>
                <c:pt idx="15">
                  <c:v>56.6</c:v>
                </c:pt>
                <c:pt idx="16">
                  <c:v>56.6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B637-4017-A945-BC7584524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922496"/>
        <c:axId val="60936576"/>
      </c:lineChart>
      <c:catAx>
        <c:axId val="60922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0936576"/>
        <c:crosses val="autoZero"/>
        <c:auto val="1"/>
        <c:lblAlgn val="ctr"/>
        <c:lblOffset val="100"/>
        <c:noMultiLvlLbl val="0"/>
      </c:catAx>
      <c:valAx>
        <c:axId val="60936576"/>
        <c:scaling>
          <c:orientation val="minMax"/>
          <c:max val="210"/>
          <c:min val="2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8.5339980145575228E-3"/>
              <c:y val="7.0513487552641932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09224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3064229422537285E-4"/>
          <c:y val="0.85212882367907594"/>
          <c:w val="0.60396078303127609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098492932831706E-2"/>
          <c:y val="8.5482842412350046E-2"/>
          <c:w val="0.92190150706716834"/>
          <c:h val="0.5090545173344548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2A5D-4FD3-B12A-42F60CAE74E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2A5D-4FD3-B12A-42F60CAE74E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2A5D-4FD3-B12A-42F60CAE74E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2A5D-4FD3-B12A-42F60CAE74E1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2A5D-4FD3-B12A-42F60CAE74E1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2A5D-4FD3-B12A-42F60CAE74E1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2A5D-4FD3-B12A-42F60CAE74E1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Лобановское </c:v>
                </c:pt>
                <c:pt idx="2">
                  <c:v>Кондратовское </c:v>
                </c:pt>
                <c:pt idx="3">
                  <c:v>Юговское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Гамовское </c:v>
                </c:pt>
                <c:pt idx="7">
                  <c:v>Кукуштанское </c:v>
                </c:pt>
                <c:pt idx="8">
                  <c:v>Бершетское</c:v>
                </c:pt>
                <c:pt idx="9">
                  <c:v>Хохловское </c:v>
                </c:pt>
                <c:pt idx="10">
                  <c:v>Заболотское </c:v>
                </c:pt>
                <c:pt idx="11">
                  <c:v>Юго-Камское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Усть-Качкинское </c:v>
                </c:pt>
                <c:pt idx="15">
                  <c:v>Платошинское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103.7526985781285</c:v>
                </c:pt>
                <c:pt idx="1">
                  <c:v>91.572132145426366</c:v>
                </c:pt>
                <c:pt idx="2">
                  <c:v>91.265711312144745</c:v>
                </c:pt>
                <c:pt idx="3">
                  <c:v>91.2</c:v>
                </c:pt>
                <c:pt idx="4">
                  <c:v>91.11827465508739</c:v>
                </c:pt>
                <c:pt idx="5">
                  <c:v>90.980094112320302</c:v>
                </c:pt>
                <c:pt idx="6">
                  <c:v>90.94352617079889</c:v>
                </c:pt>
                <c:pt idx="7">
                  <c:v>90.763643415636054</c:v>
                </c:pt>
                <c:pt idx="8">
                  <c:v>90.587320108907051</c:v>
                </c:pt>
                <c:pt idx="9">
                  <c:v>90.52090364076706</c:v>
                </c:pt>
                <c:pt idx="10">
                  <c:v>90.504244021549553</c:v>
                </c:pt>
                <c:pt idx="11">
                  <c:v>90.5</c:v>
                </c:pt>
                <c:pt idx="12">
                  <c:v>90.484081550667867</c:v>
                </c:pt>
                <c:pt idx="13">
                  <c:v>90.48057677956416</c:v>
                </c:pt>
                <c:pt idx="14">
                  <c:v>90.262330290711049</c:v>
                </c:pt>
                <c:pt idx="15">
                  <c:v>87.749722530521652</c:v>
                </c:pt>
                <c:pt idx="16">
                  <c:v>81.072944076997842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A5D-4FD3-B12A-42F60CAE74E1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8-2A5D-4FD3-B12A-42F60CAE74E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2A5D-4FD3-B12A-42F60CAE74E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2A5D-4FD3-B12A-42F60CAE74E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2A5D-4FD3-B12A-42F60CAE74E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2A5D-4FD3-B12A-42F60CAE74E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D-2A5D-4FD3-B12A-42F60CAE74E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2A5D-4FD3-B12A-42F60CAE74E1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F-2A5D-4FD3-B12A-42F60CAE74E1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0-2A5D-4FD3-B12A-42F60CAE74E1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2A5D-4FD3-B12A-42F60CAE74E1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2-2A5D-4FD3-B12A-42F60CAE74E1}"/>
              </c:ext>
            </c:extLst>
          </c:dPt>
          <c:dLbls>
            <c:dLbl>
              <c:idx val="0"/>
              <c:layout>
                <c:manualLayout>
                  <c:x val="-2.8542717123075441E-2"/>
                  <c:y val="2.4604972128684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A5D-4FD3-B12A-42F60CAE74E1}"/>
                </c:ext>
              </c:extLst>
            </c:dLbl>
            <c:dLbl>
              <c:idx val="1"/>
              <c:layout>
                <c:manualLayout>
                  <c:x val="-2.7386819292783124E-2"/>
                  <c:y val="3.95447439504064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A5D-4FD3-B12A-42F60CAE74E1}"/>
                </c:ext>
              </c:extLst>
            </c:dLbl>
            <c:dLbl>
              <c:idx val="2"/>
              <c:layout>
                <c:manualLayout>
                  <c:x val="-2.5928818005759073E-2"/>
                  <c:y val="3.96492920892235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A5D-4FD3-B12A-42F60CAE74E1}"/>
                </c:ext>
              </c:extLst>
            </c:dLbl>
            <c:dLbl>
              <c:idx val="3"/>
              <c:layout>
                <c:manualLayout>
                  <c:x val="-2.4506409681111077E-2"/>
                  <c:y val="3.9718859835729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5D-4FD3-B12A-42F60CAE74E1}"/>
                </c:ext>
              </c:extLst>
            </c:dLbl>
            <c:dLbl>
              <c:idx val="4"/>
              <c:layout>
                <c:manualLayout>
                  <c:x val="-2.4649436615812401E-2"/>
                  <c:y val="3.95797243427174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A5D-4FD3-B12A-42F60CAE74E1}"/>
                </c:ext>
              </c:extLst>
            </c:dLbl>
            <c:dLbl>
              <c:idx val="5"/>
              <c:layout>
                <c:manualLayout>
                  <c:x val="-3.1511017332025784E-2"/>
                  <c:y val="3.95445474313485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A5D-4FD3-B12A-42F60CAE74E1}"/>
                </c:ext>
              </c:extLst>
            </c:dLbl>
            <c:dLbl>
              <c:idx val="6"/>
              <c:layout>
                <c:manualLayout>
                  <c:x val="-2.257379916878418E-2"/>
                  <c:y val="3.92214701001166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A5D-4FD3-B12A-42F60CAE74E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Лобановское </c:v>
                </c:pt>
                <c:pt idx="2">
                  <c:v>Кондратовское </c:v>
                </c:pt>
                <c:pt idx="3">
                  <c:v>Юговское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Гамовское </c:v>
                </c:pt>
                <c:pt idx="7">
                  <c:v>Кукуштанское </c:v>
                </c:pt>
                <c:pt idx="8">
                  <c:v>Бершетское</c:v>
                </c:pt>
                <c:pt idx="9">
                  <c:v>Хохловское </c:v>
                </c:pt>
                <c:pt idx="10">
                  <c:v>Заболотское </c:v>
                </c:pt>
                <c:pt idx="11">
                  <c:v>Юго-Камское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Усть-Качкинское </c:v>
                </c:pt>
                <c:pt idx="15">
                  <c:v>Платошинское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44.62728146013449</c:v>
                </c:pt>
                <c:pt idx="1">
                  <c:v>44.713750126659235</c:v>
                </c:pt>
                <c:pt idx="2">
                  <c:v>44.688357506860058</c:v>
                </c:pt>
                <c:pt idx="3">
                  <c:v>44.8</c:v>
                </c:pt>
                <c:pt idx="4">
                  <c:v>44.674903429363368</c:v>
                </c:pt>
                <c:pt idx="5">
                  <c:v>44.788250278618051</c:v>
                </c:pt>
                <c:pt idx="6">
                  <c:v>44.790317607153867</c:v>
                </c:pt>
                <c:pt idx="7">
                  <c:v>44.706939746690345</c:v>
                </c:pt>
                <c:pt idx="8">
                  <c:v>44.845956354300391</c:v>
                </c:pt>
                <c:pt idx="9">
                  <c:v>44.690443287955858</c:v>
                </c:pt>
                <c:pt idx="10">
                  <c:v>44.738001724303089</c:v>
                </c:pt>
                <c:pt idx="11">
                  <c:v>44.7</c:v>
                </c:pt>
                <c:pt idx="12">
                  <c:v>44.656891749974442</c:v>
                </c:pt>
                <c:pt idx="13">
                  <c:v>44.64517918220195</c:v>
                </c:pt>
                <c:pt idx="14">
                  <c:v>44.585122505683259</c:v>
                </c:pt>
                <c:pt idx="15">
                  <c:v>44.870885357548246</c:v>
                </c:pt>
                <c:pt idx="16">
                  <c:v>49.659488579435731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2A5D-4FD3-B12A-42F60CAE74E1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1.7796481188027576E-3"/>
                  <c:y val="-3.049130747077024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A5D-4FD3-B12A-42F60CAE74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Лобановское </c:v>
                </c:pt>
                <c:pt idx="2">
                  <c:v>Кондратовское </c:v>
                </c:pt>
                <c:pt idx="3">
                  <c:v>Юговское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Гамовское </c:v>
                </c:pt>
                <c:pt idx="7">
                  <c:v>Кукуштанское </c:v>
                </c:pt>
                <c:pt idx="8">
                  <c:v>Бершетское</c:v>
                </c:pt>
                <c:pt idx="9">
                  <c:v>Хохловское </c:v>
                </c:pt>
                <c:pt idx="10">
                  <c:v>Заболотское </c:v>
                </c:pt>
                <c:pt idx="11">
                  <c:v>Юго-Камское </c:v>
                </c:pt>
                <c:pt idx="12">
                  <c:v>Двуреченское </c:v>
                </c:pt>
                <c:pt idx="13">
                  <c:v>Култаевское </c:v>
                </c:pt>
                <c:pt idx="14">
                  <c:v>Усть-Качкинское </c:v>
                </c:pt>
                <c:pt idx="15">
                  <c:v>Платошинское </c:v>
                </c:pt>
                <c:pt idx="16">
                  <c:v>Савинское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44.8</c:v>
                </c:pt>
                <c:pt idx="1">
                  <c:v>44.8</c:v>
                </c:pt>
                <c:pt idx="2">
                  <c:v>44.8</c:v>
                </c:pt>
                <c:pt idx="3">
                  <c:v>44.8</c:v>
                </c:pt>
                <c:pt idx="4">
                  <c:v>44.8</c:v>
                </c:pt>
                <c:pt idx="5">
                  <c:v>44.8</c:v>
                </c:pt>
                <c:pt idx="6">
                  <c:v>44.8</c:v>
                </c:pt>
                <c:pt idx="7">
                  <c:v>44.8</c:v>
                </c:pt>
                <c:pt idx="8">
                  <c:v>44.8</c:v>
                </c:pt>
                <c:pt idx="9">
                  <c:v>44.8</c:v>
                </c:pt>
                <c:pt idx="10">
                  <c:v>44.8</c:v>
                </c:pt>
                <c:pt idx="11">
                  <c:v>44.8</c:v>
                </c:pt>
                <c:pt idx="12">
                  <c:v>44.8</c:v>
                </c:pt>
                <c:pt idx="13">
                  <c:v>44.8</c:v>
                </c:pt>
                <c:pt idx="14">
                  <c:v>44.8</c:v>
                </c:pt>
                <c:pt idx="15">
                  <c:v>44.8</c:v>
                </c:pt>
                <c:pt idx="16">
                  <c:v>44.8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2A5D-4FD3-B12A-42F60CAE74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827520"/>
        <c:axId val="60829056"/>
      </c:lineChart>
      <c:catAx>
        <c:axId val="60827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0829056"/>
        <c:crosses val="autoZero"/>
        <c:auto val="1"/>
        <c:lblAlgn val="ctr"/>
        <c:lblOffset val="100"/>
        <c:noMultiLvlLbl val="0"/>
      </c:catAx>
      <c:valAx>
        <c:axId val="60829056"/>
        <c:scaling>
          <c:orientation val="minMax"/>
          <c:max val="12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5.7251170801018523E-3"/>
              <c:y val="4.454183055537268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0827520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549540682414703E-2"/>
          <c:y val="0.84938916963819855"/>
          <c:w val="0.62911712598425196"/>
          <c:h val="0.13256369919613881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762357830271214E-2"/>
          <c:y val="0.11658530942203511"/>
          <c:w val="0.9119808820525318"/>
          <c:h val="0.48708757729035129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7FDC-42E0-89EF-90C1AB2EA540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7FDC-42E0-89EF-90C1AB2EA540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7FDC-42E0-89EF-90C1AB2EA540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7FDC-42E0-89EF-90C1AB2EA540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7FDC-42E0-89EF-90C1AB2EA540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7FDC-42E0-89EF-90C1AB2EA540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7FDC-42E0-89EF-90C1AB2EA540}"/>
              </c:ext>
            </c:extLst>
          </c:dPt>
          <c:dLbls>
            <c:dLbl>
              <c:idx val="0"/>
              <c:layout>
                <c:manualLayout>
                  <c:x val="-2.5093832020997374E-2"/>
                  <c:y val="-2.6369164819488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FDC-42E0-89EF-90C1AB2EA540}"/>
                </c:ext>
              </c:extLst>
            </c:dLbl>
            <c:dLbl>
              <c:idx val="14"/>
              <c:layout>
                <c:manualLayout>
                  <c:x val="-2.1517388451443468E-2"/>
                  <c:y val="-2.6369164819488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FDC-42E0-89EF-90C1AB2EA540}"/>
                </c:ext>
              </c:extLst>
            </c:dLbl>
            <c:dLbl>
              <c:idx val="15"/>
              <c:layout>
                <c:manualLayout>
                  <c:x val="-2.5684055118110134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DC-42E0-89EF-90C1AB2EA540}"/>
                </c:ext>
              </c:extLst>
            </c:dLbl>
            <c:dLbl>
              <c:idx val="16"/>
              <c:layout>
                <c:manualLayout>
                  <c:x val="-2.2906277340332459E-2"/>
                  <c:y val="-2.3908197791214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FDC-42E0-89EF-90C1AB2EA5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Бершетское</c:v>
                </c:pt>
                <c:pt idx="6">
                  <c:v>Кондратовское </c:v>
                </c:pt>
                <c:pt idx="7">
                  <c:v>Двуреченское </c:v>
                </c:pt>
                <c:pt idx="8">
                  <c:v>Юговское</c:v>
                </c:pt>
                <c:pt idx="9">
                  <c:v>Култаевское </c:v>
                </c:pt>
                <c:pt idx="10">
                  <c:v>Гамовское </c:v>
                </c:pt>
                <c:pt idx="11">
                  <c:v>Усть-Качкинское </c:v>
                </c:pt>
                <c:pt idx="12">
                  <c:v>Лобановское </c:v>
                </c:pt>
                <c:pt idx="13">
                  <c:v>Заболотское </c:v>
                </c:pt>
                <c:pt idx="14">
                  <c:v>Пальниковское </c:v>
                </c:pt>
                <c:pt idx="15">
                  <c:v>Хохловское </c:v>
                </c:pt>
                <c:pt idx="16">
                  <c:v>Платошинское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201.33877048549667</c:v>
                </c:pt>
                <c:pt idx="1">
                  <c:v>163.59448730432177</c:v>
                </c:pt>
                <c:pt idx="2">
                  <c:v>150</c:v>
                </c:pt>
                <c:pt idx="3">
                  <c:v>145.26220204313282</c:v>
                </c:pt>
                <c:pt idx="4">
                  <c:v>113.69952236213634</c:v>
                </c:pt>
                <c:pt idx="5">
                  <c:v>89.150671389735564</c:v>
                </c:pt>
                <c:pt idx="6">
                  <c:v>86.335896344161441</c:v>
                </c:pt>
                <c:pt idx="7">
                  <c:v>80.557602078405523</c:v>
                </c:pt>
                <c:pt idx="8">
                  <c:v>73</c:v>
                </c:pt>
                <c:pt idx="9">
                  <c:v>71.601555157642721</c:v>
                </c:pt>
                <c:pt idx="10">
                  <c:v>69.39789769978448</c:v>
                </c:pt>
                <c:pt idx="11">
                  <c:v>66.321934179077033</c:v>
                </c:pt>
                <c:pt idx="12">
                  <c:v>65.438521329334733</c:v>
                </c:pt>
                <c:pt idx="13">
                  <c:v>64.868035190615842</c:v>
                </c:pt>
                <c:pt idx="14">
                  <c:v>55.442840421381199</c:v>
                </c:pt>
                <c:pt idx="15">
                  <c:v>29.904891304347824</c:v>
                </c:pt>
                <c:pt idx="16">
                  <c:v>21.714643304130163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FDC-42E0-89EF-90C1AB2EA540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7FDC-42E0-89EF-90C1AB2EA540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C-7FDC-42E0-89EF-90C1AB2EA540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D-7FDC-42E0-89EF-90C1AB2EA540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E-7FDC-42E0-89EF-90C1AB2EA540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F-7FDC-42E0-89EF-90C1AB2EA540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0-7FDC-42E0-89EF-90C1AB2EA540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1-7FDC-42E0-89EF-90C1AB2EA540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12-7FDC-42E0-89EF-90C1AB2EA540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3-7FDC-42E0-89EF-90C1AB2EA540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4-7FDC-42E0-89EF-90C1AB2EA540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5-7FDC-42E0-89EF-90C1AB2EA540}"/>
              </c:ext>
            </c:extLst>
          </c:dPt>
          <c:dLbls>
            <c:dLbl>
              <c:idx val="1"/>
              <c:layout>
                <c:manualLayout>
                  <c:x val="-1.5574584426946632E-2"/>
                  <c:y val="-3.14079463656458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FDC-42E0-89EF-90C1AB2EA540}"/>
                </c:ext>
              </c:extLst>
            </c:dLbl>
            <c:dLbl>
              <c:idx val="2"/>
              <c:layout>
                <c:manualLayout>
                  <c:x val="-1.5371719160104987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FDC-42E0-89EF-90C1AB2EA540}"/>
                </c:ext>
              </c:extLst>
            </c:dLbl>
            <c:dLbl>
              <c:idx val="7"/>
              <c:layout>
                <c:manualLayout>
                  <c:x val="-2.3866747780712537E-2"/>
                  <c:y val="-2.50505111835119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FDC-42E0-89EF-90C1AB2EA540}"/>
                </c:ext>
              </c:extLst>
            </c:dLbl>
            <c:dLbl>
              <c:idx val="8"/>
              <c:layout>
                <c:manualLayout>
                  <c:x val="-2.8133748906386702E-2"/>
                  <c:y val="-3.4484155150988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FDC-42E0-89EF-90C1AB2EA540}"/>
                </c:ext>
              </c:extLst>
            </c:dLbl>
            <c:dLbl>
              <c:idx val="9"/>
              <c:layout>
                <c:manualLayout>
                  <c:x val="-2.6711395450568678E-2"/>
                  <c:y val="-3.6535090192503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FDC-42E0-89EF-90C1AB2EA540}"/>
                </c:ext>
              </c:extLst>
            </c:dLbl>
            <c:dLbl>
              <c:idx val="10"/>
              <c:layout>
                <c:manualLayout>
                  <c:x val="-1.9700131233595802E-2"/>
                  <c:y val="-3.6535090192503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7FDC-42E0-89EF-90C1AB2EA540}"/>
                </c:ext>
              </c:extLst>
            </c:dLbl>
            <c:dLbl>
              <c:idx val="11"/>
              <c:layout>
                <c:manualLayout>
                  <c:x val="-2.5355971128608924E-2"/>
                  <c:y val="-2.915218910768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FDC-42E0-89EF-90C1AB2EA540}"/>
                </c:ext>
              </c:extLst>
            </c:dLbl>
            <c:dLbl>
              <c:idx val="12"/>
              <c:layout>
                <c:manualLayout>
                  <c:x val="-2.39336176727909E-2"/>
                  <c:y val="-2.29997715369979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FDC-42E0-89EF-90C1AB2EA540}"/>
                </c:ext>
              </c:extLst>
            </c:dLbl>
            <c:dLbl>
              <c:idx val="13"/>
              <c:layout>
                <c:manualLayout>
                  <c:x val="-2.3866747780712537E-2"/>
                  <c:y val="-2.09488997346548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7FDC-42E0-89EF-90C1AB2EA540}"/>
                </c:ext>
              </c:extLst>
            </c:dLbl>
            <c:dLbl>
              <c:idx val="14"/>
              <c:layout>
                <c:manualLayout>
                  <c:x val="-1.9766951006124234E-2"/>
                  <c:y val="-2.71012540661666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FDC-42E0-89EF-90C1AB2EA540}"/>
                </c:ext>
              </c:extLst>
            </c:dLbl>
            <c:dLbl>
              <c:idx val="15"/>
              <c:layout>
                <c:manualLayout>
                  <c:x val="-1.8479689532704253E-2"/>
                  <c:y val="-2.094906121542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FDC-42E0-89EF-90C1AB2EA540}"/>
                </c:ext>
              </c:extLst>
            </c:dLbl>
            <c:dLbl>
              <c:idx val="16"/>
              <c:layout>
                <c:manualLayout>
                  <c:x val="-2.4864391951006123E-3"/>
                  <c:y val="6.942058565977072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FDC-42E0-89EF-90C1AB2EA54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Бершетское</c:v>
                </c:pt>
                <c:pt idx="6">
                  <c:v>Кондратовское </c:v>
                </c:pt>
                <c:pt idx="7">
                  <c:v>Двуреченское </c:v>
                </c:pt>
                <c:pt idx="8">
                  <c:v>Юговское</c:v>
                </c:pt>
                <c:pt idx="9">
                  <c:v>Култаевское </c:v>
                </c:pt>
                <c:pt idx="10">
                  <c:v>Гамовское </c:v>
                </c:pt>
                <c:pt idx="11">
                  <c:v>Усть-Качкинское </c:v>
                </c:pt>
                <c:pt idx="12">
                  <c:v>Лобановское </c:v>
                </c:pt>
                <c:pt idx="13">
                  <c:v>Заболотское </c:v>
                </c:pt>
                <c:pt idx="14">
                  <c:v>Пальниковское </c:v>
                </c:pt>
                <c:pt idx="15">
                  <c:v>Хохловское </c:v>
                </c:pt>
                <c:pt idx="16">
                  <c:v>Платошинское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5.9084114934950582</c:v>
                </c:pt>
                <c:pt idx="1">
                  <c:v>7.320764203117144</c:v>
                </c:pt>
                <c:pt idx="2">
                  <c:v>8.9</c:v>
                </c:pt>
                <c:pt idx="3">
                  <c:v>11.634181818181819</c:v>
                </c:pt>
                <c:pt idx="4">
                  <c:v>17.264835164835166</c:v>
                </c:pt>
                <c:pt idx="5">
                  <c:v>11.434911242603549</c:v>
                </c:pt>
                <c:pt idx="6">
                  <c:v>11.426961325966852</c:v>
                </c:pt>
                <c:pt idx="7">
                  <c:v>5.9357142857142859</c:v>
                </c:pt>
                <c:pt idx="8">
                  <c:v>14.1</c:v>
                </c:pt>
                <c:pt idx="9">
                  <c:v>10.178317793809503</c:v>
                </c:pt>
                <c:pt idx="10">
                  <c:v>5.844074074074074</c:v>
                </c:pt>
                <c:pt idx="11">
                  <c:v>6.9197199309418771</c:v>
                </c:pt>
                <c:pt idx="12">
                  <c:v>10.583518930957684</c:v>
                </c:pt>
                <c:pt idx="13">
                  <c:v>14.885598923283982</c:v>
                </c:pt>
                <c:pt idx="14">
                  <c:v>11.084243369734791</c:v>
                </c:pt>
                <c:pt idx="15">
                  <c:v>9.6930461972079094</c:v>
                </c:pt>
                <c:pt idx="16">
                  <c:v>0.17257778744832303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7FDC-42E0-89EF-90C1AB2EA540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5.1556102362204724E-2"/>
                  <c:y val="-1.5586059920090269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7FDC-42E0-89EF-90C1AB2EA54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Фроловское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Бершетское</c:v>
                </c:pt>
                <c:pt idx="6">
                  <c:v>Кондратовское </c:v>
                </c:pt>
                <c:pt idx="7">
                  <c:v>Двуреченское </c:v>
                </c:pt>
                <c:pt idx="8">
                  <c:v>Юговское</c:v>
                </c:pt>
                <c:pt idx="9">
                  <c:v>Култаевское </c:v>
                </c:pt>
                <c:pt idx="10">
                  <c:v>Гамовское </c:v>
                </c:pt>
                <c:pt idx="11">
                  <c:v>Усть-Качкинское </c:v>
                </c:pt>
                <c:pt idx="12">
                  <c:v>Лобановское </c:v>
                </c:pt>
                <c:pt idx="13">
                  <c:v>Заболотское </c:v>
                </c:pt>
                <c:pt idx="14">
                  <c:v>Пальниковское </c:v>
                </c:pt>
                <c:pt idx="15">
                  <c:v>Хохловское </c:v>
                </c:pt>
                <c:pt idx="16">
                  <c:v>Платошинское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8.3000000000000007</c:v>
                </c:pt>
                <c:pt idx="1">
                  <c:v>8.3000000000000007</c:v>
                </c:pt>
                <c:pt idx="2">
                  <c:v>8.3000000000000007</c:v>
                </c:pt>
                <c:pt idx="3">
                  <c:v>8.3000000000000007</c:v>
                </c:pt>
                <c:pt idx="4">
                  <c:v>8.3000000000000007</c:v>
                </c:pt>
                <c:pt idx="5">
                  <c:v>8.3000000000000007</c:v>
                </c:pt>
                <c:pt idx="6">
                  <c:v>8.3000000000000007</c:v>
                </c:pt>
                <c:pt idx="7">
                  <c:v>8.3000000000000007</c:v>
                </c:pt>
                <c:pt idx="8">
                  <c:v>8.3000000000000007</c:v>
                </c:pt>
                <c:pt idx="9">
                  <c:v>8.3000000000000007</c:v>
                </c:pt>
                <c:pt idx="10">
                  <c:v>8.3000000000000007</c:v>
                </c:pt>
                <c:pt idx="11">
                  <c:v>8.3000000000000007</c:v>
                </c:pt>
                <c:pt idx="12">
                  <c:v>8.3000000000000007</c:v>
                </c:pt>
                <c:pt idx="13">
                  <c:v>8.3000000000000007</c:v>
                </c:pt>
                <c:pt idx="14">
                  <c:v>8.3000000000000007</c:v>
                </c:pt>
                <c:pt idx="15">
                  <c:v>8.3000000000000007</c:v>
                </c:pt>
                <c:pt idx="16">
                  <c:v>8.3000000000000007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7FDC-42E0-89EF-90C1AB2EA5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379712"/>
        <c:axId val="61381248"/>
      </c:lineChart>
      <c:catAx>
        <c:axId val="61379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1381248"/>
        <c:crosses val="autoZero"/>
        <c:auto val="1"/>
        <c:lblAlgn val="ctr"/>
        <c:lblOffset val="100"/>
        <c:noMultiLvlLbl val="0"/>
      </c:catAx>
      <c:valAx>
        <c:axId val="61381248"/>
        <c:scaling>
          <c:orientation val="minMax"/>
          <c:max val="21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2.944991251093613E-3"/>
              <c:y val="8.8560514501006007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379712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4064424628815448"/>
          <c:w val="0.62438801399825017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65913173008433E-2"/>
          <c:y val="8.8694414360575846E-2"/>
          <c:w val="0.91354332171342312"/>
          <c:h val="0.5252325662285951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E4DB-462F-BECC-512230A66F9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E4DB-462F-BECC-512230A66F9A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E4DB-462F-BECC-512230A66F9A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E4DB-462F-BECC-512230A66F9A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E4DB-462F-BECC-512230A66F9A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E4DB-462F-BECC-512230A66F9A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E4DB-462F-BECC-512230A66F9A}"/>
              </c:ext>
            </c:extLst>
          </c:dPt>
          <c:dLbls>
            <c:dLbl>
              <c:idx val="0"/>
              <c:layout>
                <c:manualLayout>
                  <c:x val="7.0691081652925663E-3"/>
                  <c:y val="-2.713264592904702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DB-462F-BECC-512230A66F9A}"/>
                </c:ext>
              </c:extLst>
            </c:dLbl>
            <c:dLbl>
              <c:idx val="1"/>
              <c:layout>
                <c:manualLayout>
                  <c:x val="-1.5239714447070563E-2"/>
                  <c:y val="-4.4549704073559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DB-462F-BECC-512230A66F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Платошинское </c:v>
                </c:pt>
                <c:pt idx="3">
                  <c:v>Заболотское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Гамовское </c:v>
                </c:pt>
                <c:pt idx="8">
                  <c:v>Усть-Качкинское </c:v>
                </c:pt>
                <c:pt idx="9">
                  <c:v>Савинское </c:v>
                </c:pt>
                <c:pt idx="10">
                  <c:v>Бершетское</c:v>
                </c:pt>
                <c:pt idx="11">
                  <c:v>Фроловское </c:v>
                </c:pt>
                <c:pt idx="12">
                  <c:v>Двуреченское </c:v>
                </c:pt>
                <c:pt idx="13">
                  <c:v>Лобановское </c:v>
                </c:pt>
                <c:pt idx="14">
                  <c:v>Пальниковское </c:v>
                </c:pt>
                <c:pt idx="15">
                  <c:v>Юго-Камское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249.5</c:v>
                </c:pt>
                <c:pt idx="1">
                  <c:v>155.9370639918549</c:v>
                </c:pt>
                <c:pt idx="2">
                  <c:v>154.18834605941839</c:v>
                </c:pt>
                <c:pt idx="3">
                  <c:v>147.33067302023497</c:v>
                </c:pt>
                <c:pt idx="4">
                  <c:v>123.819214139208</c:v>
                </c:pt>
                <c:pt idx="5">
                  <c:v>106.91929110907685</c:v>
                </c:pt>
                <c:pt idx="6">
                  <c:v>106.21231764846873</c:v>
                </c:pt>
                <c:pt idx="7">
                  <c:v>95.31805069579849</c:v>
                </c:pt>
                <c:pt idx="8">
                  <c:v>93.836730676824928</c:v>
                </c:pt>
                <c:pt idx="9">
                  <c:v>91.644799556044205</c:v>
                </c:pt>
                <c:pt idx="10">
                  <c:v>91.544134411700085</c:v>
                </c:pt>
                <c:pt idx="11">
                  <c:v>83.034941879542998</c:v>
                </c:pt>
                <c:pt idx="12">
                  <c:v>76.240055533351565</c:v>
                </c:pt>
                <c:pt idx="13">
                  <c:v>71.728001118327299</c:v>
                </c:pt>
                <c:pt idx="14">
                  <c:v>63.133695826003525</c:v>
                </c:pt>
                <c:pt idx="15">
                  <c:v>62.9</c:v>
                </c:pt>
                <c:pt idx="16">
                  <c:v>46.639002130139815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4DB-462F-BECC-512230A66F9A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9-E4DB-462F-BECC-512230A66F9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A-E4DB-462F-BECC-512230A66F9A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B-E4DB-462F-BECC-512230A66F9A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C-E4DB-462F-BECC-512230A66F9A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D-E4DB-462F-BECC-512230A66F9A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E-E4DB-462F-BECC-512230A66F9A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F-E4DB-462F-BECC-512230A66F9A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10-E4DB-462F-BECC-512230A66F9A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1-E4DB-462F-BECC-512230A66F9A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2-E4DB-462F-BECC-512230A66F9A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3-E4DB-462F-BECC-512230A66F9A}"/>
              </c:ext>
            </c:extLst>
          </c:dPt>
          <c:dLbls>
            <c:dLbl>
              <c:idx val="6"/>
              <c:layout>
                <c:manualLayout>
                  <c:x val="-2.4093528421352178E-2"/>
                  <c:y val="2.39083915681456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DB-462F-BECC-512230A66F9A}"/>
                </c:ext>
              </c:extLst>
            </c:dLbl>
            <c:dLbl>
              <c:idx val="15"/>
              <c:layout>
                <c:manualLayout>
                  <c:x val="-2.6882131247897571E-2"/>
                  <c:y val="2.636935859641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DB-462F-BECC-512230A66F9A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Платошинское </c:v>
                </c:pt>
                <c:pt idx="3">
                  <c:v>Заболотское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Гамовское </c:v>
                </c:pt>
                <c:pt idx="8">
                  <c:v>Усть-Качкинское </c:v>
                </c:pt>
                <c:pt idx="9">
                  <c:v>Савинское </c:v>
                </c:pt>
                <c:pt idx="10">
                  <c:v>Бершетское</c:v>
                </c:pt>
                <c:pt idx="11">
                  <c:v>Фроловское </c:v>
                </c:pt>
                <c:pt idx="12">
                  <c:v>Двуреченское </c:v>
                </c:pt>
                <c:pt idx="13">
                  <c:v>Лобановское </c:v>
                </c:pt>
                <c:pt idx="14">
                  <c:v>Пальниковское </c:v>
                </c:pt>
                <c:pt idx="15">
                  <c:v>Юго-Камское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44.1</c:v>
                </c:pt>
                <c:pt idx="1">
                  <c:v>41.442008877076837</c:v>
                </c:pt>
                <c:pt idx="2">
                  <c:v>26.481419872960359</c:v>
                </c:pt>
                <c:pt idx="3">
                  <c:v>34.941067714351746</c:v>
                </c:pt>
                <c:pt idx="4">
                  <c:v>64.825105485232072</c:v>
                </c:pt>
                <c:pt idx="5">
                  <c:v>31.16871213400314</c:v>
                </c:pt>
                <c:pt idx="6">
                  <c:v>54.963691717877886</c:v>
                </c:pt>
                <c:pt idx="7">
                  <c:v>48.387966101694914</c:v>
                </c:pt>
                <c:pt idx="8">
                  <c:v>43.37820478509876</c:v>
                </c:pt>
                <c:pt idx="9">
                  <c:v>25.820822125084064</c:v>
                </c:pt>
                <c:pt idx="10">
                  <c:v>38.138290615118116</c:v>
                </c:pt>
                <c:pt idx="11">
                  <c:v>31.199228853002907</c:v>
                </c:pt>
                <c:pt idx="12">
                  <c:v>38.892444359742683</c:v>
                </c:pt>
                <c:pt idx="13">
                  <c:v>48.198199925236516</c:v>
                </c:pt>
                <c:pt idx="14">
                  <c:v>38.89408866995074</c:v>
                </c:pt>
                <c:pt idx="15">
                  <c:v>15.7</c:v>
                </c:pt>
                <c:pt idx="16">
                  <c:v>24.866965444038211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E4DB-462F-BECC-512230A66F9A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9598120613439938"/>
                  <c:y val="-1.5996673237642409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4DB-462F-BECC-512230A66F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Платошинское </c:v>
                </c:pt>
                <c:pt idx="3">
                  <c:v>Заболотское </c:v>
                </c:pt>
                <c:pt idx="4">
                  <c:v>Хохловское </c:v>
                </c:pt>
                <c:pt idx="5">
                  <c:v>Култаевское </c:v>
                </c:pt>
                <c:pt idx="6">
                  <c:v>Кондратовское </c:v>
                </c:pt>
                <c:pt idx="7">
                  <c:v>Гамовское </c:v>
                </c:pt>
                <c:pt idx="8">
                  <c:v>Усть-Качкинское </c:v>
                </c:pt>
                <c:pt idx="9">
                  <c:v>Савинское </c:v>
                </c:pt>
                <c:pt idx="10">
                  <c:v>Бершетское</c:v>
                </c:pt>
                <c:pt idx="11">
                  <c:v>Фроловское </c:v>
                </c:pt>
                <c:pt idx="12">
                  <c:v>Двуреченское </c:v>
                </c:pt>
                <c:pt idx="13">
                  <c:v>Лобановское </c:v>
                </c:pt>
                <c:pt idx="14">
                  <c:v>Пальниковское </c:v>
                </c:pt>
                <c:pt idx="15">
                  <c:v>Юго-Камское </c:v>
                </c:pt>
                <c:pt idx="16">
                  <c:v>Кукуштанское 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36.4</c:v>
                </c:pt>
                <c:pt idx="1">
                  <c:v>36.4</c:v>
                </c:pt>
                <c:pt idx="2">
                  <c:v>36.4</c:v>
                </c:pt>
                <c:pt idx="3">
                  <c:v>36.4</c:v>
                </c:pt>
                <c:pt idx="4">
                  <c:v>36.4</c:v>
                </c:pt>
                <c:pt idx="5">
                  <c:v>36.4</c:v>
                </c:pt>
                <c:pt idx="6">
                  <c:v>36.4</c:v>
                </c:pt>
                <c:pt idx="7">
                  <c:v>36.4</c:v>
                </c:pt>
                <c:pt idx="8">
                  <c:v>36.4</c:v>
                </c:pt>
                <c:pt idx="9">
                  <c:v>36.4</c:v>
                </c:pt>
                <c:pt idx="10">
                  <c:v>36.4</c:v>
                </c:pt>
                <c:pt idx="11">
                  <c:v>36.4</c:v>
                </c:pt>
                <c:pt idx="12">
                  <c:v>36.4</c:v>
                </c:pt>
                <c:pt idx="13">
                  <c:v>36.4</c:v>
                </c:pt>
                <c:pt idx="14">
                  <c:v>36.4</c:v>
                </c:pt>
                <c:pt idx="15">
                  <c:v>36.4</c:v>
                </c:pt>
                <c:pt idx="16">
                  <c:v>36.4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E4DB-462F-BECC-512230A66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580224"/>
        <c:axId val="60581760"/>
      </c:lineChart>
      <c:catAx>
        <c:axId val="60580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0581760"/>
        <c:crosses val="autoZero"/>
        <c:auto val="1"/>
        <c:lblAlgn val="ctr"/>
        <c:lblOffset val="100"/>
        <c:noMultiLvlLbl val="0"/>
      </c:catAx>
      <c:valAx>
        <c:axId val="60581760"/>
        <c:scaling>
          <c:orientation val="minMax"/>
          <c:max val="25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6.9715070663634773E-3"/>
              <c:y val="6.7642294760678706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0580224"/>
        <c:crosses val="autoZero"/>
        <c:crossBetween val="between"/>
        <c:min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5048811440124961"/>
          <c:w val="0.61593649187616317"/>
          <c:h val="0.1273631823442861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282581804793017E-2"/>
          <c:y val="3.2092202933524182E-2"/>
          <c:w val="0.92939841895154196"/>
          <c:h val="0.62555307162253293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Отклонение от факта 2019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7837-486B-B9E8-CD06B833C34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7837-486B-B9E8-CD06B833C34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2-7837-486B-B9E8-CD06B833C34B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3-7837-486B-B9E8-CD06B833C34B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4-7837-486B-B9E8-CD06B833C34B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5-7837-486B-B9E8-CD06B833C34B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6-7837-486B-B9E8-CD06B833C34B}"/>
              </c:ext>
            </c:extLst>
          </c:dPt>
          <c:dLbls>
            <c:dLbl>
              <c:idx val="16"/>
              <c:layout>
                <c:manualLayout>
                  <c:x val="-2.9836236244950963E-4"/>
                  <c:y val="-2.19743025968690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837-486B-B9E8-CD06B833C3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Пальниковское </c:v>
                </c:pt>
                <c:pt idx="1">
                  <c:v>Бершетское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Култаевское </c:v>
                </c:pt>
                <c:pt idx="5">
                  <c:v>Заболотское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Кондратовское </c:v>
                </c:pt>
                <c:pt idx="10">
                  <c:v>Усть-Качкинское </c:v>
                </c:pt>
                <c:pt idx="11">
                  <c:v>Лобановское </c:v>
                </c:pt>
                <c:pt idx="12">
                  <c:v>Фроловское </c:v>
                </c:pt>
                <c:pt idx="13">
                  <c:v>Хохловское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Юговское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615.42288557213931</c:v>
                </c:pt>
                <c:pt idx="1">
                  <c:v>261.07703707671573</c:v>
                </c:pt>
                <c:pt idx="2">
                  <c:v>213.75827166092893</c:v>
                </c:pt>
                <c:pt idx="3">
                  <c:v>164.72370749619085</c:v>
                </c:pt>
                <c:pt idx="4">
                  <c:v>164.02368984013575</c:v>
                </c:pt>
                <c:pt idx="5">
                  <c:v>158.14734347224964</c:v>
                </c:pt>
                <c:pt idx="6">
                  <c:v>157.79150542028222</c:v>
                </c:pt>
                <c:pt idx="7">
                  <c:v>114.42005002400141</c:v>
                </c:pt>
                <c:pt idx="8">
                  <c:v>103.98818402675005</c:v>
                </c:pt>
                <c:pt idx="9">
                  <c:v>103.97856469455658</c:v>
                </c:pt>
                <c:pt idx="10">
                  <c:v>84.278919389436382</c:v>
                </c:pt>
                <c:pt idx="11">
                  <c:v>78.070535820255088</c:v>
                </c:pt>
                <c:pt idx="12">
                  <c:v>58.896548641914613</c:v>
                </c:pt>
                <c:pt idx="13">
                  <c:v>56.339144215530901</c:v>
                </c:pt>
                <c:pt idx="14">
                  <c:v>51.7</c:v>
                </c:pt>
                <c:pt idx="15">
                  <c:v>28.20320961413103</c:v>
                </c:pt>
                <c:pt idx="16">
                  <c:v>18.8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837-486B-B9E8-CD06B833C34B}"/>
            </c:ext>
          </c:extLst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8-7837-486B-B9E8-CD06B833C34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7837-486B-B9E8-CD06B833C34B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A-7837-486B-B9E8-CD06B833C34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7837-486B-B9E8-CD06B833C34B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7837-486B-B9E8-CD06B833C34B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D-7837-486B-B9E8-CD06B833C34B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7837-486B-B9E8-CD06B833C34B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F-7837-486B-B9E8-CD06B833C34B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10-7837-486B-B9E8-CD06B833C34B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7837-486B-B9E8-CD06B833C34B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12-7837-486B-B9E8-CD06B833C34B}"/>
              </c:ext>
            </c:extLst>
          </c:dPt>
          <c:dLbls>
            <c:dLbl>
              <c:idx val="0"/>
              <c:layout>
                <c:manualLayout>
                  <c:x val="-2.7756768472620492E-2"/>
                  <c:y val="1.4064523455050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37-486B-B9E8-CD06B833C34B}"/>
                </c:ext>
              </c:extLst>
            </c:dLbl>
            <c:dLbl>
              <c:idx val="2"/>
              <c:layout>
                <c:manualLayout>
                  <c:x val="-2.9196434887175472E-2"/>
                  <c:y val="1.6525490483324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837-486B-B9E8-CD06B833C34B}"/>
                </c:ext>
              </c:extLst>
            </c:dLbl>
            <c:dLbl>
              <c:idx val="5"/>
              <c:layout>
                <c:manualLayout>
                  <c:x val="-2.7756768472620492E-2"/>
                  <c:y val="1.6525490483324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37-486B-B9E8-CD06B833C34B}"/>
                </c:ext>
              </c:extLst>
            </c:dLbl>
            <c:dLbl>
              <c:idx val="7"/>
              <c:layout>
                <c:manualLayout>
                  <c:x val="-2.9196434887175497E-2"/>
                  <c:y val="1.89864575115980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837-486B-B9E8-CD06B833C34B}"/>
                </c:ext>
              </c:extLst>
            </c:dLbl>
            <c:dLbl>
              <c:idx val="8"/>
              <c:layout>
                <c:manualLayout>
                  <c:x val="-2.7756768472620492E-2"/>
                  <c:y val="2.1447424539871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837-486B-B9E8-CD06B833C34B}"/>
                </c:ext>
              </c:extLst>
            </c:dLbl>
            <c:dLbl>
              <c:idx val="10"/>
              <c:layout>
                <c:manualLayout>
                  <c:x val="-2.9196434887175497E-2"/>
                  <c:y val="1.6525490483324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837-486B-B9E8-CD06B833C34B}"/>
                </c:ext>
              </c:extLst>
            </c:dLbl>
            <c:dLbl>
              <c:idx val="11"/>
              <c:layout>
                <c:manualLayout>
                  <c:x val="-2.6317102058065488E-2"/>
                  <c:y val="3.3752259681240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837-486B-B9E8-CD06B833C34B}"/>
                </c:ext>
              </c:extLst>
            </c:dLbl>
            <c:dLbl>
              <c:idx val="12"/>
              <c:layout>
                <c:manualLayout>
                  <c:x val="-2.3437769228955477E-2"/>
                  <c:y val="2.39083915681456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837-486B-B9E8-CD06B833C34B}"/>
                </c:ext>
              </c:extLst>
            </c:dLbl>
            <c:dLbl>
              <c:idx val="13"/>
              <c:layout>
                <c:manualLayout>
                  <c:x val="-1.2226395365498324E-2"/>
                  <c:y val="-2.0389014940782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837-486B-B9E8-CD06B833C34B}"/>
                </c:ext>
              </c:extLst>
            </c:dLbl>
            <c:dLbl>
              <c:idx val="14"/>
              <c:layout>
                <c:manualLayout>
                  <c:x val="-2.5183393096493471E-2"/>
                  <c:y val="-1.7928047912508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837-486B-B9E8-CD06B833C34B}"/>
                </c:ext>
              </c:extLst>
            </c:dLbl>
            <c:dLbl>
              <c:idx val="16"/>
              <c:layout>
                <c:manualLayout>
                  <c:x val="-2.121807568065625E-2"/>
                  <c:y val="2.636935859641943E-2"/>
                </c:manualLayout>
              </c:layout>
              <c:numFmt formatCode="General" sourceLinked="0"/>
              <c:spPr/>
              <c:txPr>
                <a:bodyPr rot="0" vert="horz"/>
                <a:lstStyle/>
                <a:p>
                  <a:pPr>
                    <a:defRPr sz="1100" b="1">
                      <a:latin typeface="Calibri" panose="020F0502020204030204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837-486B-B9E8-CD06B833C34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Пальниковское </c:v>
                </c:pt>
                <c:pt idx="1">
                  <c:v>Бершетское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Култаевское </c:v>
                </c:pt>
                <c:pt idx="5">
                  <c:v>Заболотское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Кондратовское </c:v>
                </c:pt>
                <c:pt idx="10">
                  <c:v>Усть-Качкинское </c:v>
                </c:pt>
                <c:pt idx="11">
                  <c:v>Лобановское </c:v>
                </c:pt>
                <c:pt idx="12">
                  <c:v>Фроловское </c:v>
                </c:pt>
                <c:pt idx="13">
                  <c:v>Хохловское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Юговское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40.424836601307184</c:v>
                </c:pt>
                <c:pt idx="1">
                  <c:v>57.79347826086957</c:v>
                </c:pt>
                <c:pt idx="2">
                  <c:v>9.991222077582961</c:v>
                </c:pt>
                <c:pt idx="3">
                  <c:v>52.595785776360657</c:v>
                </c:pt>
                <c:pt idx="4">
                  <c:v>55.538626226583411</c:v>
                </c:pt>
                <c:pt idx="5">
                  <c:v>42.999838891574022</c:v>
                </c:pt>
                <c:pt idx="6">
                  <c:v>74.13187582577666</c:v>
                </c:pt>
                <c:pt idx="7">
                  <c:v>45.189724881958277</c:v>
                </c:pt>
                <c:pt idx="8">
                  <c:v>31.928197053199863</c:v>
                </c:pt>
                <c:pt idx="9">
                  <c:v>56.490783841457571</c:v>
                </c:pt>
                <c:pt idx="10">
                  <c:v>27.385221475832111</c:v>
                </c:pt>
                <c:pt idx="11">
                  <c:v>92.907508610293249</c:v>
                </c:pt>
                <c:pt idx="12">
                  <c:v>49.985776058261266</c:v>
                </c:pt>
                <c:pt idx="13">
                  <c:v>0.98113624132363675</c:v>
                </c:pt>
                <c:pt idx="14">
                  <c:v>1.6</c:v>
                </c:pt>
                <c:pt idx="15">
                  <c:v>45.525712414018997</c:v>
                </c:pt>
                <c:pt idx="16">
                  <c:v>22.9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7837-486B-B9E8-CD06B833C34B}"/>
            </c:ext>
          </c:extLst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83810078299715418"/>
                  <c:y val="-2.666060532425372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837-486B-B9E8-CD06B833C3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Пальниковское </c:v>
                </c:pt>
                <c:pt idx="1">
                  <c:v>Бершетское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Култаевское </c:v>
                </c:pt>
                <c:pt idx="5">
                  <c:v>Заболотское </c:v>
                </c:pt>
                <c:pt idx="6">
                  <c:v>Платошинское </c:v>
                </c:pt>
                <c:pt idx="7">
                  <c:v>Савинское </c:v>
                </c:pt>
                <c:pt idx="8">
                  <c:v>Кукуштанское </c:v>
                </c:pt>
                <c:pt idx="9">
                  <c:v>Кондратовское </c:v>
                </c:pt>
                <c:pt idx="10">
                  <c:v>Усть-Качкинское </c:v>
                </c:pt>
                <c:pt idx="11">
                  <c:v>Лобановское </c:v>
                </c:pt>
                <c:pt idx="12">
                  <c:v>Фроловское </c:v>
                </c:pt>
                <c:pt idx="13">
                  <c:v>Хохловское </c:v>
                </c:pt>
                <c:pt idx="14">
                  <c:v>Юго-Камское </c:v>
                </c:pt>
                <c:pt idx="15">
                  <c:v>Гамовское </c:v>
                </c:pt>
                <c:pt idx="16">
                  <c:v>Юговское</c:v>
                </c:pt>
              </c:strCache>
            </c:strRef>
          </c:cat>
          <c:val>
            <c:numRef>
              <c:f>Лист1!$D$2:$D$18</c:f>
              <c:numCache>
                <c:formatCode>0.0</c:formatCode>
                <c:ptCount val="17"/>
                <c:pt idx="0">
                  <c:v>42.1</c:v>
                </c:pt>
                <c:pt idx="1">
                  <c:v>42.1</c:v>
                </c:pt>
                <c:pt idx="2">
                  <c:v>42.1</c:v>
                </c:pt>
                <c:pt idx="3">
                  <c:v>42.1</c:v>
                </c:pt>
                <c:pt idx="4">
                  <c:v>42.1</c:v>
                </c:pt>
                <c:pt idx="5">
                  <c:v>42.1</c:v>
                </c:pt>
                <c:pt idx="6">
                  <c:v>42.1</c:v>
                </c:pt>
                <c:pt idx="7">
                  <c:v>42.1</c:v>
                </c:pt>
                <c:pt idx="8">
                  <c:v>42.1</c:v>
                </c:pt>
                <c:pt idx="9">
                  <c:v>42.1</c:v>
                </c:pt>
                <c:pt idx="10">
                  <c:v>42.1</c:v>
                </c:pt>
                <c:pt idx="11">
                  <c:v>42.1</c:v>
                </c:pt>
                <c:pt idx="12">
                  <c:v>42.1</c:v>
                </c:pt>
                <c:pt idx="13">
                  <c:v>42.1</c:v>
                </c:pt>
                <c:pt idx="14">
                  <c:v>42.1</c:v>
                </c:pt>
                <c:pt idx="15">
                  <c:v>42.1</c:v>
                </c:pt>
                <c:pt idx="16">
                  <c:v>42.1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7837-486B-B9E8-CD06B833C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31488"/>
        <c:axId val="65253760"/>
      </c:lineChart>
      <c:catAx>
        <c:axId val="65231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5253760"/>
        <c:crosses val="autoZero"/>
        <c:auto val="1"/>
        <c:lblAlgn val="ctr"/>
        <c:lblOffset val="100"/>
        <c:noMultiLvlLbl val="0"/>
      </c:catAx>
      <c:valAx>
        <c:axId val="65253760"/>
        <c:scaling>
          <c:orientation val="minMax"/>
          <c:max val="62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0"/>
              <c:y val="7.502519584550010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523148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8793328291100095E-3"/>
          <c:y val="0.84638663187208085"/>
          <c:w val="0.60397948615028441"/>
          <c:h val="0.13966801748565519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60345160226289"/>
          <c:y val="0.19987279638125724"/>
          <c:w val="0.57573762255519045"/>
          <c:h val="0.732122918351197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Земельный налог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DB2A-471B-A994-0711B0210231}"/>
              </c:ext>
            </c:extLst>
          </c:dPt>
          <c:dLbls>
            <c:dLbl>
              <c:idx val="1"/>
              <c:layout>
                <c:manualLayout>
                  <c:x val="0"/>
                  <c:y val="-4.3415926693990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2A-471B-A994-0711B021023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на 01.01.2020</c:v>
                </c:pt>
                <c:pt idx="1">
                  <c:v>на 01.08.2020</c:v>
                </c:pt>
              </c:strCache>
            </c:strRef>
          </c:cat>
          <c:val>
            <c:numRef>
              <c:f>Лист1!$B$2:$C$2</c:f>
              <c:numCache>
                <c:formatCode>#,##0.0</c:formatCode>
                <c:ptCount val="2"/>
                <c:pt idx="0">
                  <c:v>98796</c:v>
                </c:pt>
                <c:pt idx="1">
                  <c:v>104200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B2A-471B-A994-0711B0210231}"/>
            </c:ext>
          </c:extLst>
        </c:ser>
        <c:ser>
          <c:idx val="2"/>
          <c:order val="1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Лист1!$B$1:$C$1</c:f>
              <c:strCache>
                <c:ptCount val="2"/>
                <c:pt idx="0">
                  <c:v>на 01.01.2020</c:v>
                </c:pt>
                <c:pt idx="1">
                  <c:v>на 01.08.2020</c:v>
                </c:pt>
              </c:strCache>
            </c:str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2A-471B-A994-0711B0210231}"/>
            </c:ext>
          </c:extLst>
        </c:ser>
        <c:ser>
          <c:idx val="1"/>
          <c:order val="2"/>
          <c:tx>
            <c:strRef>
              <c:f>Лист1!$A$3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spPr>
            <a:solidFill>
              <a:srgbClr val="66FF33"/>
            </a:solidFill>
          </c:spPr>
          <c:invertIfNegative val="0"/>
          <c:dLbls>
            <c:dLbl>
              <c:idx val="0"/>
              <c:layout>
                <c:manualLayout>
                  <c:x val="2.8741663927344696E-3"/>
                  <c:y val="-1.6539400645329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B2A-471B-A994-0711B021023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2A-471B-A994-0711B021023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на 01.01.2020</c:v>
                </c:pt>
                <c:pt idx="1">
                  <c:v>на 01.08.2020</c:v>
                </c:pt>
              </c:strCache>
            </c:strRef>
          </c:cat>
          <c:val>
            <c:numRef>
              <c:f>Лист1!$B$3:$C$3</c:f>
              <c:numCache>
                <c:formatCode>#,##0.0</c:formatCode>
                <c:ptCount val="2"/>
                <c:pt idx="0">
                  <c:v>20572</c:v>
                </c:pt>
                <c:pt idx="1">
                  <c:v>15184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2A-471B-A994-0711B0210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overlap val="100"/>
        <c:axId val="133787008"/>
        <c:axId val="133805952"/>
      </c:barChart>
      <c:catAx>
        <c:axId val="13378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133805952"/>
        <c:crosses val="autoZero"/>
        <c:auto val="1"/>
        <c:lblAlgn val="ctr"/>
        <c:lblOffset val="100"/>
        <c:tickLblSkip val="1"/>
        <c:noMultiLvlLbl val="0"/>
      </c:catAx>
      <c:valAx>
        <c:axId val="133805952"/>
        <c:scaling>
          <c:orientation val="minMax"/>
        </c:scaling>
        <c:delete val="0"/>
        <c:axPos val="l"/>
        <c:majorGridlines>
          <c:spPr>
            <a:ln>
              <a:noFill/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crossAx val="133787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0771335574255833"/>
          <c:y val="0.16884841905569764"/>
          <c:w val="0.65610118967500641"/>
          <c:h val="0.6603463600500072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Лист1!$D$1</c:f>
              <c:strCache>
                <c:ptCount val="1"/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Pt>
            <c:idx val="1"/>
            <c:bubble3D val="0"/>
            <c:spPr>
              <a:ln w="50800">
                <a:solidFill>
                  <a:srgbClr val="C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F7A-4F56-8B2D-134BC5E91A0D}"/>
              </c:ext>
            </c:extLst>
          </c:dPt>
          <c:dPt>
            <c:idx val="2"/>
            <c:bubble3D val="0"/>
            <c:spPr>
              <a:ln w="50800">
                <a:solidFill>
                  <a:srgbClr val="C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8F7A-4F56-8B2D-134BC5E91A0D}"/>
              </c:ext>
            </c:extLst>
          </c:dPt>
          <c:dPt>
            <c:idx val="3"/>
            <c:bubble3D val="0"/>
            <c:spPr>
              <a:ln w="50800">
                <a:solidFill>
                  <a:srgbClr val="C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8F7A-4F56-8B2D-134BC5E91A0D}"/>
              </c:ext>
            </c:extLst>
          </c:dPt>
          <c:dLbls>
            <c:dLbl>
              <c:idx val="0"/>
              <c:layout>
                <c:manualLayout>
                  <c:x val="-6.4508541196572025E-2"/>
                  <c:y val="-0.1871132374180646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7A-4F56-8B2D-134BC5E91A0D}"/>
                </c:ext>
              </c:extLst>
            </c:dLbl>
            <c:dLbl>
              <c:idx val="2"/>
              <c:layout>
                <c:manualLayout>
                  <c:x val="-6.1001725813538174E-2"/>
                  <c:y val="-3.95075900195604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7A-4F56-8B2D-134BC5E91A0D}"/>
                </c:ext>
              </c:extLst>
            </c:dLbl>
            <c:dLbl>
              <c:idx val="3"/>
              <c:layout>
                <c:manualLayout>
                  <c:x val="-5.5356952061884658E-2"/>
                  <c:y val="-3.88121060735462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7A-4F56-8B2D-134BC5E91A0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Лист1!$A$2:$B$3</c:f>
              <c:strCache>
                <c:ptCount val="2"/>
                <c:pt idx="1">
                  <c:v>2018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119368</c:v>
                </c:pt>
                <c:pt idx="1">
                  <c:v>119384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F7A-4F56-8B2D-134BC5E91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506560"/>
        <c:axId val="133508096"/>
      </c:lineChart>
      <c:catAx>
        <c:axId val="1335065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33508096"/>
        <c:crosses val="autoZero"/>
        <c:auto val="1"/>
        <c:lblAlgn val="ctr"/>
        <c:lblOffset val="100"/>
        <c:noMultiLvlLbl val="0"/>
      </c:catAx>
      <c:valAx>
        <c:axId val="13350809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extTo"/>
        <c:crossAx val="133506560"/>
        <c:crosses val="autoZero"/>
        <c:crossBetween val="between"/>
        <c:majorUnit val="50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0.676</cdr:x>
      <cdr:y>0.53595</cdr:y>
    </cdr:from>
    <cdr:to>
      <cdr:x>0.96755</cdr:x>
      <cdr:y>0.59974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74045" y="3292321"/>
          <a:ext cx="2576528" cy="391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/>
            <a:t>Земельный налог</a:t>
          </a:r>
        </a:p>
      </cdr:txBody>
    </cdr:sp>
  </cdr:relSizeAnchor>
  <cdr:relSizeAnchor xmlns:cdr="http://schemas.openxmlformats.org/drawingml/2006/chartDrawing">
    <cdr:from>
      <cdr:x>0.66785</cdr:x>
      <cdr:y>0.33395</cdr:y>
    </cdr:from>
    <cdr:to>
      <cdr:x>1</cdr:x>
      <cdr:y>0.46896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902021" y="2051424"/>
          <a:ext cx="2935324" cy="829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dirty="0"/>
            <a:t>Налог на имущество</a:t>
          </a:r>
        </a:p>
        <a:p xmlns:a="http://schemas.openxmlformats.org/drawingml/2006/main">
          <a:r>
            <a:rPr lang="ru-RU" sz="2000" dirty="0"/>
            <a:t>физических лиц</a:t>
          </a:r>
        </a:p>
      </cdr:txBody>
    </cdr:sp>
  </cdr:relSizeAnchor>
  <cdr:relSizeAnchor xmlns:cdr="http://schemas.openxmlformats.org/drawingml/2006/chartDrawing">
    <cdr:from>
      <cdr:x>0.63526</cdr:x>
      <cdr:y>0.60629</cdr:y>
    </cdr:from>
    <cdr:to>
      <cdr:x>0.99274</cdr:x>
      <cdr:y>0.60629</cdr:y>
    </cdr:to>
    <cdr:cxnSp macro="">
      <cdr:nvCxnSpPr>
        <cdr:cNvPr id="8" name="Прямая соединительная линия 7">
          <a:extLst xmlns:a="http://schemas.openxmlformats.org/drawingml/2006/main">
            <a:ext uri="{FF2B5EF4-FFF2-40B4-BE49-F238E27FC236}">
              <a16:creationId xmlns:a16="http://schemas.microsoft.com/office/drawing/2014/main" id="{7EF11547-3DE0-4A53-A81A-C11E322E3AD5}"/>
            </a:ext>
          </a:extLst>
        </cdr:cNvPr>
        <cdr:cNvCxnSpPr/>
      </cdr:nvCxnSpPr>
      <cdr:spPr>
        <a:xfrm xmlns:a="http://schemas.openxmlformats.org/drawingml/2006/main">
          <a:off x="5614005" y="3724369"/>
          <a:ext cx="3159175" cy="0"/>
        </a:xfrm>
        <a:prstGeom xmlns:a="http://schemas.openxmlformats.org/drawingml/2006/main" prst="line">
          <a:avLst/>
        </a:prstGeom>
        <a:ln xmlns:a="http://schemas.openxmlformats.org/drawingml/2006/main" w="19050" cmpd="sng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0.63526</cdr:x>
      <cdr:y>0.46562</cdr:y>
    </cdr:from>
    <cdr:to>
      <cdr:x>0.98563</cdr:x>
      <cdr:y>0.46562</cdr:y>
    </cdr:to>
    <cdr:cxnSp macro="">
      <cdr:nvCxnSpPr>
        <cdr:cNvPr id="9" name="Прямая соединительная линия 8">
          <a:extLst xmlns:a="http://schemas.openxmlformats.org/drawingml/2006/main">
            <a:ext uri="{FF2B5EF4-FFF2-40B4-BE49-F238E27FC236}">
              <a16:creationId xmlns:a16="http://schemas.microsoft.com/office/drawing/2014/main" id="{AA48C20F-7D63-42E9-885B-39BB298879A3}"/>
            </a:ext>
          </a:extLst>
        </cdr:cNvPr>
        <cdr:cNvCxnSpPr/>
      </cdr:nvCxnSpPr>
      <cdr:spPr>
        <a:xfrm xmlns:a="http://schemas.openxmlformats.org/drawingml/2006/main">
          <a:off x="5614005" y="2860273"/>
          <a:ext cx="3096344" cy="0"/>
        </a:xfrm>
        <a:prstGeom xmlns:a="http://schemas.openxmlformats.org/drawingml/2006/main" prst="line">
          <a:avLst/>
        </a:prstGeom>
        <a:ln xmlns:a="http://schemas.openxmlformats.org/drawingml/2006/main" w="19050" cmpd="sng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0.34767</cdr:x>
      <cdr:y>0.3484</cdr:y>
    </cdr:from>
    <cdr:to>
      <cdr:x>0.47371</cdr:x>
      <cdr:y>0.37185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43F6F8C2-9F4B-47BD-A351-6F020C140322}"/>
            </a:ext>
          </a:extLst>
        </cdr:cNvPr>
        <cdr:cNvCxnSpPr/>
      </cdr:nvCxnSpPr>
      <cdr:spPr>
        <a:xfrm xmlns:a="http://schemas.openxmlformats.org/drawingml/2006/main">
          <a:off x="3072514" y="2140193"/>
          <a:ext cx="1113840" cy="14401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2">
              <a:lumMod val="75000"/>
            </a:schemeClr>
          </a:solidFill>
          <a:tailEnd type="stealth" w="lg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0.37012</cdr:x>
      <cdr:y>0.30151</cdr:y>
    </cdr:from>
    <cdr:to>
      <cdr:x>0.44761</cdr:x>
      <cdr:y>0.36414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3270914" y="1852161"/>
          <a:ext cx="684803" cy="3847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78714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57425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36141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14854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393566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872280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350992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29707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>
              <a:solidFill>
                <a:srgbClr val="002060"/>
              </a:solidFill>
            </a:rPr>
            <a:t>-26%</a:t>
          </a:r>
        </a:p>
      </cdr:txBody>
    </cdr:sp>
  </cdr:relSizeAnchor>
  <cdr:relSizeAnchor xmlns:cdr="http://schemas.openxmlformats.org/drawingml/2006/chartDrawing">
    <cdr:from>
      <cdr:x>0.36075</cdr:x>
      <cdr:y>0.5594</cdr:y>
    </cdr:from>
    <cdr:to>
      <cdr:x>0.45058</cdr:x>
      <cdr:y>0.62203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3188105" y="3436337"/>
          <a:ext cx="793807" cy="3847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78714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57425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36141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14854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393566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872280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350992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29707" algn="l" defTabSz="957425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>
              <a:solidFill>
                <a:srgbClr val="FF0000"/>
              </a:solidFill>
            </a:rPr>
            <a:t>+5,5%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68FBA-14B9-4127-BE0E-D938A5279408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52467-BA99-4BB5-8AF3-80FED26BCA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3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/>
              <a:t>	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6775" y="114300"/>
            <a:ext cx="4962525" cy="37226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30488" y="3878092"/>
            <a:ext cx="6480721" cy="5936932"/>
          </a:xfrm>
        </p:spPr>
        <p:txBody>
          <a:bodyPr/>
          <a:lstStyle/>
          <a:p>
            <a:pPr algn="just" defTabSz="920252">
              <a:defRPr/>
            </a:pP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F5C3A-8719-43AC-AF12-F943772B47B1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05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54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318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10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52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357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95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4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4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21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47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29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61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3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71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58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4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15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9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27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994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51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650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16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3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3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3576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953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53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21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42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3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5979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893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4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28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8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8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5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3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3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12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13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rgbClr val="F14124"/>
                </a:solidFill>
              </a:rPr>
              <a:t>Исполнение бюджетов сельских поселений Пермского муниципального района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18880" y="5517230"/>
            <a:ext cx="48245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solidFill>
                  <a:prstClr val="black"/>
                </a:solidFill>
              </a:rPr>
              <a:t>Докладчик:   Заместитель главы администрации муниципального района по экономическому развитию, начальник ФЭУ   </a:t>
            </a:r>
          </a:p>
          <a:p>
            <a:r>
              <a:rPr lang="ru-RU" altLang="ru-RU" sz="1600" dirty="0">
                <a:solidFill>
                  <a:prstClr val="black"/>
                </a:solidFill>
              </a:rPr>
              <a:t>Гладких Татьяна Николаевна</a:t>
            </a:r>
          </a:p>
        </p:txBody>
      </p:sp>
      <p:pic>
        <p:nvPicPr>
          <p:cNvPr id="4" name="Рисунок 3" descr="C:\Documents and Settings\b_alex\Рабочий стол\gerb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27" y="10771"/>
            <a:ext cx="756981" cy="125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2430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935084285"/>
              </p:ext>
            </p:extLst>
          </p:nvPr>
        </p:nvGraphicFramePr>
        <p:xfrm>
          <a:off x="1" y="424717"/>
          <a:ext cx="9144000" cy="6142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224958"/>
              </p:ext>
            </p:extLst>
          </p:nvPr>
        </p:nvGraphicFramePr>
        <p:xfrm>
          <a:off x="137283" y="1052742"/>
          <a:ext cx="8358165" cy="130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4090"/>
            <a:ext cx="9144000" cy="634632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ru-RU" sz="2800" b="1" dirty="0">
                <a:solidFill>
                  <a:schemeClr val="tx1"/>
                </a:solidFill>
                <a:effectLst/>
                <a:cs typeface="Times New Roman" pitchFamily="18" charset="0"/>
              </a:rPr>
              <a:t>Анализ недоимки по имущественным налогам по состоянию на 01.08.2020, тыс. руб.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47865" y="1469195"/>
            <a:ext cx="457148" cy="358899"/>
          </a:xfrm>
          <a:prstGeom prst="rect">
            <a:avLst/>
          </a:prstGeom>
          <a:noFill/>
        </p:spPr>
        <p:txBody>
          <a:bodyPr wrap="none" lIns="81107" tIns="40554" rIns="81107" bIns="40554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0%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130515" y="4221088"/>
            <a:ext cx="1185848" cy="288032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438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Общий анализ недоимки  по имущественным налогам</a:t>
            </a:r>
            <a:b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разрезе сельских поселений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29043046"/>
              </p:ext>
            </p:extLst>
          </p:nvPr>
        </p:nvGraphicFramePr>
        <p:xfrm>
          <a:off x="107504" y="548681"/>
          <a:ext cx="8928992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5436106" y="1484784"/>
            <a:ext cx="914371" cy="91444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prstClr val="black"/>
                </a:solidFill>
              </a:rPr>
              <a:t>Рост недоимки</a:t>
            </a:r>
          </a:p>
          <a:p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5221478" y="1556792"/>
            <a:ext cx="126000" cy="126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2060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007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3"/>
            <a:ext cx="8784976" cy="9793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расходам бюджетов поселений </a:t>
            </a:r>
            <a:b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 состоянию на 20.08.2020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20934147"/>
              </p:ext>
            </p:extLst>
          </p:nvPr>
        </p:nvGraphicFramePr>
        <p:xfrm>
          <a:off x="35496" y="685314"/>
          <a:ext cx="910850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6494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9"/>
            <a:ext cx="8640960" cy="49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на содержание ОМС на 2020 год (по состоянию на 01.07.20г.) (тыс. руб.)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898849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graphicFrame>
        <p:nvGraphicFramePr>
          <p:cNvPr id="5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679904"/>
              </p:ext>
            </p:extLst>
          </p:nvPr>
        </p:nvGraphicFramePr>
        <p:xfrm>
          <a:off x="500132" y="997487"/>
          <a:ext cx="8352928" cy="5751840"/>
        </p:xfrm>
        <a:graphic>
          <a:graphicData uri="http://schemas.openxmlformats.org/drawingml/2006/table">
            <a:tbl>
              <a:tblPr/>
              <a:tblGrid>
                <a:gridCol w="672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38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Поселения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(с учетом п.2.6.2 Порядка и п.4.2. Методики)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содержание ОМС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от норматива                                ("-" превышение)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Бершетское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2 909,2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2 884,1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25,1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4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Гамовское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4 991,6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4 953,2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38,4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7 156,0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6 600,2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555,8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Заболотское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3 026,5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2 867,5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159,0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Кондратовское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7 063,7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10</a:t>
                      </a:r>
                      <a:r>
                        <a:rPr lang="ru-RU" sz="16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055,5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- 2 991,8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Кукуштанское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6 357,7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6 182,8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174,9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Култаевское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8 162,4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7 762,6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399,8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Лобановское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8 114,6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8 114,0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Пальниковское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3 105,2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3 170,5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- 65,3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Платошинское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2 695,2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2 694,8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Савинское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7 487,7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12 382,9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- 4 895,2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Сылвенское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7 149,1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7 138,2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Усть-Качкинское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7 113,6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7 322,4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- 208,8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Фроловское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4 323,5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3 903,6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419,9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Хохловское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2 656,2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2 656,7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- 0,5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Юговское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2 398,0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3 535,3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- 1 137,3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8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Юго-Камское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6 355,6 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5 738,0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617,6</a:t>
                      </a:r>
                    </a:p>
                  </a:txBody>
                  <a:tcPr marL="5201" marR="5201" marT="6241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57003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3"/>
            <a:ext cx="8784976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редней заработной платы работников учреждения культуры сельский поселений по состоянию на 01.01.2020 и 01.07.2020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71870863"/>
              </p:ext>
            </p:extLst>
          </p:nvPr>
        </p:nvGraphicFramePr>
        <p:xfrm>
          <a:off x="107504" y="548681"/>
          <a:ext cx="8928992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28527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3"/>
            <a:ext cx="8784976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Контрактация в разрезе сельских поселений по состоянию на 20.08.2020г.</a:t>
            </a:r>
            <a:endParaRPr lang="ru-RU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70392130"/>
              </p:ext>
            </p:extLst>
          </p:nvPr>
        </p:nvGraphicFramePr>
        <p:xfrm>
          <a:off x="0" y="692696"/>
          <a:ext cx="9144000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224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3"/>
            <a:ext cx="8784976" cy="9793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доходам бюджетов поселений </a:t>
            </a:r>
            <a:b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 состоянию на 01.08.2020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21514311"/>
              </p:ext>
            </p:extLst>
          </p:nvPr>
        </p:nvGraphicFramePr>
        <p:xfrm>
          <a:off x="35496" y="685314"/>
          <a:ext cx="910850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560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3"/>
            <a:ext cx="8856984" cy="106571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налоговым и неналоговым доходам бюджетов поселений по состоянию на 01.08.2020 </a:t>
            </a:r>
            <a:b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(без учета доходов от платных услуг) 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0956313"/>
              </p:ext>
            </p:extLst>
          </p:nvPr>
        </p:nvGraphicFramePr>
        <p:xfrm>
          <a:off x="0" y="670476"/>
          <a:ext cx="914400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041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74239"/>
            <a:ext cx="8784976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доходам от налога на доходы физических лиц бюджетов поселений по состоянию на 01.08.2020 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24195901"/>
              </p:ext>
            </p:extLst>
          </p:nvPr>
        </p:nvGraphicFramePr>
        <p:xfrm>
          <a:off x="-37783" y="628096"/>
          <a:ext cx="9119623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51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16633"/>
            <a:ext cx="9108504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доходам от подакцизных товаров (продукции) бюджетов поселений по состоянию на 01.08.2020 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40755440"/>
              </p:ext>
            </p:extLst>
          </p:nvPr>
        </p:nvGraphicFramePr>
        <p:xfrm>
          <a:off x="-31652" y="663893"/>
          <a:ext cx="9159114" cy="6106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323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16633"/>
            <a:ext cx="9108504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доходам от налога на имущество физических лиц бюджетов поселений по состоянию на 01.08.2020 </a:t>
            </a:r>
            <a:endParaRPr lang="ru-RU" sz="23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95573451"/>
              </p:ext>
            </p:extLst>
          </p:nvPr>
        </p:nvGraphicFramePr>
        <p:xfrm>
          <a:off x="0" y="548681"/>
          <a:ext cx="914400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795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16633"/>
            <a:ext cx="9108504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доходам от земельного налога бюджетов поселений по состоянию на 01.08.2020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49596365"/>
              </p:ext>
            </p:extLst>
          </p:nvPr>
        </p:nvGraphicFramePr>
        <p:xfrm>
          <a:off x="35496" y="665315"/>
          <a:ext cx="910850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634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>
            <a:spLocks noGrp="1"/>
          </p:cNvSpPr>
          <p:nvPr>
            <p:ph type="title"/>
          </p:nvPr>
        </p:nvSpPr>
        <p:spPr>
          <a:xfrm>
            <a:off x="35496" y="332656"/>
            <a:ext cx="9108504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Информация по выпадающим доходам бюджетов поселений 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от земельного налога в 2020 году в связи с мерами, направленными на поддержку отдельных отраслей экономики, наиболее пострадавших от распространения новой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коронавирусной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инфекции *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endParaRPr lang="ru-RU" sz="18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04182"/>
              </p:ext>
            </p:extLst>
          </p:nvPr>
        </p:nvGraphicFramePr>
        <p:xfrm>
          <a:off x="539551" y="2564904"/>
          <a:ext cx="8136903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65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 сельского поселения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Объем недополученных доходов в 2020 году (отсрочка, изменение сроков уплаты</a:t>
                      </a:r>
                      <a:r>
                        <a:rPr lang="ru-RU" baseline="0" dirty="0"/>
                        <a:t> платежей)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Двуреченское</a:t>
                      </a:r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Лобановское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Пальниковское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Юго-Кам</a:t>
                      </a:r>
                      <a:r>
                        <a:rPr lang="ru-RU" baseline="0" dirty="0"/>
                        <a:t>ское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bg1"/>
                          </a:solidFill>
                        </a:rPr>
                        <a:t>ИТОГО</a:t>
                      </a:r>
                    </a:p>
                  </a:txBody>
                  <a:tcP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</a:rPr>
                        <a:t>4 000</a:t>
                      </a:r>
                    </a:p>
                  </a:txBody>
                  <a:tcPr>
                    <a:solidFill>
                      <a:srgbClr val="33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1" y="5607090"/>
            <a:ext cx="86044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E67C8">
                    <a:lumMod val="75000"/>
                  </a:srgbClr>
                </a:solidFill>
                <a:latin typeface="Times New Roman" pitchFamily="18" charset="0"/>
                <a:ea typeface="+mj-ea"/>
                <a:cs typeface="+mj-cs"/>
              </a:rPr>
              <a:t>*по данным Межрайонной ИФНС России №19 по Пермскому краю.</a:t>
            </a:r>
            <a:br>
              <a:rPr lang="ru-RU" b="1" dirty="0">
                <a:solidFill>
                  <a:srgbClr val="4E67C8">
                    <a:lumMod val="75000"/>
                  </a:srgbClr>
                </a:solidFill>
                <a:latin typeface="Times New Roman" pitchFamily="18" charset="0"/>
                <a:ea typeface="+mj-ea"/>
                <a:cs typeface="+mj-cs"/>
              </a:rPr>
            </a:br>
            <a:br>
              <a:rPr lang="ru-RU" b="1" dirty="0">
                <a:solidFill>
                  <a:srgbClr val="4E67C8">
                    <a:lumMod val="75000"/>
                  </a:srgbClr>
                </a:solidFill>
                <a:latin typeface="Times New Roman" pitchFamily="18" charset="0"/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974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9026"/>
            <a:ext cx="9144000" cy="12097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исполнения планов по неналоговым доходам бюджетов поселений по состоянию на 01.08.2020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49295334"/>
              </p:ext>
            </p:extLst>
          </p:nvPr>
        </p:nvGraphicFramePr>
        <p:xfrm>
          <a:off x="179512" y="577486"/>
          <a:ext cx="8821488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41717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590</Words>
  <Application>Microsoft Office PowerPoint</Application>
  <PresentationFormat>Экран (4:3)</PresentationFormat>
  <Paragraphs>218</Paragraphs>
  <Slides>15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Georgia</vt:lpstr>
      <vt:lpstr>Tahoma</vt:lpstr>
      <vt:lpstr>Times New Roman</vt:lpstr>
      <vt:lpstr>Trebuchet MS</vt:lpstr>
      <vt:lpstr>Тема Office</vt:lpstr>
      <vt:lpstr>3_Воздушный поток</vt:lpstr>
      <vt:lpstr>4_Воздушный поток</vt:lpstr>
      <vt:lpstr>Презентация PowerPoint</vt:lpstr>
      <vt:lpstr>Анализ исполнения планов по доходам бюджетов поселений  по состоянию на 01.08.2020  </vt:lpstr>
      <vt:lpstr>Анализ исполнения планов по налоговым и неналоговым доходам бюджетов поселений по состоянию на 01.08.2020  (без учета доходов от платных услуг)  </vt:lpstr>
      <vt:lpstr>Анализ исполнения планов по доходам от налога на доходы физических лиц бюджетов поселений по состоянию на 01.08.2020 </vt:lpstr>
      <vt:lpstr>Анализ исполнения планов по доходам от подакцизных товаров (продукции) бюджетов поселений по состоянию на 01.08.2020 </vt:lpstr>
      <vt:lpstr>Анализ исполнения планов по доходам от налога на имущество физических лиц бюджетов поселений по состоянию на 01.08.2020 </vt:lpstr>
      <vt:lpstr>Анализ исполнения планов по доходам от земельного налога бюджетов поселений по состоянию на 01.08.2020 </vt:lpstr>
      <vt:lpstr>Информация по выпадающим доходам бюджетов поселений  от земельного налога в 2020 году в связи с мерами, направленными на поддержку отдельных отраслей экономики, наиболее пострадавших от распространения новой коронавирусной инфекции * </vt:lpstr>
      <vt:lpstr>Анализ исполнения планов по неналоговым доходам бюджетов поселений по состоянию на 01.08.2020  </vt:lpstr>
      <vt:lpstr>Анализ недоимки по имущественным налогам по состоянию на 01.08.2020, тыс. руб.</vt:lpstr>
      <vt:lpstr>Общий анализ недоимки  по имущественным налогам в разрезе сельских поселений</vt:lpstr>
      <vt:lpstr>Анализ исполнения планов по расходам бюджетов поселений  по состоянию на 20.08.2020  </vt:lpstr>
      <vt:lpstr>Нормативы на содержание ОМС на 2020 год (по состоянию на 01.07.20г.) (тыс. руб.)  </vt:lpstr>
      <vt:lpstr>Анализ средней заработной платы работников учреждения культуры сельский поселений по состоянию на 01.01.2020 и 01.07.2020</vt:lpstr>
      <vt:lpstr>Контрактация в разрезе сельских поселений по состоянию на 20.08.2020г.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недоимки по имущественным налогам по состоянию на 01.08.2020, тыс. руб.</dc:title>
  <dc:creator>feu21-01</dc:creator>
  <cp:lastModifiedBy>feu16-01</cp:lastModifiedBy>
  <cp:revision>36</cp:revision>
  <cp:lastPrinted>2020-08-27T12:14:45Z</cp:lastPrinted>
  <dcterms:created xsi:type="dcterms:W3CDTF">2020-08-21T09:03:44Z</dcterms:created>
  <dcterms:modified xsi:type="dcterms:W3CDTF">2020-08-27T12:20:46Z</dcterms:modified>
</cp:coreProperties>
</file>