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drawings/drawing4.xml" ContentType="application/vnd.openxmlformats-officedocument.drawingml.chartshapes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drawings/drawing5.xml" ContentType="application/vnd.openxmlformats-officedocument.drawingml.chartshapes+xml"/>
  <Override PartName="/ppt/charts/chart20.xml" ContentType="application/vnd.openxmlformats-officedocument.drawingml.chart+xml"/>
  <Override PartName="/ppt/notesSlides/notesSlide7.xml" ContentType="application/vnd.openxmlformats-officedocument.presentationml.notesSlide+xml"/>
  <Override PartName="/ppt/charts/chart21.xml" ContentType="application/vnd.openxmlformats-officedocument.drawingml.chart+xml"/>
  <Override PartName="/ppt/drawings/drawing6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22.xml" ContentType="application/vnd.openxmlformats-officedocument.drawingml.chart+xml"/>
  <Override PartName="/ppt/drawings/drawing7.xml" ContentType="application/vnd.openxmlformats-officedocument.drawingml.chartshapes+xml"/>
  <Override PartName="/ppt/charts/chart23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48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300" r:id="rId9"/>
    <p:sldId id="302" r:id="rId10"/>
    <p:sldId id="314" r:id="rId11"/>
    <p:sldId id="315" r:id="rId12"/>
    <p:sldId id="321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6" r:id="rId22"/>
    <p:sldId id="277" r:id="rId23"/>
    <p:sldId id="278" r:id="rId24"/>
    <p:sldId id="323" r:id="rId25"/>
    <p:sldId id="279" r:id="rId26"/>
    <p:sldId id="322" r:id="rId27"/>
    <p:sldId id="280" r:id="rId28"/>
    <p:sldId id="288" r:id="rId29"/>
    <p:sldId id="289" r:id="rId30"/>
    <p:sldId id="281" r:id="rId31"/>
    <p:sldId id="282" r:id="rId32"/>
    <p:sldId id="283" r:id="rId33"/>
    <p:sldId id="320" r:id="rId34"/>
    <p:sldId id="293" r:id="rId35"/>
    <p:sldId id="298" r:id="rId36"/>
    <p:sldId id="284" r:id="rId37"/>
    <p:sldId id="286" r:id="rId38"/>
    <p:sldId id="324" r:id="rId39"/>
    <p:sldId id="325" r:id="rId40"/>
    <p:sldId id="295" r:id="rId41"/>
    <p:sldId id="287" r:id="rId42"/>
    <p:sldId id="297" r:id="rId43"/>
    <p:sldId id="291" r:id="rId44"/>
    <p:sldId id="292" r:id="rId45"/>
    <p:sldId id="294" r:id="rId46"/>
    <p:sldId id="296" r:id="rId47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3FE9"/>
    <a:srgbClr val="DC303C"/>
    <a:srgbClr val="BB51BB"/>
    <a:srgbClr val="B687DD"/>
    <a:srgbClr val="F19437"/>
    <a:srgbClr val="64BACE"/>
    <a:srgbClr val="EDF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128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1.6597429525080653E-2"/>
          <c:y val="8.0949600289502252E-2"/>
          <c:w val="0.96680514094983871"/>
          <c:h val="0.73271601638319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4.5265716886583596E-3"/>
                  <c:y val="1.3056387143468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7.8338322860808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Лист1!$B$2:$C$2</c:f>
              <c:numCache>
                <c:formatCode>0</c:formatCode>
                <c:ptCount val="2"/>
                <c:pt idx="0">
                  <c:v>3453</c:v>
                </c:pt>
                <c:pt idx="1">
                  <c:v>3122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3.0177144591055733E-3"/>
                  <c:y val="1.5667664572161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Лист1!$B$3:$C$3</c:f>
              <c:numCache>
                <c:formatCode>0</c:formatCode>
                <c:ptCount val="2"/>
                <c:pt idx="0">
                  <c:v>3441</c:v>
                </c:pt>
                <c:pt idx="1">
                  <c:v>3016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7441152"/>
        <c:axId val="107500288"/>
      </c:barChart>
      <c:catAx>
        <c:axId val="107441152"/>
        <c:scaling>
          <c:orientation val="minMax"/>
        </c:scaling>
        <c:delete val="0"/>
        <c:axPos val="b"/>
        <c:majorTickMark val="out"/>
        <c:minorTickMark val="none"/>
        <c:tickLblPos val="nextTo"/>
        <c:crossAx val="107500288"/>
        <c:crosses val="autoZero"/>
        <c:auto val="1"/>
        <c:lblAlgn val="ctr"/>
        <c:lblOffset val="100"/>
        <c:noMultiLvlLbl val="0"/>
      </c:catAx>
      <c:valAx>
        <c:axId val="107500288"/>
        <c:scaling>
          <c:orientation val="minMax"/>
          <c:max val="3500"/>
        </c:scaling>
        <c:delete val="1"/>
        <c:axPos val="l"/>
        <c:majorGridlines/>
        <c:numFmt formatCode="0" sourceLinked="1"/>
        <c:majorTickMark val="none"/>
        <c:minorTickMark val="none"/>
        <c:tickLblPos val="none"/>
        <c:crossAx val="10744115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81728335977864E-2"/>
          <c:y val="4.6536056282978307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Платежи при пользовании природными ресурсами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3566868638527343E-2"/>
                  <c:y val="1.2926682300827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2017 год факт</c:v>
                </c:pt>
                <c:pt idx="1">
                  <c:v>2018 год перв. план</c:v>
                </c:pt>
                <c:pt idx="2">
                  <c:v>2018 год уточн. план</c:v>
                </c:pt>
                <c:pt idx="3">
                  <c:v>2018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8560.9</c:v>
                </c:pt>
                <c:pt idx="1">
                  <c:v>8165</c:v>
                </c:pt>
                <c:pt idx="2">
                  <c:v>7420</c:v>
                </c:pt>
                <c:pt idx="3">
                  <c:v>7267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120239232"/>
        <c:axId val="120240768"/>
      </c:barChart>
      <c:catAx>
        <c:axId val="120239232"/>
        <c:scaling>
          <c:orientation val="minMax"/>
        </c:scaling>
        <c:delete val="0"/>
        <c:axPos val="b"/>
        <c:majorTickMark val="out"/>
        <c:minorTickMark val="none"/>
        <c:tickLblPos val="nextTo"/>
        <c:crossAx val="120240768"/>
        <c:crosses val="autoZero"/>
        <c:auto val="1"/>
        <c:lblAlgn val="ctr"/>
        <c:lblOffset val="100"/>
        <c:noMultiLvlLbl val="0"/>
      </c:catAx>
      <c:valAx>
        <c:axId val="120240768"/>
        <c:scaling>
          <c:orientation val="minMax"/>
          <c:min val="0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120239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436156666353318"/>
          <c:y val="4.6536056282978307E-2"/>
          <c:w val="0.71563843333646748"/>
          <c:h val="0.7994642042863652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 от аренды земли</c:v>
                </c:pt>
              </c:strCache>
            </c:strRef>
          </c:tx>
          <c:spPr>
            <a:solidFill>
              <a:srgbClr val="883FE9"/>
            </a:solidFill>
          </c:spPr>
          <c:invertIfNegative val="0"/>
          <c:dLbls>
            <c:dLbl>
              <c:idx val="0"/>
              <c:layout>
                <c:manualLayout>
                  <c:x val="-1.5074298487252604E-3"/>
                  <c:y val="-0.32469790241678065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99 018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566779617079584E-3"/>
                  <c:y val="-0.268875195427008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92 339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5338851238751256E-5"/>
                  <c:y val="-0.29989902937919355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101 152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054357856433349E-16"/>
                  <c:y val="-0.31799638460035207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103 382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2017 год факт</c:v>
                </c:pt>
                <c:pt idx="1">
                  <c:v>2018 год перв. план</c:v>
                </c:pt>
                <c:pt idx="2">
                  <c:v>2018 год уточн. план</c:v>
                </c:pt>
                <c:pt idx="3">
                  <c:v>2018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93864.6</c:v>
                </c:pt>
                <c:pt idx="1">
                  <c:v>89551</c:v>
                </c:pt>
                <c:pt idx="2">
                  <c:v>95199.7</c:v>
                </c:pt>
                <c:pt idx="3">
                  <c:v>97114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Доходы от сдачи в аренду имущества</c:v>
                </c:pt>
              </c:strCache>
            </c:strRef>
          </c:tx>
          <c:spPr>
            <a:solidFill>
              <a:srgbClr val="883FE9"/>
            </a:solidFill>
          </c:spPr>
          <c:invertIfNegative val="0"/>
          <c:cat>
            <c:strRef>
              <c:f>Лист1!$B$1:$E$1</c:f>
              <c:strCache>
                <c:ptCount val="4"/>
                <c:pt idx="0">
                  <c:v>2017 год факт</c:v>
                </c:pt>
                <c:pt idx="1">
                  <c:v>2018 год перв. план</c:v>
                </c:pt>
                <c:pt idx="2">
                  <c:v>2018 год уточн. план</c:v>
                </c:pt>
                <c:pt idx="3">
                  <c:v>2018 год факт</c:v>
                </c:pt>
              </c:strCache>
            </c:strRef>
          </c:cat>
          <c:val>
            <c:numRef>
              <c:f>Лист1!$B$3:$E$3</c:f>
              <c:numCache>
                <c:formatCode>#,##0</c:formatCode>
                <c:ptCount val="4"/>
                <c:pt idx="0">
                  <c:v>3430.2</c:v>
                </c:pt>
                <c:pt idx="1">
                  <c:v>2496</c:v>
                </c:pt>
                <c:pt idx="2">
                  <c:v>2840</c:v>
                </c:pt>
                <c:pt idx="3">
                  <c:v>3160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Прочие доходы от использования имущества</c:v>
                </c:pt>
              </c:strCache>
            </c:strRef>
          </c:tx>
          <c:spPr>
            <a:solidFill>
              <a:srgbClr val="883FE9"/>
            </a:solidFill>
          </c:spPr>
          <c:invertIfNegative val="0"/>
          <c:cat>
            <c:strRef>
              <c:f>Лист1!$B$1:$E$1</c:f>
              <c:strCache>
                <c:ptCount val="4"/>
                <c:pt idx="0">
                  <c:v>2017 год факт</c:v>
                </c:pt>
                <c:pt idx="1">
                  <c:v>2018 год перв. план</c:v>
                </c:pt>
                <c:pt idx="2">
                  <c:v>2018 год уточн. план</c:v>
                </c:pt>
                <c:pt idx="3">
                  <c:v>2018 год факт</c:v>
                </c:pt>
              </c:strCache>
            </c:strRef>
          </c:cat>
          <c:val>
            <c:numRef>
              <c:f>Лист1!$B$4:$E$4</c:f>
              <c:numCache>
                <c:formatCode>#,##0</c:formatCode>
                <c:ptCount val="4"/>
                <c:pt idx="0">
                  <c:v>1722.9</c:v>
                </c:pt>
                <c:pt idx="1">
                  <c:v>292</c:v>
                </c:pt>
                <c:pt idx="2">
                  <c:v>3112</c:v>
                </c:pt>
                <c:pt idx="3">
                  <c:v>3108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overlap val="100"/>
        <c:axId val="120015104"/>
        <c:axId val="120033280"/>
      </c:barChart>
      <c:catAx>
        <c:axId val="120015104"/>
        <c:scaling>
          <c:orientation val="minMax"/>
        </c:scaling>
        <c:delete val="0"/>
        <c:axPos val="b"/>
        <c:majorTickMark val="out"/>
        <c:minorTickMark val="none"/>
        <c:tickLblPos val="nextTo"/>
        <c:crossAx val="120033280"/>
        <c:crosses val="autoZero"/>
        <c:auto val="1"/>
        <c:lblAlgn val="ctr"/>
        <c:lblOffset val="100"/>
        <c:noMultiLvlLbl val="0"/>
      </c:catAx>
      <c:valAx>
        <c:axId val="120033280"/>
        <c:scaling>
          <c:orientation val="minMax"/>
          <c:min val="0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120015104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txPr>
    <a:bodyPr/>
    <a:lstStyle/>
    <a:p>
      <a:pPr>
        <a:defRPr sz="16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554311095063511"/>
          <c:y val="4.3958562804979347E-2"/>
          <c:w val="0.72445688904936456"/>
          <c:h val="0.503108635723120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 от реализации имущества</c:v>
                </c:pt>
              </c:strCache>
            </c:strRef>
          </c:tx>
          <c:spPr>
            <a:solidFill>
              <a:srgbClr val="B687DD"/>
            </a:solidFill>
          </c:spPr>
          <c:invertIfNegative val="0"/>
          <c:dLbls>
            <c:dLbl>
              <c:idx val="0"/>
              <c:layout>
                <c:manualLayout>
                  <c:x val="-1.5074713920675479E-3"/>
                  <c:y val="-0.44867251293758575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58 565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2961661667222165E-3"/>
                  <c:y val="-0.3911333309745186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46 006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363547568788661E-2"/>
                  <c:y val="-0.41180808529884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53 103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1572788197939572E-7"/>
                  <c:y val="-0.4278927657204748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56 524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2017 год факт</c:v>
                </c:pt>
                <c:pt idx="1">
                  <c:v>2018 год перв. план</c:v>
                </c:pt>
                <c:pt idx="2">
                  <c:v>2018 год уточн. план</c:v>
                </c:pt>
                <c:pt idx="3">
                  <c:v>2018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5097</c:v>
                </c:pt>
                <c:pt idx="1">
                  <c:v>0</c:v>
                </c:pt>
                <c:pt idx="2">
                  <c:v>2318</c:v>
                </c:pt>
                <c:pt idx="3">
                  <c:v>2867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Доходы от продажи земли</c:v>
                </c:pt>
              </c:strCache>
            </c:strRef>
          </c:tx>
          <c:spPr>
            <a:solidFill>
              <a:srgbClr val="B687DD"/>
            </a:solidFill>
          </c:spPr>
          <c:invertIfNegative val="0"/>
          <c:cat>
            <c:strRef>
              <c:f>Лист1!$B$1:$E$1</c:f>
              <c:strCache>
                <c:ptCount val="4"/>
                <c:pt idx="0">
                  <c:v>2017 год факт</c:v>
                </c:pt>
                <c:pt idx="1">
                  <c:v>2018 год перв. план</c:v>
                </c:pt>
                <c:pt idx="2">
                  <c:v>2018 год уточн. план</c:v>
                </c:pt>
                <c:pt idx="3">
                  <c:v>2018 год факт</c:v>
                </c:pt>
              </c:strCache>
            </c:strRef>
          </c:cat>
          <c:val>
            <c:numRef>
              <c:f>Лист1!$B$3:$E$3</c:f>
              <c:numCache>
                <c:formatCode>#,##0</c:formatCode>
                <c:ptCount val="4"/>
                <c:pt idx="0">
                  <c:v>48642.7</c:v>
                </c:pt>
                <c:pt idx="1">
                  <c:v>42294</c:v>
                </c:pt>
                <c:pt idx="2">
                  <c:v>47206</c:v>
                </c:pt>
                <c:pt idx="3">
                  <c:v>49613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Прочие доходы от продажи имущества</c:v>
                </c:pt>
              </c:strCache>
            </c:strRef>
          </c:tx>
          <c:spPr>
            <a:solidFill>
              <a:srgbClr val="B687DD"/>
            </a:solidFill>
          </c:spPr>
          <c:invertIfNegative val="0"/>
          <c:cat>
            <c:strRef>
              <c:f>Лист1!$B$1:$E$1</c:f>
              <c:strCache>
                <c:ptCount val="4"/>
                <c:pt idx="0">
                  <c:v>2017 год факт</c:v>
                </c:pt>
                <c:pt idx="1">
                  <c:v>2018 год перв. план</c:v>
                </c:pt>
                <c:pt idx="2">
                  <c:v>2018 год уточн. план</c:v>
                </c:pt>
                <c:pt idx="3">
                  <c:v>2018 год факт</c:v>
                </c:pt>
              </c:strCache>
            </c:strRef>
          </c:cat>
          <c:val>
            <c:numRef>
              <c:f>Лист1!$B$4:$E$4</c:f>
              <c:numCache>
                <c:formatCode>#,##0</c:formatCode>
                <c:ptCount val="4"/>
                <c:pt idx="0">
                  <c:v>4825.5</c:v>
                </c:pt>
                <c:pt idx="1">
                  <c:v>3712</c:v>
                </c:pt>
                <c:pt idx="2">
                  <c:v>3579</c:v>
                </c:pt>
                <c:pt idx="3">
                  <c:v>4044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overlap val="100"/>
        <c:axId val="119972992"/>
        <c:axId val="119974528"/>
      </c:barChart>
      <c:catAx>
        <c:axId val="119972992"/>
        <c:scaling>
          <c:orientation val="minMax"/>
        </c:scaling>
        <c:delete val="0"/>
        <c:axPos val="b"/>
        <c:majorTickMark val="out"/>
        <c:minorTickMark val="none"/>
        <c:tickLblPos val="nextTo"/>
        <c:crossAx val="119974528"/>
        <c:crosses val="autoZero"/>
        <c:auto val="1"/>
        <c:lblAlgn val="ctr"/>
        <c:lblOffset val="100"/>
        <c:noMultiLvlLbl val="0"/>
      </c:catAx>
      <c:valAx>
        <c:axId val="119974528"/>
        <c:scaling>
          <c:orientation val="minMax"/>
          <c:min val="0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119972992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txPr>
    <a:bodyPr/>
    <a:lstStyle/>
    <a:p>
      <a:pPr>
        <a:defRPr sz="16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566868638527343E-2"/>
          <c:y val="5.4292065663474692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Штрафы, санкции, возмещение ущерба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2017 год факт</c:v>
                </c:pt>
                <c:pt idx="1">
                  <c:v>2018 год перв. план</c:v>
                </c:pt>
                <c:pt idx="2">
                  <c:v>2018 год уточн. план</c:v>
                </c:pt>
                <c:pt idx="3">
                  <c:v>2018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31206.7</c:v>
                </c:pt>
                <c:pt idx="1">
                  <c:v>11924</c:v>
                </c:pt>
                <c:pt idx="2">
                  <c:v>28445</c:v>
                </c:pt>
                <c:pt idx="3">
                  <c:v>29234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119990528"/>
        <c:axId val="120156160"/>
      </c:barChart>
      <c:catAx>
        <c:axId val="119990528"/>
        <c:scaling>
          <c:orientation val="minMax"/>
        </c:scaling>
        <c:delete val="0"/>
        <c:axPos val="b"/>
        <c:majorTickMark val="out"/>
        <c:minorTickMark val="none"/>
        <c:tickLblPos val="nextTo"/>
        <c:crossAx val="120156160"/>
        <c:crosses val="autoZero"/>
        <c:auto val="1"/>
        <c:lblAlgn val="ctr"/>
        <c:lblOffset val="100"/>
        <c:noMultiLvlLbl val="0"/>
      </c:catAx>
      <c:valAx>
        <c:axId val="120156160"/>
        <c:scaling>
          <c:orientation val="minMax"/>
          <c:min val="0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119990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81728335977888E-2"/>
          <c:y val="4.6536056282978307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2017 год факт</c:v>
                </c:pt>
                <c:pt idx="1">
                  <c:v>2018 год перв. план</c:v>
                </c:pt>
                <c:pt idx="2">
                  <c:v>2018 год уточн. план</c:v>
                </c:pt>
                <c:pt idx="3">
                  <c:v>2018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3441384</c:v>
                </c:pt>
                <c:pt idx="1">
                  <c:v>2807990</c:v>
                </c:pt>
                <c:pt idx="2">
                  <c:v>3411060</c:v>
                </c:pt>
                <c:pt idx="3">
                  <c:v>3016131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120091008"/>
        <c:axId val="120092544"/>
      </c:barChart>
      <c:catAx>
        <c:axId val="120091008"/>
        <c:scaling>
          <c:orientation val="minMax"/>
        </c:scaling>
        <c:delete val="0"/>
        <c:axPos val="b"/>
        <c:majorTickMark val="out"/>
        <c:minorTickMark val="none"/>
        <c:tickLblPos val="nextTo"/>
        <c:crossAx val="120092544"/>
        <c:crosses val="autoZero"/>
        <c:auto val="1"/>
        <c:lblAlgn val="ctr"/>
        <c:lblOffset val="100"/>
        <c:noMultiLvlLbl val="0"/>
      </c:catAx>
      <c:valAx>
        <c:axId val="120092544"/>
        <c:scaling>
          <c:orientation val="minMax"/>
        </c:scaling>
        <c:delete val="1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тыс. руб.</a:t>
                </a:r>
              </a:p>
            </c:rich>
          </c:tx>
          <c:layout>
            <c:manualLayout>
              <c:xMode val="edge"/>
              <c:yMode val="edge"/>
              <c:x val="7.5371492436263057E-3"/>
              <c:y val="0"/>
            </c:manualLayout>
          </c:layout>
          <c:overlay val="0"/>
        </c:title>
        <c:numFmt formatCode="#,##0" sourceLinked="1"/>
        <c:majorTickMark val="out"/>
        <c:minorTickMark val="none"/>
        <c:tickLblPos val="none"/>
        <c:crossAx val="1200910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073683689674068"/>
          <c:y val="0.14307542808623061"/>
          <c:w val="0.51938019958566628"/>
          <c:h val="0.8397648945704991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explosion val="4"/>
          </c:dPt>
          <c:dPt>
            <c:idx val="1"/>
            <c:bubble3D val="0"/>
            <c:explosion val="6"/>
          </c:dPt>
          <c:dPt>
            <c:idx val="2"/>
            <c:bubble3D val="0"/>
            <c:explosion val="7"/>
          </c:dPt>
          <c:dPt>
            <c:idx val="3"/>
            <c:bubble3D val="0"/>
            <c:explosion val="7"/>
          </c:dPt>
          <c:dPt>
            <c:idx val="4"/>
            <c:bubble3D val="0"/>
            <c:explosion val="7"/>
          </c:dPt>
          <c:dPt>
            <c:idx val="5"/>
            <c:bubble3D val="0"/>
            <c:explosion val="7"/>
          </c:dPt>
          <c:dPt>
            <c:idx val="6"/>
            <c:bubble3D val="0"/>
            <c:explosion val="7"/>
          </c:dPt>
          <c:dPt>
            <c:idx val="7"/>
            <c:bubble3D val="0"/>
            <c:explosion val="7"/>
          </c:dPt>
          <c:dPt>
            <c:idx val="8"/>
            <c:bubble3D val="0"/>
            <c:explosion val="6"/>
          </c:dPt>
          <c:dPt>
            <c:idx val="9"/>
            <c:bubble3D val="0"/>
            <c:explosion val="6"/>
          </c:dPt>
          <c:dLbls>
            <c:dLbl>
              <c:idx val="0"/>
              <c:layout>
                <c:manualLayout>
                  <c:x val="7.9981776067832994E-3"/>
                  <c:y val="6.205273833671402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-3.1815209141094501E-2"/>
                  <c:y val="9.9640549082503898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-3.4474344120494591E-2"/>
                  <c:y val="0.1366826737110241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-0.28011593483077046"/>
                  <c:y val="0.1534974291240154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-0.28169874215656709"/>
                  <c:y val="9.100051889240058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5"/>
              <c:layout>
                <c:manualLayout>
                  <c:x val="-0.24147632055821996"/>
                  <c:y val="2.921609509882543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6"/>
              <c:layout>
                <c:manualLayout>
                  <c:x val="-0.21396898944001574"/>
                  <c:y val="-4.614047832444927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7"/>
              <c:layout>
                <c:manualLayout>
                  <c:x val="-7.55868395575095E-2"/>
                  <c:y val="-7.1890183499221721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8"/>
              <c:layout>
                <c:manualLayout>
                  <c:x val="4.2980751905250504E-2"/>
                  <c:y val="-4.368111703382235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9"/>
              <c:layout>
                <c:manualLayout>
                  <c:x val="0.25492020494454898"/>
                  <c:y val="-2.156724373791218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0"/>
              <c:delete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Лист1!$A$2:$A$11</c:f>
              <c:strCache>
                <c:ptCount val="10"/>
                <c:pt idx="0">
                  <c:v>образование</c:v>
                </c:pt>
                <c:pt idx="1">
                  <c:v>общегосударственные вопросы</c:v>
                </c:pt>
                <c:pt idx="2">
                  <c:v>национальная экономика</c:v>
                </c:pt>
                <c:pt idx="3">
                  <c:v>ЖКХ</c:v>
                </c:pt>
                <c:pt idx="4">
                  <c:v>культура</c:v>
                </c:pt>
                <c:pt idx="5">
                  <c:v>национальная безопасность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дотации поселениям</c:v>
                </c:pt>
                <c:pt idx="9">
                  <c:v>прочие расходы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0.70699999999999996</c:v>
                </c:pt>
                <c:pt idx="1">
                  <c:v>5.5E-2</c:v>
                </c:pt>
                <c:pt idx="2">
                  <c:v>0.127</c:v>
                </c:pt>
                <c:pt idx="3">
                  <c:v>1.2999999999999999E-2</c:v>
                </c:pt>
                <c:pt idx="4">
                  <c:v>0.01</c:v>
                </c:pt>
                <c:pt idx="5">
                  <c:v>4.0000000000000001E-3</c:v>
                </c:pt>
                <c:pt idx="6">
                  <c:v>3.7999999999999999E-2</c:v>
                </c:pt>
                <c:pt idx="7">
                  <c:v>0.02</c:v>
                </c:pt>
                <c:pt idx="8">
                  <c:v>2.1999999999999999E-2</c:v>
                </c:pt>
                <c:pt idx="9">
                  <c:v>4.0000000000000001E-3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99257598828887"/>
          <c:y val="4.5530449549507052E-2"/>
          <c:w val="0.58735887422405919"/>
          <c:h val="0.9496768715505448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8"/>
          <c:dPt>
            <c:idx val="0"/>
            <c:bubble3D val="0"/>
          </c:dPt>
          <c:dPt>
            <c:idx val="1"/>
            <c:bubble3D val="0"/>
          </c:dPt>
          <c:dLbls>
            <c:dLbl>
              <c:idx val="0"/>
              <c:layout>
                <c:manualLayout>
                  <c:x val="4.446284679853499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Непрограммные расходы </a:t>
                    </a:r>
                    <a:r>
                      <a:rPr lang="ru-RU" sz="1600" dirty="0" smtClean="0"/>
                      <a:t>       95,6 </a:t>
                    </a:r>
                    <a:r>
                      <a:rPr lang="ru-RU" sz="1600" dirty="0"/>
                      <a:t>млн. руб.
</a:t>
                    </a:r>
                    <a:r>
                      <a:rPr lang="ru-RU" sz="1600" dirty="0" smtClean="0"/>
                      <a:t>                                  3,2 %</a:t>
                    </a:r>
                    <a:endParaRPr lang="ru-RU" sz="160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0.32754297141587441"/>
                  <c:y val="5.511580734940327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Программные расходы </a:t>
                    </a:r>
                    <a:r>
                      <a:rPr lang="ru-RU" sz="1600" dirty="0" smtClean="0"/>
                      <a:t>           2 920,5 </a:t>
                    </a:r>
                    <a:r>
                      <a:rPr lang="ru-RU" sz="1600" dirty="0"/>
                      <a:t>млн. руб.
</a:t>
                    </a:r>
                    <a:r>
                      <a:rPr lang="ru-RU" sz="1600" dirty="0" smtClean="0"/>
                      <a:t>                       96,8 %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600" b="1" i="1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Лист1!$A$2:$A$3</c:f>
              <c:strCache>
                <c:ptCount val="2"/>
                <c:pt idx="0">
                  <c:v>Непрограммные расходы 95,6 млн. руб.</c:v>
                </c:pt>
                <c:pt idx="1">
                  <c:v>Программные расходы 2 920,5 млн. руб.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3.2000000000000001E-2</c:v>
                </c:pt>
                <c:pt idx="1">
                  <c:v>0.96799999999999997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12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549148232272769E-2"/>
          <c:y val="9.6617264861663985E-2"/>
          <c:w val="0.90645085176772722"/>
          <c:h val="0.683101745238017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Дотация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3.0177144591055733E-3"/>
                  <c:y val="-1.3056387143468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1.5667870184557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Лист1!$B$2:$C$2</c:f>
              <c:numCache>
                <c:formatCode>0</c:formatCode>
                <c:ptCount val="2"/>
                <c:pt idx="0">
                  <c:v>110707.7</c:v>
                </c:pt>
                <c:pt idx="1">
                  <c:v>74727.7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Иные м/б трансферты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-1.5088572295527867E-3"/>
                  <c:y val="-7.8338322860808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Лист1!$B$3:$C$3</c:f>
              <c:numCache>
                <c:formatCode>0</c:formatCode>
                <c:ptCount val="2"/>
                <c:pt idx="0">
                  <c:v>33765.699999999997</c:v>
                </c:pt>
                <c:pt idx="1">
                  <c:v>30211.7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7194624"/>
        <c:axId val="107216896"/>
      </c:barChart>
      <c:catAx>
        <c:axId val="107194624"/>
        <c:scaling>
          <c:orientation val="minMax"/>
        </c:scaling>
        <c:delete val="0"/>
        <c:axPos val="b"/>
        <c:majorTickMark val="out"/>
        <c:minorTickMark val="none"/>
        <c:tickLblPos val="nextTo"/>
        <c:crossAx val="107216896"/>
        <c:crosses val="autoZero"/>
        <c:auto val="1"/>
        <c:lblAlgn val="ctr"/>
        <c:lblOffset val="100"/>
        <c:noMultiLvlLbl val="0"/>
      </c:catAx>
      <c:valAx>
        <c:axId val="107216896"/>
        <c:scaling>
          <c:orientation val="minMax"/>
          <c:max val="115000"/>
        </c:scaling>
        <c:delete val="0"/>
        <c:axPos val="l"/>
        <c:majorGridlines/>
        <c:numFmt formatCode="0" sourceLinked="1"/>
        <c:majorTickMark val="none"/>
        <c:minorTickMark val="none"/>
        <c:tickLblPos val="none"/>
        <c:crossAx val="107194624"/>
        <c:crosses val="autoZero"/>
        <c:crossBetween val="between"/>
        <c:majorUnit val="50000"/>
        <c:minorUnit val="50000"/>
      </c:valAx>
    </c:plotArea>
    <c:legend>
      <c:legendPos val="b"/>
      <c:layout>
        <c:manualLayout>
          <c:xMode val="edge"/>
          <c:yMode val="edge"/>
          <c:x val="0.25615809782289722"/>
          <c:y val="0.7997386666447347"/>
          <c:w val="0.53294952124078909"/>
          <c:h val="6.969746192058426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2355594748731698E-2"/>
          <c:y val="4.5415092767470279E-2"/>
          <c:w val="0.79072556752953416"/>
          <c:h val="0.7794895474576898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1.6033519423767746E-2"/>
                  <c:y val="-4.5947441025071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386531126171182E-2"/>
                  <c:y val="-5.4580278117246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Бюджет текущих расходов</c:v>
                </c:pt>
                <c:pt idx="1">
                  <c:v>Бюджет развития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2534</c:v>
                </c:pt>
                <c:pt idx="1">
                  <c:v>907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ln>
              <a:solidFill>
                <a:schemeClr val="accent2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1.6167185127578431E-2"/>
                  <c:y val="-5.14553938451283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067154575417575E-2"/>
                  <c:y val="-5.4951533162981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Бюджет текущих расходов</c:v>
                </c:pt>
                <c:pt idx="1">
                  <c:v>Бюджет развития 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2603</c:v>
                </c:pt>
                <c:pt idx="1">
                  <c:v>413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7256064"/>
        <c:axId val="107270144"/>
        <c:axId val="0"/>
      </c:bar3DChart>
      <c:catAx>
        <c:axId val="107256064"/>
        <c:scaling>
          <c:orientation val="minMax"/>
        </c:scaling>
        <c:delete val="0"/>
        <c:axPos val="b"/>
        <c:majorTickMark val="out"/>
        <c:minorTickMark val="none"/>
        <c:tickLblPos val="nextTo"/>
        <c:crossAx val="107270144"/>
        <c:crosses val="autoZero"/>
        <c:auto val="1"/>
        <c:lblAlgn val="ctr"/>
        <c:lblOffset val="100"/>
        <c:noMultiLvlLbl val="0"/>
      </c:catAx>
      <c:valAx>
        <c:axId val="107270144"/>
        <c:scaling>
          <c:orientation val="minMax"/>
        </c:scaling>
        <c:delete val="1"/>
        <c:axPos val="l"/>
        <c:majorGridlines/>
        <c:numFmt formatCode="#,##0.0" sourceLinked="1"/>
        <c:majorTickMark val="out"/>
        <c:minorTickMark val="none"/>
        <c:tickLblPos val="none"/>
        <c:crossAx val="107256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538907713957799"/>
          <c:y val="0.34898252046068973"/>
          <c:w val="0.14080680850275895"/>
          <c:h val="0.2344267303632930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81728335977902E-2"/>
          <c:y val="4.6536056282978307E-2"/>
          <c:w val="0.96683654332804425"/>
          <c:h val="0.7994642042863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2017 год факт</c:v>
                </c:pt>
                <c:pt idx="1">
                  <c:v>2018 год перв. план</c:v>
                </c:pt>
                <c:pt idx="2">
                  <c:v>2018 год уточн. план</c:v>
                </c:pt>
                <c:pt idx="3">
                  <c:v>2018 год факт</c:v>
                </c:pt>
              </c:strCache>
            </c:strRef>
          </c:cat>
          <c:val>
            <c:numRef>
              <c:f>Лист1!$B$2:$E$2</c:f>
              <c:numCache>
                <c:formatCode>#,##0.0</c:formatCode>
                <c:ptCount val="4"/>
                <c:pt idx="0">
                  <c:v>734608</c:v>
                </c:pt>
                <c:pt idx="1">
                  <c:v>364637.6</c:v>
                </c:pt>
                <c:pt idx="2">
                  <c:v>411212.3</c:v>
                </c:pt>
                <c:pt idx="3">
                  <c:v>142087.70000000001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121430784"/>
        <c:axId val="121432320"/>
      </c:barChart>
      <c:catAx>
        <c:axId val="121430784"/>
        <c:scaling>
          <c:orientation val="minMax"/>
        </c:scaling>
        <c:delete val="0"/>
        <c:axPos val="b"/>
        <c:majorTickMark val="out"/>
        <c:minorTickMark val="none"/>
        <c:tickLblPos val="nextTo"/>
        <c:crossAx val="121432320"/>
        <c:crosses val="autoZero"/>
        <c:auto val="1"/>
        <c:lblAlgn val="ctr"/>
        <c:lblOffset val="100"/>
        <c:noMultiLvlLbl val="0"/>
      </c:catAx>
      <c:valAx>
        <c:axId val="121432320"/>
        <c:scaling>
          <c:orientation val="minMax"/>
        </c:scaling>
        <c:delete val="1"/>
        <c:axPos val="l"/>
        <c:majorGridlines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ru-RU" sz="1400" dirty="0" smtClean="0"/>
                  <a:t>тыс. руб.</a:t>
                </a:r>
                <a:endParaRPr lang="ru-RU" sz="1400" dirty="0"/>
              </a:p>
            </c:rich>
          </c:tx>
          <c:layout>
            <c:manualLayout>
              <c:xMode val="edge"/>
              <c:yMode val="edge"/>
              <c:x val="7.5371492436263083E-3"/>
              <c:y val="0"/>
            </c:manualLayout>
          </c:layout>
          <c:overlay val="0"/>
        </c:title>
        <c:numFmt formatCode="#,##0.0" sourceLinked="1"/>
        <c:majorTickMark val="out"/>
        <c:minorTickMark val="none"/>
        <c:tickLblPos val="none"/>
        <c:crossAx val="1214307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3.1178805774278215E-2"/>
          <c:y val="0.11681602477069647"/>
          <c:w val="0.68557534995625546"/>
          <c:h val="0.8040138397320932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Лист1!$A$4</c:f>
              <c:strCache>
                <c:ptCount val="1"/>
                <c:pt idx="0">
                  <c:v>Прочие безвозмездные поступления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2 017 год</c:v>
                </c:pt>
                <c:pt idx="1">
                  <c:v>2018 год</c:v>
                </c:pt>
              </c:strCache>
            </c:strRef>
          </c:cat>
          <c:val>
            <c:numRef>
              <c:f>Лист1!$B$4:$C$4</c:f>
              <c:numCache>
                <c:formatCode>#,##0</c:formatCode>
                <c:ptCount val="2"/>
                <c:pt idx="0">
                  <c:v>2395.5778</c:v>
                </c:pt>
                <c:pt idx="1">
                  <c:v>2001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Дотации из краевого бюджета, в т.ч.  В денежной форме -146 млн. руб., в виде доп. Номатива отчислений по НДФЛ -248 млн.руб.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88888888888909E-3"/>
                  <c:y val="3.51528401606170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7274376921082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835E-3"/>
                  <c:y val="-1.0938348367963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8.75067869437117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909E-3"/>
                  <c:y val="-1.3126018041556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2 017 год</c:v>
                </c:pt>
                <c:pt idx="1">
                  <c:v>2018 год</c:v>
                </c:pt>
              </c:strCache>
            </c:strRef>
          </c:cat>
          <c:val>
            <c:numRef>
              <c:f>Лист1!$B$3:$C$3</c:f>
              <c:numCache>
                <c:formatCode>#,##0</c:formatCode>
                <c:ptCount val="2"/>
                <c:pt idx="0">
                  <c:v>365</c:v>
                </c:pt>
                <c:pt idx="1">
                  <c:v>394</c:v>
                </c:pt>
              </c:numCache>
            </c:numRef>
          </c:val>
        </c:ser>
        <c:ser>
          <c:idx val="2"/>
          <c:order val="2"/>
          <c:tx>
            <c:strRef>
              <c:f>Лист1!$A$2</c:f>
              <c:strCache>
                <c:ptCount val="1"/>
                <c:pt idx="0">
                  <c:v>Налоговые и неналоговые доходы, без дополнительного норматива отчислений по НДФЛ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2 017 год</c:v>
                </c:pt>
                <c:pt idx="1">
                  <c:v>2018 год</c:v>
                </c:pt>
              </c:strCache>
            </c:strRef>
          </c:cat>
          <c:val>
            <c:numRef>
              <c:f>Лист1!$B$2:$C$2</c:f>
              <c:numCache>
                <c:formatCode>General</c:formatCode>
                <c:ptCount val="2"/>
                <c:pt idx="0">
                  <c:v>692</c:v>
                </c:pt>
                <c:pt idx="1">
                  <c:v>727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100"/>
        <c:axId val="117573120"/>
        <c:axId val="117574656"/>
      </c:barChart>
      <c:catAx>
        <c:axId val="117573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17574656"/>
        <c:crosses val="autoZero"/>
        <c:auto val="1"/>
        <c:lblAlgn val="ctr"/>
        <c:lblOffset val="100"/>
        <c:tickLblSkip val="1"/>
        <c:noMultiLvlLbl val="0"/>
      </c:catAx>
      <c:valAx>
        <c:axId val="117574656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one"/>
        <c:crossAx val="117573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444444444444442"/>
          <c:y val="0.23420431640351649"/>
          <c:w val="0.27638888888888946"/>
          <c:h val="0.69430272538260496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073683689674068"/>
          <c:y val="0.14307542808623061"/>
          <c:w val="0.51938019958566628"/>
          <c:h val="0.8397648945704991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explosion val="4"/>
          </c:dPt>
          <c:dPt>
            <c:idx val="1"/>
            <c:bubble3D val="0"/>
            <c:explosion val="6"/>
          </c:dPt>
          <c:dPt>
            <c:idx val="2"/>
            <c:bubble3D val="0"/>
            <c:explosion val="7"/>
          </c:dPt>
          <c:dPt>
            <c:idx val="3"/>
            <c:bubble3D val="0"/>
            <c:explosion val="7"/>
          </c:dPt>
          <c:dPt>
            <c:idx val="4"/>
            <c:bubble3D val="0"/>
            <c:explosion val="7"/>
          </c:dPt>
          <c:dPt>
            <c:idx val="5"/>
            <c:bubble3D val="0"/>
            <c:explosion val="7"/>
          </c:dPt>
          <c:dLbls>
            <c:dLbl>
              <c:idx val="0"/>
              <c:layout>
                <c:manualLayout>
                  <c:x val="0.10285225077699123"/>
                  <c:y val="-4.626765413462902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-6.7385369879537194E-2"/>
                  <c:y val="0.2328236237558375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-0.11747177484481183"/>
                  <c:y val="0.1726277654606349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-0.22135717413284611"/>
                  <c:y val="2.888777772536440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-9.1990595816151141E-2"/>
                  <c:y val="-4.016057361196282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5"/>
              <c:layout>
                <c:manualLayout>
                  <c:x val="0.19870586274727645"/>
                  <c:y val="-1.576474969681421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6"/>
              <c:layout>
                <c:manualLayout>
                  <c:x val="0.16100101856096291"/>
                  <c:y val="2.733015708288127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7"/>
              <c:layout>
                <c:manualLayout>
                  <c:x val="0.25492020494454903"/>
                  <c:y val="3.354875229963677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8"/>
              <c:layout>
                <c:manualLayout>
                  <c:x val="4.2980751905250504E-2"/>
                  <c:y val="-4.368111703382235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9"/>
              <c:layout>
                <c:manualLayout>
                  <c:x val="0.25492020494454898"/>
                  <c:y val="-2.156724373791218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0"/>
              <c:delete val="1"/>
            </c:dLbl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Лист1!$A$2:$A$7</c:f>
              <c:strCache>
                <c:ptCount val="6"/>
                <c:pt idx="0">
                  <c:v>Образование</c:v>
                </c:pt>
                <c:pt idx="1">
                  <c:v>Коммунальное хозяйство</c:v>
                </c:pt>
                <c:pt idx="2">
                  <c:v>Массовый спорт</c:v>
                </c:pt>
                <c:pt idx="3">
                  <c:v>Культура</c:v>
                </c:pt>
                <c:pt idx="4">
                  <c:v>Дорожное хозяйство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0.83699999999999997</c:v>
                </c:pt>
                <c:pt idx="1">
                  <c:v>7.0000000000000001E-3</c:v>
                </c:pt>
                <c:pt idx="2">
                  <c:v>8.2000000000000003E-2</c:v>
                </c:pt>
                <c:pt idx="3">
                  <c:v>3.0000000000000001E-3</c:v>
                </c:pt>
                <c:pt idx="4">
                  <c:v>1.4E-2</c:v>
                </c:pt>
                <c:pt idx="5">
                  <c:v>5.7000000000000002E-2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377203653375584"/>
          <c:y val="0.1972722166672839"/>
          <c:w val="0.29366253366484218"/>
          <c:h val="0.7569967534471482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Lbls>
            <c:dLbl>
              <c:idx val="0"/>
              <c:layout>
                <c:manualLayout>
                  <c:x val="-0.1278198495186359"/>
                  <c:y val="2.7922823389993738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5.8999863693949967E-2"/>
                  <c:y val="3.685485563332471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Районный бюджет </a:t>
                    </a:r>
                    <a:r>
                      <a:rPr lang="ru-RU" dirty="0" smtClean="0"/>
                      <a:t>35%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-9.3512252140051669E-2"/>
                  <c:y val="-0.3370613141749681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delete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Лист1!$A$2:$A$4</c:f>
              <c:strCache>
                <c:ptCount val="3"/>
                <c:pt idx="0">
                  <c:v>Бюджеты поселений</c:v>
                </c:pt>
                <c:pt idx="1">
                  <c:v>Районный бюджет</c:v>
                </c:pt>
                <c:pt idx="2">
                  <c:v>Краевой бюджет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0.02</c:v>
                </c:pt>
                <c:pt idx="1">
                  <c:v>0.1</c:v>
                </c:pt>
                <c:pt idx="2">
                  <c:v>0.627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86385203852202E-2"/>
          <c:y val="3.7881502335973857E-2"/>
          <c:w val="0.96827229592295594"/>
          <c:h val="0.8013565321756429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Лист1!$C$1</c:f>
              <c:strCache>
                <c:ptCount val="1"/>
                <c:pt idx="0">
                  <c:v>Содержание дорог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Лист1!$A$2:$B$5</c:f>
              <c:multiLvlStrCache>
                <c:ptCount val="4"/>
                <c:lvl>
                  <c:pt idx="0">
                    <c:v>2017 год</c:v>
                  </c:pt>
                  <c:pt idx="1">
                    <c:v>2018 год</c:v>
                  </c:pt>
                  <c:pt idx="2">
                    <c:v>2018 год</c:v>
                  </c:pt>
                  <c:pt idx="3">
                    <c:v>2018 год</c:v>
                  </c:pt>
                </c:lvl>
                <c:lvl>
                  <c:pt idx="0">
                    <c:v>Факт</c:v>
                  </c:pt>
                  <c:pt idx="1">
                    <c:v>Перв.бюджет</c:v>
                  </c:pt>
                  <c:pt idx="2">
                    <c:v>Уточн. Бюджет</c:v>
                  </c:pt>
                  <c:pt idx="3">
                    <c:v>Факт</c:v>
                  </c:pt>
                </c:lvl>
              </c:multiLvlStrCache>
            </c:multiLvl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78.3</c:v>
                </c:pt>
                <c:pt idx="1">
                  <c:v>85.2</c:v>
                </c:pt>
                <c:pt idx="2">
                  <c:v>86.6</c:v>
                </c:pt>
                <c:pt idx="3">
                  <c:v>86.6</c:v>
                </c:pt>
              </c:numCache>
            </c:numRef>
          </c:val>
        </c:ser>
        <c:ser>
          <c:idx val="1"/>
          <c:order val="1"/>
          <c:tx>
            <c:strRef>
              <c:f>Лист1!$D$1</c:f>
              <c:strCache>
                <c:ptCount val="1"/>
                <c:pt idx="0">
                  <c:v>Ремонт дорог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Лист1!$A$2:$B$5</c:f>
              <c:multiLvlStrCache>
                <c:ptCount val="4"/>
                <c:lvl>
                  <c:pt idx="0">
                    <c:v>2017 год</c:v>
                  </c:pt>
                  <c:pt idx="1">
                    <c:v>2018 год</c:v>
                  </c:pt>
                  <c:pt idx="2">
                    <c:v>2018 год</c:v>
                  </c:pt>
                  <c:pt idx="3">
                    <c:v>2018 год</c:v>
                  </c:pt>
                </c:lvl>
                <c:lvl>
                  <c:pt idx="0">
                    <c:v>Факт</c:v>
                  </c:pt>
                  <c:pt idx="1">
                    <c:v>Перв.бюджет</c:v>
                  </c:pt>
                  <c:pt idx="2">
                    <c:v>Уточн. Бюджет</c:v>
                  </c:pt>
                  <c:pt idx="3">
                    <c:v>Факт</c:v>
                  </c:pt>
                </c:lvl>
              </c:multiLvlStrCache>
            </c:multiLvlStrRef>
          </c:cat>
          <c:val>
            <c:numRef>
              <c:f>Лист1!$D$2:$D$5</c:f>
              <c:numCache>
                <c:formatCode>#,##0.0</c:formatCode>
                <c:ptCount val="4"/>
                <c:pt idx="0">
                  <c:v>222.6</c:v>
                </c:pt>
                <c:pt idx="1">
                  <c:v>13.7</c:v>
                </c:pt>
                <c:pt idx="2">
                  <c:v>206.6</c:v>
                </c:pt>
                <c:pt idx="3">
                  <c:v>206.2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22926592"/>
        <c:axId val="122928128"/>
      </c:barChart>
      <c:catAx>
        <c:axId val="12292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22928128"/>
        <c:crosses val="autoZero"/>
        <c:auto val="1"/>
        <c:lblAlgn val="ctr"/>
        <c:lblOffset val="100"/>
        <c:noMultiLvlLbl val="0"/>
      </c:catAx>
      <c:valAx>
        <c:axId val="122928128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12292659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15635762693034E-2"/>
          <c:y val="0"/>
          <c:w val="0.96696466596304109"/>
          <c:h val="0.80105000584575781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Лист1!$A$3</c:f>
              <c:strCache>
                <c:ptCount val="1"/>
                <c:pt idx="0">
                  <c:v>Средства местного отчета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2017 год факт</c:v>
                </c:pt>
                <c:pt idx="1">
                  <c:v>2018 год уточн. план</c:v>
                </c:pt>
                <c:pt idx="2">
                  <c:v>2018 год факт</c:v>
                </c:pt>
              </c:strCache>
            </c:strRef>
          </c:cat>
          <c:val>
            <c:numRef>
              <c:f>Лист1!$B$3:$D$3</c:f>
              <c:numCache>
                <c:formatCode>#,##0</c:formatCode>
                <c:ptCount val="3"/>
                <c:pt idx="0">
                  <c:v>139167</c:v>
                </c:pt>
                <c:pt idx="1">
                  <c:v>142839</c:v>
                </c:pt>
                <c:pt idx="2">
                  <c:v>142275</c:v>
                </c:pt>
              </c:numCache>
            </c:numRef>
          </c:val>
        </c:ser>
        <c:ser>
          <c:idx val="0"/>
          <c:order val="1"/>
          <c:tx>
            <c:strRef>
              <c:f>Лист1!$A$2</c:f>
              <c:strCache>
                <c:ptCount val="1"/>
                <c:pt idx="0">
                  <c:v>Средства краевого бюджета и поселений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-2.9394882050142578E-3"/>
                  <c:y val="1.709499664638087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22 054</a:t>
                    </a:r>
                  </a:p>
                  <a:p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 b="1" dirty="0" smtClean="0"/>
                      <a:t>23 353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ru-RU" b="1" dirty="0" smtClean="0"/>
                      <a:t>23 028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ru-RU" b="1" dirty="0" smtClean="0"/>
                      <a:t>58 565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2017 год факт</c:v>
                </c:pt>
                <c:pt idx="1">
                  <c:v>2018 год уточн. план</c:v>
                </c:pt>
                <c:pt idx="2">
                  <c:v>2018 год факт</c:v>
                </c:pt>
              </c:strCache>
            </c:strRef>
          </c:cat>
          <c:val>
            <c:numRef>
              <c:f>Лист1!$B$2:$D$2</c:f>
              <c:numCache>
                <c:formatCode>#,##0</c:formatCode>
                <c:ptCount val="3"/>
                <c:pt idx="0">
                  <c:v>22054</c:v>
                </c:pt>
                <c:pt idx="1">
                  <c:v>23353</c:v>
                </c:pt>
                <c:pt idx="2">
                  <c:v>23028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overlap val="100"/>
        <c:axId val="123240448"/>
        <c:axId val="123241984"/>
      </c:barChart>
      <c:catAx>
        <c:axId val="123240448"/>
        <c:scaling>
          <c:orientation val="minMax"/>
        </c:scaling>
        <c:delete val="0"/>
        <c:axPos val="b"/>
        <c:majorTickMark val="out"/>
        <c:minorTickMark val="none"/>
        <c:tickLblPos val="nextTo"/>
        <c:crossAx val="123241984"/>
        <c:crosses val="autoZero"/>
        <c:auto val="1"/>
        <c:lblAlgn val="ctr"/>
        <c:lblOffset val="100"/>
        <c:noMultiLvlLbl val="0"/>
      </c:catAx>
      <c:valAx>
        <c:axId val="123241984"/>
        <c:scaling>
          <c:orientation val="minMax"/>
          <c:min val="0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1232404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0288208717549911E-2"/>
          <c:y val="0.9006269191008609"/>
          <c:w val="0.90000000000000013"/>
          <c:h val="6.518308760637742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067008437117705E-2"/>
          <c:y val="0.30887392614990283"/>
          <c:w val="0.69384064425590064"/>
          <c:h val="0.13586827087930378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Доходы всего</c:v>
                </c:pt>
              </c:strCache>
            </c:strRef>
          </c:tx>
          <c:spPr>
            <a:ln w="34925">
              <a:solidFill>
                <a:srgbClr val="142DAC"/>
              </a:solidFill>
            </a:ln>
          </c:spPr>
          <c:marker>
            <c:symbol val="square"/>
            <c:size val="7"/>
            <c:spPr>
              <a:solidFill>
                <a:srgbClr val="142DAC"/>
              </a:solidFill>
              <a:ln>
                <a:solidFill>
                  <a:srgbClr val="142DAC"/>
                </a:solidFill>
                <a:tailEnd type="stealth"/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3.7517387684586415E-2"/>
                  <c:y val="-3.89455218904897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344296318259415E-2"/>
                  <c:y val="-2.9144111289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664812401479478E-2"/>
                  <c:y val="-3.3411479683804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  <a:latin typeface="Bookman Old Style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Лист1!$B$2:$B$3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Лист1!$C$2:$C$3</c:f>
              <c:numCache>
                <c:formatCode>#,##0</c:formatCode>
                <c:ptCount val="2"/>
                <c:pt idx="0">
                  <c:v>3453</c:v>
                </c:pt>
                <c:pt idx="1">
                  <c:v>3122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341184"/>
        <c:axId val="117359360"/>
      </c:lineChart>
      <c:catAx>
        <c:axId val="1173411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17359360"/>
        <c:crosses val="autoZero"/>
        <c:auto val="1"/>
        <c:lblAlgn val="ctr"/>
        <c:lblOffset val="100"/>
        <c:noMultiLvlLbl val="0"/>
      </c:catAx>
      <c:valAx>
        <c:axId val="117359360"/>
        <c:scaling>
          <c:orientation val="minMax"/>
          <c:min val="0"/>
        </c:scaling>
        <c:delete val="1"/>
        <c:axPos val="l"/>
        <c:numFmt formatCode="#,##0" sourceLinked="0"/>
        <c:majorTickMark val="out"/>
        <c:minorTickMark val="none"/>
        <c:tickLblPos val="none"/>
        <c:crossAx val="117341184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639301570088183"/>
          <c:y val="0.18428050563224424"/>
          <c:w val="0.25242177541793942"/>
          <c:h val="0.15008188141427625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81728335977888E-2"/>
          <c:y val="4.6536056282978307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Налоговые и неналоговые доходы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2017 год факт</c:v>
                </c:pt>
                <c:pt idx="1">
                  <c:v>2018 год перв. план</c:v>
                </c:pt>
                <c:pt idx="2">
                  <c:v>2018 год уточн. план</c:v>
                </c:pt>
                <c:pt idx="3">
                  <c:v>2018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691894.5</c:v>
                </c:pt>
                <c:pt idx="1">
                  <c:v>663207.84</c:v>
                </c:pt>
                <c:pt idx="2">
                  <c:v>716729</c:v>
                </c:pt>
                <c:pt idx="3">
                  <c:v>726707.54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117428608"/>
        <c:axId val="117430144"/>
      </c:barChart>
      <c:catAx>
        <c:axId val="117428608"/>
        <c:scaling>
          <c:orientation val="minMax"/>
        </c:scaling>
        <c:delete val="0"/>
        <c:axPos val="b"/>
        <c:majorTickMark val="out"/>
        <c:minorTickMark val="none"/>
        <c:tickLblPos val="nextTo"/>
        <c:crossAx val="117430144"/>
        <c:crosses val="autoZero"/>
        <c:auto val="1"/>
        <c:lblAlgn val="ctr"/>
        <c:lblOffset val="100"/>
        <c:noMultiLvlLbl val="0"/>
      </c:catAx>
      <c:valAx>
        <c:axId val="117430144"/>
        <c:scaling>
          <c:orientation val="minMax"/>
        </c:scaling>
        <c:delete val="1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тыс. руб.</a:t>
                </a:r>
              </a:p>
            </c:rich>
          </c:tx>
          <c:layout>
            <c:manualLayout>
              <c:xMode val="edge"/>
              <c:yMode val="edge"/>
              <c:x val="9.7542580738893027E-3"/>
              <c:y val="0"/>
            </c:manualLayout>
          </c:layout>
          <c:overlay val="0"/>
        </c:title>
        <c:numFmt formatCode="#,##0" sourceLinked="1"/>
        <c:majorTickMark val="out"/>
        <c:minorTickMark val="none"/>
        <c:tickLblPos val="none"/>
        <c:crossAx val="1174286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668177858856019"/>
          <c:y val="0.208795289241959"/>
          <c:w val="0.44527545492144194"/>
          <c:h val="0.7065037218086878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4"/>
          <c:dPt>
            <c:idx val="0"/>
            <c:bubble3D val="0"/>
            <c:explosion val="3"/>
          </c:dPt>
          <c:dLbls>
            <c:dLbl>
              <c:idx val="0"/>
              <c:layout>
                <c:manualLayout>
                  <c:x val="1.3338854039560496E-2"/>
                  <c:y val="0.2370984705403103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-6.2939201900068992E-2"/>
                  <c:y val="-9.0545494945006117E-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-0.19312560042348237"/>
                  <c:y val="-7.481020627337703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-4.2207145051110104E-2"/>
                  <c:y val="3.463985483094479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-9.2805748007457625E-2"/>
                  <c:y val="6.593784420746903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5"/>
              <c:layout>
                <c:manualLayout>
                  <c:x val="-0.19419224194510601"/>
                  <c:y val="0.1693228530163315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6"/>
              <c:layout>
                <c:manualLayout>
                  <c:x val="-0.23261339309637866"/>
                  <c:y val="0.1367599731710468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7"/>
              <c:layout>
                <c:manualLayout>
                  <c:x val="-9.1889883383638973E-2"/>
                  <c:y val="-1.835999703736621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8"/>
              <c:layout>
                <c:manualLayout>
                  <c:x val="2.8159802972405494E-2"/>
                  <c:y val="-4.884284756108817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9"/>
              <c:layout>
                <c:manualLayout>
                  <c:x val="0.12894213901536616"/>
                  <c:y val="-3.527385846017109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0"/>
              <c:layout>
                <c:manualLayout>
                  <c:x val="0.27739669915294191"/>
                  <c:y val="8.30328408538498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1"/>
              <c:delete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Лист1!$A$2:$A$13</c:f>
              <c:strCache>
                <c:ptCount val="11"/>
                <c:pt idx="0">
                  <c:v>Налог на доходы физических лиц (без доп. норматива)</c:v>
                </c:pt>
                <c:pt idx="1">
                  <c:v>Доходы от продажи материальных и нематериальных активов</c:v>
                </c:pt>
                <c:pt idx="2">
                  <c:v>Налоги на совокупный доход</c:v>
                </c:pt>
                <c:pt idx="3">
                  <c:v>Транспортный налог</c:v>
                </c:pt>
                <c:pt idx="4">
                  <c:v>Государственная пошлина</c:v>
                </c:pt>
                <c:pt idx="5">
                  <c:v>Доходы от использования имущества</c:v>
                </c:pt>
                <c:pt idx="6">
                  <c:v>Доходы от оказания платных услуг и компенсации затрат</c:v>
                </c:pt>
                <c:pt idx="7">
                  <c:v>Платежи при пользовании природными ресурсами</c:v>
                </c:pt>
                <c:pt idx="8">
                  <c:v>Акцизы</c:v>
                </c:pt>
                <c:pt idx="9">
                  <c:v>Штрафы, санкции, возмещение ущерба</c:v>
                </c:pt>
                <c:pt idx="10">
                  <c:v>Прочие налоговые и неналоговые доходы </c:v>
                </c:pt>
              </c:strCache>
            </c:strRef>
          </c:cat>
          <c:val>
            <c:numRef>
              <c:f>Лист1!$B$2:$B$13</c:f>
              <c:numCache>
                <c:formatCode>0.0%</c:formatCode>
                <c:ptCount val="12"/>
                <c:pt idx="0">
                  <c:v>0.51942146813395085</c:v>
                </c:pt>
                <c:pt idx="1">
                  <c:v>7.7779251065115212E-2</c:v>
                </c:pt>
                <c:pt idx="2">
                  <c:v>6.4925984099064818E-2</c:v>
                </c:pt>
                <c:pt idx="3">
                  <c:v>0.10018872205331711</c:v>
                </c:pt>
                <c:pt idx="4">
                  <c:v>2.626683262890751E-2</c:v>
                </c:pt>
                <c:pt idx="5">
                  <c:v>0.14225822639248775</c:v>
                </c:pt>
                <c:pt idx="6">
                  <c:v>2.5251833059334919E-3</c:v>
                </c:pt>
                <c:pt idx="7">
                  <c:v>9.9993185816723371E-3</c:v>
                </c:pt>
                <c:pt idx="8">
                  <c:v>1.2809371076202827E-2</c:v>
                </c:pt>
                <c:pt idx="9">
                  <c:v>4.0227624544886327E-2</c:v>
                </c:pt>
                <c:pt idx="10">
                  <c:v>3.5980181184619904E-3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81728335977888E-2"/>
          <c:y val="4.6536056282978307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Налог на доходы физических лиц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1.03413458406618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074298487253708E-3"/>
                  <c:y val="2.58533646016546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2017 год факт</c:v>
                </c:pt>
                <c:pt idx="1">
                  <c:v>2018 год перв. план</c:v>
                </c:pt>
                <c:pt idx="2">
                  <c:v>2018 год уточн. план</c:v>
                </c:pt>
                <c:pt idx="3">
                  <c:v>2018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584971.69999999995</c:v>
                </c:pt>
                <c:pt idx="1">
                  <c:v>612472</c:v>
                </c:pt>
                <c:pt idx="2">
                  <c:v>624052.19999999995</c:v>
                </c:pt>
                <c:pt idx="3">
                  <c:v>625337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117528064"/>
        <c:axId val="117529600"/>
      </c:barChart>
      <c:catAx>
        <c:axId val="117528064"/>
        <c:scaling>
          <c:orientation val="minMax"/>
        </c:scaling>
        <c:delete val="0"/>
        <c:axPos val="b"/>
        <c:majorTickMark val="out"/>
        <c:minorTickMark val="none"/>
        <c:tickLblPos val="nextTo"/>
        <c:crossAx val="117529600"/>
        <c:crosses val="autoZero"/>
        <c:auto val="1"/>
        <c:lblAlgn val="ctr"/>
        <c:lblOffset val="100"/>
        <c:noMultiLvlLbl val="0"/>
      </c:catAx>
      <c:valAx>
        <c:axId val="117529600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1175280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9462738583805685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Транспортный налог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2017 год факт</c:v>
                </c:pt>
                <c:pt idx="1">
                  <c:v>2018 год перв. план</c:v>
                </c:pt>
                <c:pt idx="2">
                  <c:v>2018 год уточн. план</c:v>
                </c:pt>
                <c:pt idx="3">
                  <c:v>2018 год факт</c:v>
                </c:pt>
              </c:strCache>
            </c:strRef>
          </c:cat>
          <c:val>
            <c:numRef>
              <c:f>Лист1!$B$2:$E$2</c:f>
              <c:numCache>
                <c:formatCode>0</c:formatCode>
                <c:ptCount val="4"/>
                <c:pt idx="0">
                  <c:v>64347.1</c:v>
                </c:pt>
                <c:pt idx="1">
                  <c:v>60416</c:v>
                </c:pt>
                <c:pt idx="2">
                  <c:v>70652</c:v>
                </c:pt>
                <c:pt idx="3">
                  <c:v>72809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axId val="117696768"/>
        <c:axId val="117710848"/>
      </c:barChart>
      <c:catAx>
        <c:axId val="117696768"/>
        <c:scaling>
          <c:orientation val="minMax"/>
        </c:scaling>
        <c:delete val="0"/>
        <c:axPos val="b"/>
        <c:majorTickMark val="out"/>
        <c:minorTickMark val="none"/>
        <c:tickLblPos val="nextTo"/>
        <c:crossAx val="117710848"/>
        <c:crosses val="autoZero"/>
        <c:auto val="1"/>
        <c:lblAlgn val="ctr"/>
        <c:lblOffset val="100"/>
        <c:noMultiLvlLbl val="0"/>
      </c:catAx>
      <c:valAx>
        <c:axId val="117710848"/>
        <c:scaling>
          <c:orientation val="minMax"/>
        </c:scaling>
        <c:delete val="1"/>
        <c:axPos val="l"/>
        <c:majorGridlines/>
        <c:numFmt formatCode="0" sourceLinked="1"/>
        <c:majorTickMark val="out"/>
        <c:minorTickMark val="none"/>
        <c:tickLblPos val="none"/>
        <c:crossAx val="1176967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81728335977888E-2"/>
          <c:y val="4.6536056282978307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ЕНВД</c:v>
                </c:pt>
              </c:strCache>
            </c:strRef>
          </c:tx>
          <c:spPr>
            <a:solidFill>
              <a:srgbClr val="BB51BB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b="1" dirty="0" smtClean="0"/>
                      <a:t>4</a:t>
                    </a:r>
                    <a:r>
                      <a:rPr lang="ru-RU" b="1" dirty="0" smtClean="0"/>
                      <a:t>7</a:t>
                    </a:r>
                    <a:r>
                      <a:rPr lang="en-US" b="1" dirty="0" smtClean="0"/>
                      <a:t> </a:t>
                    </a:r>
                    <a:r>
                      <a:rPr lang="ru-RU" b="1" dirty="0" smtClean="0"/>
                      <a:t>229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2017 год факт</c:v>
                </c:pt>
                <c:pt idx="1">
                  <c:v>2018 год перв. план</c:v>
                </c:pt>
                <c:pt idx="2">
                  <c:v>2018 год уточн. план</c:v>
                </c:pt>
                <c:pt idx="3">
                  <c:v>2018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47229.3</c:v>
                </c:pt>
                <c:pt idx="1">
                  <c:v>46900</c:v>
                </c:pt>
                <c:pt idx="2">
                  <c:v>44500</c:v>
                </c:pt>
                <c:pt idx="3">
                  <c:v>44548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117737344"/>
        <c:axId val="117738880"/>
      </c:barChart>
      <c:catAx>
        <c:axId val="117737344"/>
        <c:scaling>
          <c:orientation val="minMax"/>
        </c:scaling>
        <c:delete val="0"/>
        <c:axPos val="b"/>
        <c:majorTickMark val="out"/>
        <c:minorTickMark val="none"/>
        <c:tickLblPos val="nextTo"/>
        <c:crossAx val="117738880"/>
        <c:crosses val="autoZero"/>
        <c:auto val="1"/>
        <c:lblAlgn val="ctr"/>
        <c:lblOffset val="100"/>
        <c:noMultiLvlLbl val="0"/>
      </c:catAx>
      <c:valAx>
        <c:axId val="117738880"/>
        <c:scaling>
          <c:orientation val="minMax"/>
          <c:min val="0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1177373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81728335977888E-2"/>
          <c:y val="4.6536056282978307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Государственная пошлина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2017 год факт</c:v>
                </c:pt>
                <c:pt idx="1">
                  <c:v>2018 год перв. план</c:v>
                </c:pt>
                <c:pt idx="2">
                  <c:v>2018 год уточн. план</c:v>
                </c:pt>
                <c:pt idx="3">
                  <c:v>2018 год факт</c:v>
                </c:pt>
              </c:strCache>
            </c:strRef>
          </c:cat>
          <c:val>
            <c:numRef>
              <c:f>Лист1!$B$2:$E$2</c:f>
              <c:numCache>
                <c:formatCode>0</c:formatCode>
                <c:ptCount val="4"/>
                <c:pt idx="0">
                  <c:v>16783.400000000001</c:v>
                </c:pt>
                <c:pt idx="1">
                  <c:v>15525</c:v>
                </c:pt>
                <c:pt idx="2">
                  <c:v>18370</c:v>
                </c:pt>
                <c:pt idx="3">
                  <c:v>19088.599999999999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120198656"/>
        <c:axId val="120200192"/>
      </c:barChart>
      <c:catAx>
        <c:axId val="120198656"/>
        <c:scaling>
          <c:orientation val="minMax"/>
        </c:scaling>
        <c:delete val="0"/>
        <c:axPos val="b"/>
        <c:majorTickMark val="out"/>
        <c:minorTickMark val="none"/>
        <c:tickLblPos val="nextTo"/>
        <c:crossAx val="120200192"/>
        <c:crosses val="autoZero"/>
        <c:auto val="1"/>
        <c:lblAlgn val="ctr"/>
        <c:lblOffset val="100"/>
        <c:noMultiLvlLbl val="0"/>
      </c:catAx>
      <c:valAx>
        <c:axId val="120200192"/>
        <c:scaling>
          <c:orientation val="minMax"/>
          <c:min val="0"/>
        </c:scaling>
        <c:delete val="1"/>
        <c:axPos val="l"/>
        <c:majorGridlines/>
        <c:numFmt formatCode="0" sourceLinked="1"/>
        <c:majorTickMark val="out"/>
        <c:minorTickMark val="none"/>
        <c:tickLblPos val="none"/>
        <c:crossAx val="120198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AFB71F-E8F7-4F0D-9582-26C21525F7C3}" type="doc">
      <dgm:prSet loTypeId="urn:microsoft.com/office/officeart/2008/layout/PictureAccentList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261C9F4-A8D1-4CA1-BECC-8BFB6B4018E1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Отчет представлен во исполнение:</a:t>
          </a:r>
          <a:endParaRPr lang="ru-RU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1F55F2-14C3-4ECF-B255-BD5F629D1A99}" type="parTrans" cxnId="{A39B4975-F20C-4E84-8EAB-9594DC0A6CB3}">
      <dgm:prSet/>
      <dgm:spPr/>
      <dgm:t>
        <a:bodyPr/>
        <a:lstStyle/>
        <a:p>
          <a:endParaRPr lang="ru-RU"/>
        </a:p>
      </dgm:t>
    </dgm:pt>
    <dgm:pt modelId="{7CF63F31-9F67-4F9C-8107-220C70DB11F7}" type="sibTrans" cxnId="{A39B4975-F20C-4E84-8EAB-9594DC0A6CB3}">
      <dgm:prSet/>
      <dgm:spPr/>
      <dgm:t>
        <a:bodyPr/>
        <a:lstStyle/>
        <a:p>
          <a:endParaRPr lang="ru-RU"/>
        </a:p>
      </dgm:t>
    </dgm:pt>
    <dgm:pt modelId="{7C065404-0CC9-4C07-9418-5A571FA26FA0}">
      <dgm:prSet phldrT="[Текст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раздела 43 решения Земского Собрания от 26.09.2013 № 376 «О бюджетном процессе в Пермском муниципальном районе»</a:t>
          </a:r>
        </a:p>
      </dgm:t>
    </dgm:pt>
    <dgm:pt modelId="{86016020-D114-4CAF-B634-36E1C46CA994}" type="parTrans" cxnId="{EE1D6663-3930-4761-9A2B-17065C5087F8}">
      <dgm:prSet/>
      <dgm:spPr/>
      <dgm:t>
        <a:bodyPr/>
        <a:lstStyle/>
        <a:p>
          <a:endParaRPr lang="ru-RU"/>
        </a:p>
      </dgm:t>
    </dgm:pt>
    <dgm:pt modelId="{917C332C-A793-4687-9258-A4EA43A49632}" type="sibTrans" cxnId="{EE1D6663-3930-4761-9A2B-17065C5087F8}">
      <dgm:prSet/>
      <dgm:spPr/>
      <dgm:t>
        <a:bodyPr/>
        <a:lstStyle/>
        <a:p>
          <a:endParaRPr lang="ru-RU"/>
        </a:p>
      </dgm:t>
    </dgm:pt>
    <dgm:pt modelId="{CA8A0E71-531A-4B75-9258-CA4DDDD73B33}">
      <dgm:prSet phldrT="[Текст]" custT="1"/>
      <dgm:spPr/>
      <dgm:t>
        <a:bodyPr/>
        <a:lstStyle/>
        <a:p>
          <a:r>
            <a:rPr lang="ru-RU" sz="2600" smtClean="0">
              <a:latin typeface="Times New Roman" pitchFamily="18" charset="0"/>
            </a:rPr>
            <a:t>решения Земского Собрания от 21.06.2016       № 155 «Об утверждении годовых и полугодовых форм представления отчетов об исполнении бюджета Пермского муниципального района»</a:t>
          </a:r>
          <a:endParaRPr lang="ru-RU" sz="2600" dirty="0"/>
        </a:p>
      </dgm:t>
    </dgm:pt>
    <dgm:pt modelId="{2A14FBF5-94A8-476A-9FBF-01A3E0793096}" type="parTrans" cxnId="{FC87E3CB-B872-4524-879A-8B31474086E8}">
      <dgm:prSet/>
      <dgm:spPr/>
      <dgm:t>
        <a:bodyPr/>
        <a:lstStyle/>
        <a:p>
          <a:endParaRPr lang="ru-RU"/>
        </a:p>
      </dgm:t>
    </dgm:pt>
    <dgm:pt modelId="{D9F8A61F-37FF-4B0F-A6D9-D81A4708A03D}" type="sibTrans" cxnId="{FC87E3CB-B872-4524-879A-8B31474086E8}">
      <dgm:prSet/>
      <dgm:spPr/>
      <dgm:t>
        <a:bodyPr/>
        <a:lstStyle/>
        <a:p>
          <a:endParaRPr lang="ru-RU"/>
        </a:p>
      </dgm:t>
    </dgm:pt>
    <dgm:pt modelId="{3B0F130F-B3BD-47E7-8705-271573F24C88}" type="pres">
      <dgm:prSet presAssocID="{11AFB71F-E8F7-4F0D-9582-26C21525F7C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E6777C6-FDC7-42D2-8CDC-F5E5F7989E5C}" type="pres">
      <dgm:prSet presAssocID="{B261C9F4-A8D1-4CA1-BECC-8BFB6B4018E1}" presName="root" presStyleCnt="0">
        <dgm:presLayoutVars>
          <dgm:chMax/>
          <dgm:chPref val="4"/>
        </dgm:presLayoutVars>
      </dgm:prSet>
      <dgm:spPr/>
    </dgm:pt>
    <dgm:pt modelId="{98CEEF2E-5FDF-4839-9826-C208E5371B22}" type="pres">
      <dgm:prSet presAssocID="{B261C9F4-A8D1-4CA1-BECC-8BFB6B4018E1}" presName="rootComposite" presStyleCnt="0">
        <dgm:presLayoutVars/>
      </dgm:prSet>
      <dgm:spPr/>
    </dgm:pt>
    <dgm:pt modelId="{30462BE3-C324-4301-A3EA-62E336A6FDDF}" type="pres">
      <dgm:prSet presAssocID="{B261C9F4-A8D1-4CA1-BECC-8BFB6B4018E1}" presName="rootText" presStyleLbl="node0" presStyleIdx="0" presStyleCnt="1" custScaleX="94314" custLinFactNeighborY="-35000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B4B6AF96-9478-47E7-AB94-6A7872F3CA69}" type="pres">
      <dgm:prSet presAssocID="{B261C9F4-A8D1-4CA1-BECC-8BFB6B4018E1}" presName="childShape" presStyleCnt="0">
        <dgm:presLayoutVars>
          <dgm:chMax val="0"/>
          <dgm:chPref val="0"/>
        </dgm:presLayoutVars>
      </dgm:prSet>
      <dgm:spPr/>
    </dgm:pt>
    <dgm:pt modelId="{EA92171D-A967-4CC7-9350-214E5A77BB4B}" type="pres">
      <dgm:prSet presAssocID="{7C065404-0CC9-4C07-9418-5A571FA26FA0}" presName="childComposite" presStyleCnt="0">
        <dgm:presLayoutVars>
          <dgm:chMax val="0"/>
          <dgm:chPref val="0"/>
        </dgm:presLayoutVars>
      </dgm:prSet>
      <dgm:spPr/>
    </dgm:pt>
    <dgm:pt modelId="{968BD832-E34C-467E-BD31-5A1BEBA80314}" type="pres">
      <dgm:prSet presAssocID="{7C065404-0CC9-4C07-9418-5A571FA26FA0}" presName="Image" presStyleLbl="node1" presStyleIdx="0" presStyleCnt="2" custScaleX="3527" custScaleY="7778" custLinFactNeighborY="2556"/>
      <dgm:spPr/>
    </dgm:pt>
    <dgm:pt modelId="{6C2961C2-0D48-462E-BD33-51C2ABD26C91}" type="pres">
      <dgm:prSet presAssocID="{7C065404-0CC9-4C07-9418-5A571FA26FA0}" presName="childText" presStyleLbl="lnNode1" presStyleIdx="0" presStyleCnt="2" custScaleX="104249" custLinFactNeighborX="-82" custLinFactNeighborY="25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70D794-9114-43BB-936A-081BCC8B1A64}" type="pres">
      <dgm:prSet presAssocID="{CA8A0E71-531A-4B75-9258-CA4DDDD73B33}" presName="childComposite" presStyleCnt="0">
        <dgm:presLayoutVars>
          <dgm:chMax val="0"/>
          <dgm:chPref val="0"/>
        </dgm:presLayoutVars>
      </dgm:prSet>
      <dgm:spPr/>
    </dgm:pt>
    <dgm:pt modelId="{4E3A6967-E6B7-4389-A61D-B6865CD7F257}" type="pres">
      <dgm:prSet presAssocID="{CA8A0E71-531A-4B75-9258-CA4DDDD73B33}" presName="Image" presStyleLbl="node1" presStyleIdx="1" presStyleCnt="2" custScaleX="11111" custScaleY="7507"/>
      <dgm:spPr/>
    </dgm:pt>
    <dgm:pt modelId="{28C3D94E-8B1A-4AAF-B2DF-E3A07C52B604}" type="pres">
      <dgm:prSet presAssocID="{CA8A0E71-531A-4B75-9258-CA4DDDD73B33}" presName="childText" presStyleLbl="lnNode1" presStyleIdx="1" presStyleCnt="2" custScaleX="104085" custScaleY="17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87E3CB-B872-4524-879A-8B31474086E8}" srcId="{B261C9F4-A8D1-4CA1-BECC-8BFB6B4018E1}" destId="{CA8A0E71-531A-4B75-9258-CA4DDDD73B33}" srcOrd="1" destOrd="0" parTransId="{2A14FBF5-94A8-476A-9FBF-01A3E0793096}" sibTransId="{D9F8A61F-37FF-4B0F-A6D9-D81A4708A03D}"/>
    <dgm:cxn modelId="{26737A71-4272-4200-A7A9-FF6B1322342F}" type="presOf" srcId="{CA8A0E71-531A-4B75-9258-CA4DDDD73B33}" destId="{28C3D94E-8B1A-4AAF-B2DF-E3A07C52B604}" srcOrd="0" destOrd="0" presId="urn:microsoft.com/office/officeart/2008/layout/PictureAccentList"/>
    <dgm:cxn modelId="{8C7543D8-6CEF-41D3-B939-B6BF64F60FD7}" type="presOf" srcId="{B261C9F4-A8D1-4CA1-BECC-8BFB6B4018E1}" destId="{30462BE3-C324-4301-A3EA-62E336A6FDDF}" srcOrd="0" destOrd="0" presId="urn:microsoft.com/office/officeart/2008/layout/PictureAccentList"/>
    <dgm:cxn modelId="{16FA3E9B-524F-4AE8-88BC-7D39406B6A8C}" type="presOf" srcId="{7C065404-0CC9-4C07-9418-5A571FA26FA0}" destId="{6C2961C2-0D48-462E-BD33-51C2ABD26C91}" srcOrd="0" destOrd="0" presId="urn:microsoft.com/office/officeart/2008/layout/PictureAccentList"/>
    <dgm:cxn modelId="{E584D6C0-8CEE-4C64-BF2F-2F2354698FFA}" type="presOf" srcId="{11AFB71F-E8F7-4F0D-9582-26C21525F7C3}" destId="{3B0F130F-B3BD-47E7-8705-271573F24C88}" srcOrd="0" destOrd="0" presId="urn:microsoft.com/office/officeart/2008/layout/PictureAccentList"/>
    <dgm:cxn modelId="{A39B4975-F20C-4E84-8EAB-9594DC0A6CB3}" srcId="{11AFB71F-E8F7-4F0D-9582-26C21525F7C3}" destId="{B261C9F4-A8D1-4CA1-BECC-8BFB6B4018E1}" srcOrd="0" destOrd="0" parTransId="{D71F55F2-14C3-4ECF-B255-BD5F629D1A99}" sibTransId="{7CF63F31-9F67-4F9C-8107-220C70DB11F7}"/>
    <dgm:cxn modelId="{EE1D6663-3930-4761-9A2B-17065C5087F8}" srcId="{B261C9F4-A8D1-4CA1-BECC-8BFB6B4018E1}" destId="{7C065404-0CC9-4C07-9418-5A571FA26FA0}" srcOrd="0" destOrd="0" parTransId="{86016020-D114-4CAF-B634-36E1C46CA994}" sibTransId="{917C332C-A793-4687-9258-A4EA43A49632}"/>
    <dgm:cxn modelId="{805C0383-5797-4244-A53D-523512D72F0A}" type="presParOf" srcId="{3B0F130F-B3BD-47E7-8705-271573F24C88}" destId="{FE6777C6-FDC7-42D2-8CDC-F5E5F7989E5C}" srcOrd="0" destOrd="0" presId="urn:microsoft.com/office/officeart/2008/layout/PictureAccentList"/>
    <dgm:cxn modelId="{6BEC982B-878B-49D4-8849-E63997F97E04}" type="presParOf" srcId="{FE6777C6-FDC7-42D2-8CDC-F5E5F7989E5C}" destId="{98CEEF2E-5FDF-4839-9826-C208E5371B22}" srcOrd="0" destOrd="0" presId="urn:microsoft.com/office/officeart/2008/layout/PictureAccentList"/>
    <dgm:cxn modelId="{621C3884-9741-4073-9FB5-27E529FBEA69}" type="presParOf" srcId="{98CEEF2E-5FDF-4839-9826-C208E5371B22}" destId="{30462BE3-C324-4301-A3EA-62E336A6FDDF}" srcOrd="0" destOrd="0" presId="urn:microsoft.com/office/officeart/2008/layout/PictureAccentList"/>
    <dgm:cxn modelId="{940D6EDC-33C8-48BF-BDF4-990ECD574709}" type="presParOf" srcId="{FE6777C6-FDC7-42D2-8CDC-F5E5F7989E5C}" destId="{B4B6AF96-9478-47E7-AB94-6A7872F3CA69}" srcOrd="1" destOrd="0" presId="urn:microsoft.com/office/officeart/2008/layout/PictureAccentList"/>
    <dgm:cxn modelId="{6346F0A4-1DD8-41B4-B58E-DE3AEA1B7863}" type="presParOf" srcId="{B4B6AF96-9478-47E7-AB94-6A7872F3CA69}" destId="{EA92171D-A967-4CC7-9350-214E5A77BB4B}" srcOrd="0" destOrd="0" presId="urn:microsoft.com/office/officeart/2008/layout/PictureAccentList"/>
    <dgm:cxn modelId="{9C1ABB79-B5B5-45E6-8D39-45F6B682E8EA}" type="presParOf" srcId="{EA92171D-A967-4CC7-9350-214E5A77BB4B}" destId="{968BD832-E34C-467E-BD31-5A1BEBA80314}" srcOrd="0" destOrd="0" presId="urn:microsoft.com/office/officeart/2008/layout/PictureAccentList"/>
    <dgm:cxn modelId="{F8F89CE2-2BFF-469F-A90A-586AE2750E43}" type="presParOf" srcId="{EA92171D-A967-4CC7-9350-214E5A77BB4B}" destId="{6C2961C2-0D48-462E-BD33-51C2ABD26C91}" srcOrd="1" destOrd="0" presId="urn:microsoft.com/office/officeart/2008/layout/PictureAccentList"/>
    <dgm:cxn modelId="{93FF25A0-DA8F-44C4-9C13-F003836C6830}" type="presParOf" srcId="{B4B6AF96-9478-47E7-AB94-6A7872F3CA69}" destId="{7B70D794-9114-43BB-936A-081BCC8B1A64}" srcOrd="1" destOrd="0" presId="urn:microsoft.com/office/officeart/2008/layout/PictureAccentList"/>
    <dgm:cxn modelId="{68CE030A-FF32-4B5D-AFBB-DBD525E72CC4}" type="presParOf" srcId="{7B70D794-9114-43BB-936A-081BCC8B1A64}" destId="{4E3A6967-E6B7-4389-A61D-B6865CD7F257}" srcOrd="0" destOrd="0" presId="urn:microsoft.com/office/officeart/2008/layout/PictureAccentList"/>
    <dgm:cxn modelId="{6B09AC53-1685-4909-B6F6-E6832777628B}" type="presParOf" srcId="{7B70D794-9114-43BB-936A-081BCC8B1A64}" destId="{28C3D94E-8B1A-4AAF-B2DF-E3A07C52B604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DEF3F7-42C1-42AB-97D3-FAEAFFAD36F4}" type="doc">
      <dgm:prSet loTypeId="urn:microsoft.com/office/officeart/2005/8/layout/lProcess2" loCatId="list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467379CB-B728-4506-9D57-3AA621B2AA79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600" b="1" i="0" u="none" dirty="0" smtClean="0"/>
            <a:t>Педагоги общего образования</a:t>
          </a:r>
          <a:endParaRPr lang="ru-RU" sz="1600" b="1" dirty="0"/>
        </a:p>
      </dgm:t>
    </dgm:pt>
    <dgm:pt modelId="{21D3FD75-E4EC-48C3-8CFA-123DAEB17609}" type="parTrans" cxnId="{6AFEFCE7-0590-41B9-B082-3A88D8DDA05D}">
      <dgm:prSet/>
      <dgm:spPr/>
      <dgm:t>
        <a:bodyPr/>
        <a:lstStyle/>
        <a:p>
          <a:endParaRPr lang="ru-RU" sz="1100"/>
        </a:p>
      </dgm:t>
    </dgm:pt>
    <dgm:pt modelId="{D73D6658-7947-4A77-B2AF-ACBD8559EBE9}" type="sibTrans" cxnId="{6AFEFCE7-0590-41B9-B082-3A88D8DDA05D}">
      <dgm:prSet/>
      <dgm:spPr/>
      <dgm:t>
        <a:bodyPr/>
        <a:lstStyle/>
        <a:p>
          <a:endParaRPr lang="ru-RU" sz="1100"/>
        </a:p>
      </dgm:t>
    </dgm:pt>
    <dgm:pt modelId="{CCB21898-EF02-4D5C-AC41-92E973B3F58B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600" b="1" i="0" u="none" dirty="0" smtClean="0"/>
            <a:t>Педагоги дополнительного образования</a:t>
          </a:r>
          <a:endParaRPr lang="ru-RU" sz="1600" b="1" dirty="0"/>
        </a:p>
      </dgm:t>
    </dgm:pt>
    <dgm:pt modelId="{55270623-8CB6-4857-9FA5-1D63461858D5}" type="parTrans" cxnId="{9D92D606-1273-4976-98DD-CB0B6B093C04}">
      <dgm:prSet/>
      <dgm:spPr/>
      <dgm:t>
        <a:bodyPr/>
        <a:lstStyle/>
        <a:p>
          <a:endParaRPr lang="ru-RU" sz="1100"/>
        </a:p>
      </dgm:t>
    </dgm:pt>
    <dgm:pt modelId="{813E2555-563E-41D1-A798-CA7774A3350E}" type="sibTrans" cxnId="{9D92D606-1273-4976-98DD-CB0B6B093C04}">
      <dgm:prSet/>
      <dgm:spPr/>
      <dgm:t>
        <a:bodyPr/>
        <a:lstStyle/>
        <a:p>
          <a:endParaRPr lang="ru-RU" sz="1100"/>
        </a:p>
      </dgm:t>
    </dgm:pt>
    <dgm:pt modelId="{2BC27617-8079-48C8-BAD0-1F2A183F5334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600" b="1" i="0" u="none" dirty="0" smtClean="0"/>
            <a:t>Работники учреждений культуры</a:t>
          </a:r>
          <a:endParaRPr lang="ru-RU" sz="1600" b="1" dirty="0"/>
        </a:p>
      </dgm:t>
    </dgm:pt>
    <dgm:pt modelId="{D7760CAB-7E07-4693-BF64-FE8A0C7FB4C7}" type="parTrans" cxnId="{DCAF5BEC-7DEC-4F12-A2B0-A731FA14643D}">
      <dgm:prSet/>
      <dgm:spPr/>
      <dgm:t>
        <a:bodyPr/>
        <a:lstStyle/>
        <a:p>
          <a:endParaRPr lang="ru-RU" sz="1100"/>
        </a:p>
      </dgm:t>
    </dgm:pt>
    <dgm:pt modelId="{C9D6C907-23B5-4819-8A3E-63AA881D8262}" type="sibTrans" cxnId="{DCAF5BEC-7DEC-4F12-A2B0-A731FA14643D}">
      <dgm:prSet/>
      <dgm:spPr/>
      <dgm:t>
        <a:bodyPr/>
        <a:lstStyle/>
        <a:p>
          <a:endParaRPr lang="ru-RU" sz="1100"/>
        </a:p>
      </dgm:t>
    </dgm:pt>
    <dgm:pt modelId="{F8E15CFE-5A51-4ECC-8576-5F8D34F7ED46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  <a:effectLst>
          <a:glow rad="190500">
            <a:schemeClr val="accent4">
              <a:lumMod val="75000"/>
              <a:alpha val="40000"/>
            </a:schemeClr>
          </a:glow>
        </a:effectLst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35 000 руб.</a:t>
          </a:r>
          <a:endParaRPr lang="ru-RU" sz="1600" b="1" dirty="0">
            <a:solidFill>
              <a:schemeClr val="tx1"/>
            </a:solidFill>
          </a:endParaRPr>
        </a:p>
      </dgm:t>
    </dgm:pt>
    <dgm:pt modelId="{79B89783-2070-4AEF-B673-AFE491D0C998}" type="parTrans" cxnId="{4D3BFC9D-5BE8-4B8F-ABA9-C2A8F2267337}">
      <dgm:prSet/>
      <dgm:spPr/>
      <dgm:t>
        <a:bodyPr/>
        <a:lstStyle/>
        <a:p>
          <a:endParaRPr lang="ru-RU" sz="1100"/>
        </a:p>
      </dgm:t>
    </dgm:pt>
    <dgm:pt modelId="{A63D3206-3195-4376-9285-0C8116D17983}" type="sibTrans" cxnId="{4D3BFC9D-5BE8-4B8F-ABA9-C2A8F2267337}">
      <dgm:prSet/>
      <dgm:spPr/>
      <dgm:t>
        <a:bodyPr/>
        <a:lstStyle/>
        <a:p>
          <a:endParaRPr lang="ru-RU" sz="1100"/>
        </a:p>
      </dgm:t>
    </dgm:pt>
    <dgm:pt modelId="{CFE6CAE4-CD12-445B-99AA-09D65F110E08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  <a:effectLst>
          <a:glow rad="190500">
            <a:schemeClr val="accent4">
              <a:lumMod val="75000"/>
              <a:alpha val="40000"/>
            </a:schemeClr>
          </a:glow>
        </a:effectLst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29 560 руб.</a:t>
          </a:r>
          <a:endParaRPr lang="ru-RU" sz="1600" b="1" dirty="0">
            <a:solidFill>
              <a:schemeClr val="tx1"/>
            </a:solidFill>
          </a:endParaRPr>
        </a:p>
      </dgm:t>
    </dgm:pt>
    <dgm:pt modelId="{48D99921-5467-4A7C-8BAE-BE990CFF571F}" type="parTrans" cxnId="{624E487F-8097-4253-9482-C409427CD1A6}">
      <dgm:prSet/>
      <dgm:spPr/>
      <dgm:t>
        <a:bodyPr/>
        <a:lstStyle/>
        <a:p>
          <a:endParaRPr lang="ru-RU" sz="1100"/>
        </a:p>
      </dgm:t>
    </dgm:pt>
    <dgm:pt modelId="{F0149AFB-D119-4FAF-B2A6-3F1D5C9BF1B7}" type="sibTrans" cxnId="{624E487F-8097-4253-9482-C409427CD1A6}">
      <dgm:prSet/>
      <dgm:spPr/>
      <dgm:t>
        <a:bodyPr/>
        <a:lstStyle/>
        <a:p>
          <a:endParaRPr lang="ru-RU" sz="1100"/>
        </a:p>
      </dgm:t>
    </dgm:pt>
    <dgm:pt modelId="{C303E8B5-E95D-4523-AC40-35CD289C5DAF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  <a:effectLst>
          <a:glow rad="190500">
            <a:schemeClr val="accent4">
              <a:lumMod val="75000"/>
              <a:alpha val="40000"/>
            </a:schemeClr>
          </a:glow>
        </a:effectLst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35 438 руб</a:t>
          </a:r>
          <a:r>
            <a:rPr lang="ru-RU" sz="1600" dirty="0" smtClean="0">
              <a:solidFill>
                <a:schemeClr val="tx1"/>
              </a:solidFill>
            </a:rPr>
            <a:t>.</a:t>
          </a:r>
          <a:endParaRPr lang="ru-RU" sz="1600" dirty="0">
            <a:solidFill>
              <a:schemeClr val="tx1"/>
            </a:solidFill>
          </a:endParaRPr>
        </a:p>
      </dgm:t>
    </dgm:pt>
    <dgm:pt modelId="{C2F13E5D-4741-4F0B-A15C-43767F2C2170}" type="parTrans" cxnId="{EA891755-A237-4E63-A8BA-F4235DDF0F06}">
      <dgm:prSet/>
      <dgm:spPr/>
      <dgm:t>
        <a:bodyPr/>
        <a:lstStyle/>
        <a:p>
          <a:endParaRPr lang="ru-RU" sz="1100"/>
        </a:p>
      </dgm:t>
    </dgm:pt>
    <dgm:pt modelId="{67A52D75-C6E1-4852-A271-722DCF04C88C}" type="sibTrans" cxnId="{EA891755-A237-4E63-A8BA-F4235DDF0F06}">
      <dgm:prSet/>
      <dgm:spPr/>
      <dgm:t>
        <a:bodyPr/>
        <a:lstStyle/>
        <a:p>
          <a:endParaRPr lang="ru-RU" sz="1100"/>
        </a:p>
      </dgm:t>
    </dgm:pt>
    <dgm:pt modelId="{BF76B1C8-E821-4F62-B8BF-7DAA03252AD1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  <a:effectLst>
          <a:glow rad="190500">
            <a:schemeClr val="accent4">
              <a:lumMod val="75000"/>
              <a:alpha val="40000"/>
            </a:schemeClr>
          </a:glow>
        </a:effectLst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32 795,6 руб.</a:t>
          </a:r>
          <a:endParaRPr lang="ru-RU" sz="1600" b="1" dirty="0">
            <a:solidFill>
              <a:schemeClr val="tx1"/>
            </a:solidFill>
          </a:endParaRPr>
        </a:p>
      </dgm:t>
    </dgm:pt>
    <dgm:pt modelId="{65D78AB7-05F5-454C-8C82-239F870EC205}" type="parTrans" cxnId="{73CFE15D-653F-4650-9C04-8F61CE62CC8A}">
      <dgm:prSet/>
      <dgm:spPr/>
      <dgm:t>
        <a:bodyPr/>
        <a:lstStyle/>
        <a:p>
          <a:endParaRPr lang="ru-RU" sz="1100"/>
        </a:p>
      </dgm:t>
    </dgm:pt>
    <dgm:pt modelId="{338CB179-B1B8-4D5C-AA5A-AC55E30B7362}" type="sibTrans" cxnId="{73CFE15D-653F-4650-9C04-8F61CE62CC8A}">
      <dgm:prSet/>
      <dgm:spPr/>
      <dgm:t>
        <a:bodyPr/>
        <a:lstStyle/>
        <a:p>
          <a:endParaRPr lang="ru-RU" sz="1100"/>
        </a:p>
      </dgm:t>
    </dgm:pt>
    <dgm:pt modelId="{53BC1823-9A3D-40B6-B4DC-29A41BB5D43A}">
      <dgm:prSet custT="1"/>
      <dgm:spPr>
        <a:solidFill>
          <a:schemeClr val="accent3">
            <a:lumMod val="20000"/>
            <a:lumOff val="80000"/>
          </a:schemeClr>
        </a:solidFill>
        <a:effectLst>
          <a:glow>
            <a:schemeClr val="accent1">
              <a:alpha val="40000"/>
            </a:schemeClr>
          </a:glow>
          <a:softEdge rad="0"/>
        </a:effectLst>
      </dgm:spPr>
      <dgm:t>
        <a:bodyPr/>
        <a:lstStyle/>
        <a:p>
          <a:r>
            <a:rPr lang="ru-RU" sz="1600" b="1" dirty="0" smtClean="0"/>
            <a:t>101,3 %</a:t>
          </a:r>
        </a:p>
        <a:p>
          <a:r>
            <a:rPr lang="ru-RU" sz="1600" b="1" dirty="0" smtClean="0"/>
            <a:t>35 464,1 руб.</a:t>
          </a:r>
          <a:endParaRPr lang="ru-RU" sz="1600" b="1" dirty="0"/>
        </a:p>
      </dgm:t>
    </dgm:pt>
    <dgm:pt modelId="{A21DADA4-82A2-4196-9811-CAA3BC870EE1}" type="parTrans" cxnId="{E68914B5-22BD-4F16-9FF0-31932707B4D1}">
      <dgm:prSet/>
      <dgm:spPr/>
      <dgm:t>
        <a:bodyPr/>
        <a:lstStyle/>
        <a:p>
          <a:endParaRPr lang="ru-RU" sz="1100"/>
        </a:p>
      </dgm:t>
    </dgm:pt>
    <dgm:pt modelId="{16378660-C73F-4C82-A64B-3FD78F754DCC}" type="sibTrans" cxnId="{E68914B5-22BD-4F16-9FF0-31932707B4D1}">
      <dgm:prSet/>
      <dgm:spPr/>
      <dgm:t>
        <a:bodyPr/>
        <a:lstStyle/>
        <a:p>
          <a:endParaRPr lang="ru-RU" sz="1100"/>
        </a:p>
      </dgm:t>
    </dgm:pt>
    <dgm:pt modelId="{F149F380-295D-4267-8D94-487A3C0D54BC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600" b="1" dirty="0" smtClean="0"/>
            <a:t>101,3 %</a:t>
          </a:r>
        </a:p>
        <a:p>
          <a:r>
            <a:rPr lang="ru-RU" sz="1600" b="1" dirty="0" smtClean="0"/>
            <a:t>29 929,7 руб.</a:t>
          </a:r>
          <a:endParaRPr lang="ru-RU" sz="1600" b="1" dirty="0"/>
        </a:p>
      </dgm:t>
    </dgm:pt>
    <dgm:pt modelId="{1DB6131A-E7AF-4FF1-BD7E-2BCF5DEC5970}" type="parTrans" cxnId="{8C0D818C-0E0B-4C64-AC19-D1DA753D16BD}">
      <dgm:prSet/>
      <dgm:spPr/>
      <dgm:t>
        <a:bodyPr/>
        <a:lstStyle/>
        <a:p>
          <a:endParaRPr lang="ru-RU" sz="1100"/>
        </a:p>
      </dgm:t>
    </dgm:pt>
    <dgm:pt modelId="{02336508-1B59-4CB1-AED1-168423C781A1}" type="sibTrans" cxnId="{8C0D818C-0E0B-4C64-AC19-D1DA753D16BD}">
      <dgm:prSet/>
      <dgm:spPr/>
      <dgm:t>
        <a:bodyPr/>
        <a:lstStyle/>
        <a:p>
          <a:endParaRPr lang="ru-RU" sz="1100"/>
        </a:p>
      </dgm:t>
    </dgm:pt>
    <dgm:pt modelId="{572F209B-D944-44F6-884C-2C2ED4CE718E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600" b="1" dirty="0" smtClean="0"/>
            <a:t>103,0 %</a:t>
          </a:r>
        </a:p>
        <a:p>
          <a:r>
            <a:rPr lang="ru-RU" sz="1600" b="1" dirty="0" smtClean="0"/>
            <a:t>36 492,2 руб</a:t>
          </a:r>
          <a:r>
            <a:rPr lang="ru-RU" sz="1400" b="1" dirty="0" smtClean="0"/>
            <a:t>.</a:t>
          </a:r>
          <a:endParaRPr lang="ru-RU" sz="1400" b="1" dirty="0"/>
        </a:p>
      </dgm:t>
    </dgm:pt>
    <dgm:pt modelId="{9CAAAEA0-C1E4-47D8-9D62-9978649C9AA2}" type="parTrans" cxnId="{325F0053-9713-42C5-BA82-A318714208BF}">
      <dgm:prSet/>
      <dgm:spPr/>
      <dgm:t>
        <a:bodyPr/>
        <a:lstStyle/>
        <a:p>
          <a:endParaRPr lang="ru-RU" sz="1100"/>
        </a:p>
      </dgm:t>
    </dgm:pt>
    <dgm:pt modelId="{4AF2D127-2C0E-4A1A-B64A-31A1B159B67D}" type="sibTrans" cxnId="{325F0053-9713-42C5-BA82-A318714208BF}">
      <dgm:prSet/>
      <dgm:spPr/>
      <dgm:t>
        <a:bodyPr/>
        <a:lstStyle/>
        <a:p>
          <a:endParaRPr lang="ru-RU" sz="1100"/>
        </a:p>
      </dgm:t>
    </dgm:pt>
    <dgm:pt modelId="{04A72008-67DF-488C-A07D-2CD709E9042F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600" b="1" dirty="0" smtClean="0"/>
            <a:t>103,3 %</a:t>
          </a:r>
        </a:p>
        <a:p>
          <a:r>
            <a:rPr lang="ru-RU" sz="1600" b="1" dirty="0" smtClean="0"/>
            <a:t>33 865,6 руб.</a:t>
          </a:r>
          <a:endParaRPr lang="ru-RU" sz="1600" b="1" dirty="0"/>
        </a:p>
      </dgm:t>
    </dgm:pt>
    <dgm:pt modelId="{819B0737-2E56-43FB-A379-335BF9BAB843}" type="parTrans" cxnId="{00572825-A741-4323-B6B1-55D942424EE1}">
      <dgm:prSet/>
      <dgm:spPr/>
      <dgm:t>
        <a:bodyPr/>
        <a:lstStyle/>
        <a:p>
          <a:endParaRPr lang="ru-RU" sz="1100"/>
        </a:p>
      </dgm:t>
    </dgm:pt>
    <dgm:pt modelId="{8B6252C8-7358-476F-898E-EFF235F08998}" type="sibTrans" cxnId="{00572825-A741-4323-B6B1-55D942424EE1}">
      <dgm:prSet/>
      <dgm:spPr/>
      <dgm:t>
        <a:bodyPr/>
        <a:lstStyle/>
        <a:p>
          <a:endParaRPr lang="ru-RU" sz="1100"/>
        </a:p>
      </dgm:t>
    </dgm:pt>
    <dgm:pt modelId="{5AE4D799-D757-4880-A395-8DE3B05D1FCE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600" b="1" i="0" u="none" dirty="0" smtClean="0"/>
            <a:t>Педагоги дошкольного образования</a:t>
          </a:r>
          <a:endParaRPr lang="ru-RU" sz="1600" b="1" dirty="0"/>
        </a:p>
      </dgm:t>
    </dgm:pt>
    <dgm:pt modelId="{A053A53F-0D21-4946-9FB5-DC141290DCC4}" type="sibTrans" cxnId="{A0C4C723-5629-40B8-8C4B-4F7AC52F0740}">
      <dgm:prSet/>
      <dgm:spPr/>
      <dgm:t>
        <a:bodyPr/>
        <a:lstStyle/>
        <a:p>
          <a:endParaRPr lang="ru-RU" sz="1100"/>
        </a:p>
      </dgm:t>
    </dgm:pt>
    <dgm:pt modelId="{1D0E8EA7-2607-42E2-BCBE-D213DC066388}" type="parTrans" cxnId="{A0C4C723-5629-40B8-8C4B-4F7AC52F0740}">
      <dgm:prSet/>
      <dgm:spPr/>
      <dgm:t>
        <a:bodyPr/>
        <a:lstStyle/>
        <a:p>
          <a:endParaRPr lang="ru-RU" sz="1100"/>
        </a:p>
      </dgm:t>
    </dgm:pt>
    <dgm:pt modelId="{26AC0BC5-8FD9-4FFE-905A-CD890DDC9711}" type="pres">
      <dgm:prSet presAssocID="{83DEF3F7-42C1-42AB-97D3-FAEAFFAD36F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17CEA6-BD7E-4415-9F6D-93BD52541D19}" type="pres">
      <dgm:prSet presAssocID="{467379CB-B728-4506-9D57-3AA621B2AA79}" presName="compNode" presStyleCnt="0"/>
      <dgm:spPr/>
    </dgm:pt>
    <dgm:pt modelId="{25743631-35FE-47A5-A188-20EAE011F3BA}" type="pres">
      <dgm:prSet presAssocID="{467379CB-B728-4506-9D57-3AA621B2AA79}" presName="aNode" presStyleLbl="bgShp" presStyleIdx="0" presStyleCnt="4" custScaleY="70606" custLinFactNeighborX="-43" custLinFactNeighborY="68"/>
      <dgm:spPr/>
      <dgm:t>
        <a:bodyPr/>
        <a:lstStyle/>
        <a:p>
          <a:endParaRPr lang="ru-RU"/>
        </a:p>
      </dgm:t>
    </dgm:pt>
    <dgm:pt modelId="{8AAA378E-8001-4FDC-A76A-D3764151D091}" type="pres">
      <dgm:prSet presAssocID="{467379CB-B728-4506-9D57-3AA621B2AA79}" presName="textNode" presStyleLbl="bgShp" presStyleIdx="0" presStyleCnt="4"/>
      <dgm:spPr/>
      <dgm:t>
        <a:bodyPr/>
        <a:lstStyle/>
        <a:p>
          <a:endParaRPr lang="ru-RU"/>
        </a:p>
      </dgm:t>
    </dgm:pt>
    <dgm:pt modelId="{E919F526-2A93-4AA7-9D39-A11571392EEE}" type="pres">
      <dgm:prSet presAssocID="{467379CB-B728-4506-9D57-3AA621B2AA79}" presName="compChildNode" presStyleCnt="0"/>
      <dgm:spPr/>
    </dgm:pt>
    <dgm:pt modelId="{5E2A3583-EE91-48E5-A186-6A15F9322B47}" type="pres">
      <dgm:prSet presAssocID="{467379CB-B728-4506-9D57-3AA621B2AA79}" presName="theInnerList" presStyleCnt="0"/>
      <dgm:spPr/>
    </dgm:pt>
    <dgm:pt modelId="{0971185C-44AB-4301-AD0F-113902A1F7BB}" type="pres">
      <dgm:prSet presAssocID="{53BC1823-9A3D-40B6-B4DC-29A41BB5D43A}" presName="childNode" presStyleLbl="node1" presStyleIdx="0" presStyleCnt="8" custScaleY="41007" custLinFactNeighborX="2720" custLinFactNeighborY="-14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25DE54-A547-4747-A7F6-E721F4EB63D2}" type="pres">
      <dgm:prSet presAssocID="{53BC1823-9A3D-40B6-B4DC-29A41BB5D43A}" presName="aSpace2" presStyleCnt="0"/>
      <dgm:spPr/>
    </dgm:pt>
    <dgm:pt modelId="{52590929-01F0-4C7F-9A9B-D5424F8C253D}" type="pres">
      <dgm:prSet presAssocID="{F8E15CFE-5A51-4ECC-8576-5F8D34F7ED46}" presName="childNode" presStyleLbl="node1" presStyleIdx="1" presStyleCnt="8" custScaleY="217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33CEF6-2D02-4D47-BEBB-4EB964830AEA}" type="pres">
      <dgm:prSet presAssocID="{467379CB-B728-4506-9D57-3AA621B2AA79}" presName="aSpace" presStyleCnt="0"/>
      <dgm:spPr/>
    </dgm:pt>
    <dgm:pt modelId="{A38BE0C6-50ED-477E-B4F7-6CB743DE4FAC}" type="pres">
      <dgm:prSet presAssocID="{5AE4D799-D757-4880-A395-8DE3B05D1FCE}" presName="compNode" presStyleCnt="0"/>
      <dgm:spPr/>
    </dgm:pt>
    <dgm:pt modelId="{66B0A4EE-50C7-4455-8E94-DCB4DE0B97C7}" type="pres">
      <dgm:prSet presAssocID="{5AE4D799-D757-4880-A395-8DE3B05D1FCE}" presName="aNode" presStyleLbl="bgShp" presStyleIdx="1" presStyleCnt="4" custScaleY="71054" custLinFactNeighborX="-1648" custLinFactNeighborY="-986"/>
      <dgm:spPr/>
      <dgm:t>
        <a:bodyPr/>
        <a:lstStyle/>
        <a:p>
          <a:endParaRPr lang="ru-RU"/>
        </a:p>
      </dgm:t>
    </dgm:pt>
    <dgm:pt modelId="{5F8E949E-6662-452F-940A-AD84C1C0CDA8}" type="pres">
      <dgm:prSet presAssocID="{5AE4D799-D757-4880-A395-8DE3B05D1FCE}" presName="textNode" presStyleLbl="bgShp" presStyleIdx="1" presStyleCnt="4"/>
      <dgm:spPr/>
      <dgm:t>
        <a:bodyPr/>
        <a:lstStyle/>
        <a:p>
          <a:endParaRPr lang="ru-RU"/>
        </a:p>
      </dgm:t>
    </dgm:pt>
    <dgm:pt modelId="{1260B967-4464-4109-A216-8F86E4D4E5EA}" type="pres">
      <dgm:prSet presAssocID="{5AE4D799-D757-4880-A395-8DE3B05D1FCE}" presName="compChildNode" presStyleCnt="0"/>
      <dgm:spPr/>
    </dgm:pt>
    <dgm:pt modelId="{EADB76E8-0BDB-4F34-ABED-48824442F5E7}" type="pres">
      <dgm:prSet presAssocID="{5AE4D799-D757-4880-A395-8DE3B05D1FCE}" presName="theInnerList" presStyleCnt="0"/>
      <dgm:spPr/>
    </dgm:pt>
    <dgm:pt modelId="{793C0705-5382-4EF8-BEA0-F4B9BABF88CB}" type="pres">
      <dgm:prSet presAssocID="{F149F380-295D-4267-8D94-487A3C0D54BC}" presName="childNode" presStyleLbl="node1" presStyleIdx="2" presStyleCnt="8" custScaleY="37016" custLinFactNeighborX="713" custLinFactNeighborY="-219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9AB51F-9756-4140-9D3F-30AACB851036}" type="pres">
      <dgm:prSet presAssocID="{F149F380-295D-4267-8D94-487A3C0D54BC}" presName="aSpace2" presStyleCnt="0"/>
      <dgm:spPr/>
    </dgm:pt>
    <dgm:pt modelId="{6AE18252-EC2D-45E1-A455-FBF5EFB276F6}" type="pres">
      <dgm:prSet presAssocID="{CFE6CAE4-CD12-445B-99AA-09D65F110E08}" presName="childNode" presStyleLbl="node1" presStyleIdx="3" presStyleCnt="8" custScaleY="213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0814AC-443C-4322-B853-92EC0CEAD0B0}" type="pres">
      <dgm:prSet presAssocID="{5AE4D799-D757-4880-A395-8DE3B05D1FCE}" presName="aSpace" presStyleCnt="0"/>
      <dgm:spPr/>
    </dgm:pt>
    <dgm:pt modelId="{3A125812-CBAE-492D-9DA7-A874214F1494}" type="pres">
      <dgm:prSet presAssocID="{CCB21898-EF02-4D5C-AC41-92E973B3F58B}" presName="compNode" presStyleCnt="0"/>
      <dgm:spPr/>
    </dgm:pt>
    <dgm:pt modelId="{73C0176E-7D6D-4EB7-821F-112BC9212A10}" type="pres">
      <dgm:prSet presAssocID="{CCB21898-EF02-4D5C-AC41-92E973B3F58B}" presName="aNode" presStyleLbl="bgShp" presStyleIdx="2" presStyleCnt="4" custScaleX="100993" custScaleY="69284" custLinFactNeighborX="819" custLinFactNeighborY="-1883"/>
      <dgm:spPr/>
      <dgm:t>
        <a:bodyPr/>
        <a:lstStyle/>
        <a:p>
          <a:endParaRPr lang="ru-RU"/>
        </a:p>
      </dgm:t>
    </dgm:pt>
    <dgm:pt modelId="{698BE7C6-B0A9-4484-B5D7-CA5297F3BBF5}" type="pres">
      <dgm:prSet presAssocID="{CCB21898-EF02-4D5C-AC41-92E973B3F58B}" presName="textNode" presStyleLbl="bgShp" presStyleIdx="2" presStyleCnt="4"/>
      <dgm:spPr/>
      <dgm:t>
        <a:bodyPr/>
        <a:lstStyle/>
        <a:p>
          <a:endParaRPr lang="ru-RU"/>
        </a:p>
      </dgm:t>
    </dgm:pt>
    <dgm:pt modelId="{1EAC927F-0DAA-4E96-AE33-BBA5ADE87ED3}" type="pres">
      <dgm:prSet presAssocID="{CCB21898-EF02-4D5C-AC41-92E973B3F58B}" presName="compChildNode" presStyleCnt="0"/>
      <dgm:spPr/>
    </dgm:pt>
    <dgm:pt modelId="{33FB9F47-CE41-45D3-8DE1-1B6E31E64D20}" type="pres">
      <dgm:prSet presAssocID="{CCB21898-EF02-4D5C-AC41-92E973B3F58B}" presName="theInnerList" presStyleCnt="0"/>
      <dgm:spPr/>
    </dgm:pt>
    <dgm:pt modelId="{8598F4FE-10F4-4E54-BC12-A19801251A4D}" type="pres">
      <dgm:prSet presAssocID="{572F209B-D944-44F6-884C-2C2ED4CE718E}" presName="childNode" presStyleLbl="node1" presStyleIdx="4" presStyleCnt="8" custAng="10800000" custFlipVert="1" custScaleX="96548" custScaleY="38137" custLinFactNeighborX="1850" custLinFactNeighborY="35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88009A-99DB-4B83-99B8-399CE6160DBE}" type="pres">
      <dgm:prSet presAssocID="{572F209B-D944-44F6-884C-2C2ED4CE718E}" presName="aSpace2" presStyleCnt="0"/>
      <dgm:spPr/>
    </dgm:pt>
    <dgm:pt modelId="{B91A0C16-7D88-46CC-8623-7855C1900380}" type="pres">
      <dgm:prSet presAssocID="{C303E8B5-E95D-4523-AC40-35CD289C5DAF}" presName="childNode" presStyleLbl="node1" presStyleIdx="5" presStyleCnt="8" custScaleY="210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340D1A-2B13-4CCE-A989-1D455CD0AFBD}" type="pres">
      <dgm:prSet presAssocID="{CCB21898-EF02-4D5C-AC41-92E973B3F58B}" presName="aSpace" presStyleCnt="0"/>
      <dgm:spPr/>
    </dgm:pt>
    <dgm:pt modelId="{635C9379-6163-44AA-883F-97E62F907672}" type="pres">
      <dgm:prSet presAssocID="{2BC27617-8079-48C8-BAD0-1F2A183F5334}" presName="compNode" presStyleCnt="0"/>
      <dgm:spPr/>
    </dgm:pt>
    <dgm:pt modelId="{34A6229F-3588-4558-AF6F-BF92E6D47CB5}" type="pres">
      <dgm:prSet presAssocID="{2BC27617-8079-48C8-BAD0-1F2A183F5334}" presName="aNode" presStyleLbl="bgShp" presStyleIdx="3" presStyleCnt="4" custScaleY="67953" custLinFactNeighborX="82" custLinFactNeighborY="-2202"/>
      <dgm:spPr/>
      <dgm:t>
        <a:bodyPr/>
        <a:lstStyle/>
        <a:p>
          <a:endParaRPr lang="ru-RU"/>
        </a:p>
      </dgm:t>
    </dgm:pt>
    <dgm:pt modelId="{B11919BE-40B9-48C3-A89D-30B34EA87A9E}" type="pres">
      <dgm:prSet presAssocID="{2BC27617-8079-48C8-BAD0-1F2A183F5334}" presName="textNode" presStyleLbl="bgShp" presStyleIdx="3" presStyleCnt="4"/>
      <dgm:spPr/>
      <dgm:t>
        <a:bodyPr/>
        <a:lstStyle/>
        <a:p>
          <a:endParaRPr lang="ru-RU"/>
        </a:p>
      </dgm:t>
    </dgm:pt>
    <dgm:pt modelId="{F2D4CB89-55D7-4A06-B2B6-018606A309AF}" type="pres">
      <dgm:prSet presAssocID="{2BC27617-8079-48C8-BAD0-1F2A183F5334}" presName="compChildNode" presStyleCnt="0"/>
      <dgm:spPr/>
    </dgm:pt>
    <dgm:pt modelId="{5CDEBEFE-9375-4C01-BFD0-07CDF819FC55}" type="pres">
      <dgm:prSet presAssocID="{2BC27617-8079-48C8-BAD0-1F2A183F5334}" presName="theInnerList" presStyleCnt="0"/>
      <dgm:spPr/>
    </dgm:pt>
    <dgm:pt modelId="{A70C00E6-24FA-4F43-B69A-0E34946208AD}" type="pres">
      <dgm:prSet presAssocID="{04A72008-67DF-488C-A07D-2CD709E9042F}" presName="childNode" presStyleLbl="node1" presStyleIdx="6" presStyleCnt="8" custScaleX="103245" custScaleY="35725" custLinFactNeighborX="-24" custLinFactNeighborY="114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7D70E0-4A73-4A7D-847F-0A7D93A02A74}" type="pres">
      <dgm:prSet presAssocID="{04A72008-67DF-488C-A07D-2CD709E9042F}" presName="aSpace2" presStyleCnt="0"/>
      <dgm:spPr/>
    </dgm:pt>
    <dgm:pt modelId="{EBD19780-067C-45B1-9E1D-F29498BBE35E}" type="pres">
      <dgm:prSet presAssocID="{BF76B1C8-E821-4F62-B8BF-7DAA03252AD1}" presName="childNode" presStyleLbl="node1" presStyleIdx="7" presStyleCnt="8" custScaleX="114725" custScaleY="214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E97C07-A2ED-413B-8152-A3F07C895CB5}" type="presOf" srcId="{572F209B-D944-44F6-884C-2C2ED4CE718E}" destId="{8598F4FE-10F4-4E54-BC12-A19801251A4D}" srcOrd="0" destOrd="0" presId="urn:microsoft.com/office/officeart/2005/8/layout/lProcess2"/>
    <dgm:cxn modelId="{EA891755-A237-4E63-A8BA-F4235DDF0F06}" srcId="{CCB21898-EF02-4D5C-AC41-92E973B3F58B}" destId="{C303E8B5-E95D-4523-AC40-35CD289C5DAF}" srcOrd="1" destOrd="0" parTransId="{C2F13E5D-4741-4F0B-A15C-43767F2C2170}" sibTransId="{67A52D75-C6E1-4852-A271-722DCF04C88C}"/>
    <dgm:cxn modelId="{761A9E1E-06C6-45C3-B298-8D7D557ACB2D}" type="presOf" srcId="{F149F380-295D-4267-8D94-487A3C0D54BC}" destId="{793C0705-5382-4EF8-BEA0-F4B9BABF88CB}" srcOrd="0" destOrd="0" presId="urn:microsoft.com/office/officeart/2005/8/layout/lProcess2"/>
    <dgm:cxn modelId="{325F0053-9713-42C5-BA82-A318714208BF}" srcId="{CCB21898-EF02-4D5C-AC41-92E973B3F58B}" destId="{572F209B-D944-44F6-884C-2C2ED4CE718E}" srcOrd="0" destOrd="0" parTransId="{9CAAAEA0-C1E4-47D8-9D62-9978649C9AA2}" sibTransId="{4AF2D127-2C0E-4A1A-B64A-31A1B159B67D}"/>
    <dgm:cxn modelId="{C4A010A2-93ED-40E5-B1E4-8F37DA281455}" type="presOf" srcId="{BF76B1C8-E821-4F62-B8BF-7DAA03252AD1}" destId="{EBD19780-067C-45B1-9E1D-F29498BBE35E}" srcOrd="0" destOrd="0" presId="urn:microsoft.com/office/officeart/2005/8/layout/lProcess2"/>
    <dgm:cxn modelId="{2A8C42F8-8A54-4AAE-B762-917354EF2A86}" type="presOf" srcId="{CCB21898-EF02-4D5C-AC41-92E973B3F58B}" destId="{698BE7C6-B0A9-4484-B5D7-CA5297F3BBF5}" srcOrd="1" destOrd="0" presId="urn:microsoft.com/office/officeart/2005/8/layout/lProcess2"/>
    <dgm:cxn modelId="{4E4FD7C0-609A-46BC-A824-436C99C13AD8}" type="presOf" srcId="{5AE4D799-D757-4880-A395-8DE3B05D1FCE}" destId="{66B0A4EE-50C7-4455-8E94-DCB4DE0B97C7}" srcOrd="0" destOrd="0" presId="urn:microsoft.com/office/officeart/2005/8/layout/lProcess2"/>
    <dgm:cxn modelId="{E68914B5-22BD-4F16-9FF0-31932707B4D1}" srcId="{467379CB-B728-4506-9D57-3AA621B2AA79}" destId="{53BC1823-9A3D-40B6-B4DC-29A41BB5D43A}" srcOrd="0" destOrd="0" parTransId="{A21DADA4-82A2-4196-9811-CAA3BC870EE1}" sibTransId="{16378660-C73F-4C82-A64B-3FD78F754DCC}"/>
    <dgm:cxn modelId="{8C0D818C-0E0B-4C64-AC19-D1DA753D16BD}" srcId="{5AE4D799-D757-4880-A395-8DE3B05D1FCE}" destId="{F149F380-295D-4267-8D94-487A3C0D54BC}" srcOrd="0" destOrd="0" parTransId="{1DB6131A-E7AF-4FF1-BD7E-2BCF5DEC5970}" sibTransId="{02336508-1B59-4CB1-AED1-168423C781A1}"/>
    <dgm:cxn modelId="{367C5A37-3B94-458D-B26A-AC95F8DE15B4}" type="presOf" srcId="{C303E8B5-E95D-4523-AC40-35CD289C5DAF}" destId="{B91A0C16-7D88-46CC-8623-7855C1900380}" srcOrd="0" destOrd="0" presId="urn:microsoft.com/office/officeart/2005/8/layout/lProcess2"/>
    <dgm:cxn modelId="{6AFEFCE7-0590-41B9-B082-3A88D8DDA05D}" srcId="{83DEF3F7-42C1-42AB-97D3-FAEAFFAD36F4}" destId="{467379CB-B728-4506-9D57-3AA621B2AA79}" srcOrd="0" destOrd="0" parTransId="{21D3FD75-E4EC-48C3-8CFA-123DAEB17609}" sibTransId="{D73D6658-7947-4A77-B2AF-ACBD8559EBE9}"/>
    <dgm:cxn modelId="{92D744C5-E4E2-4D6D-9F87-4E0624A47B6B}" type="presOf" srcId="{467379CB-B728-4506-9D57-3AA621B2AA79}" destId="{25743631-35FE-47A5-A188-20EAE011F3BA}" srcOrd="0" destOrd="0" presId="urn:microsoft.com/office/officeart/2005/8/layout/lProcess2"/>
    <dgm:cxn modelId="{26A0A836-24D6-4EAE-A02E-F7EA91D4CB7D}" type="presOf" srcId="{F8E15CFE-5A51-4ECC-8576-5F8D34F7ED46}" destId="{52590929-01F0-4C7F-9A9B-D5424F8C253D}" srcOrd="0" destOrd="0" presId="urn:microsoft.com/office/officeart/2005/8/layout/lProcess2"/>
    <dgm:cxn modelId="{4D3BFC9D-5BE8-4B8F-ABA9-C2A8F2267337}" srcId="{467379CB-B728-4506-9D57-3AA621B2AA79}" destId="{F8E15CFE-5A51-4ECC-8576-5F8D34F7ED46}" srcOrd="1" destOrd="0" parTransId="{79B89783-2070-4AEF-B673-AFE491D0C998}" sibTransId="{A63D3206-3195-4376-9285-0C8116D17983}"/>
    <dgm:cxn modelId="{DCAF5BEC-7DEC-4F12-A2B0-A731FA14643D}" srcId="{83DEF3F7-42C1-42AB-97D3-FAEAFFAD36F4}" destId="{2BC27617-8079-48C8-BAD0-1F2A183F5334}" srcOrd="3" destOrd="0" parTransId="{D7760CAB-7E07-4693-BF64-FE8A0C7FB4C7}" sibTransId="{C9D6C907-23B5-4819-8A3E-63AA881D8262}"/>
    <dgm:cxn modelId="{A0C4C723-5629-40B8-8C4B-4F7AC52F0740}" srcId="{83DEF3F7-42C1-42AB-97D3-FAEAFFAD36F4}" destId="{5AE4D799-D757-4880-A395-8DE3B05D1FCE}" srcOrd="1" destOrd="0" parTransId="{1D0E8EA7-2607-42E2-BCBE-D213DC066388}" sibTransId="{A053A53F-0D21-4946-9FB5-DC141290DCC4}"/>
    <dgm:cxn modelId="{3C5671F6-FD0E-457A-A249-E38432C33D27}" type="presOf" srcId="{2BC27617-8079-48C8-BAD0-1F2A183F5334}" destId="{B11919BE-40B9-48C3-A89D-30B34EA87A9E}" srcOrd="1" destOrd="0" presId="urn:microsoft.com/office/officeart/2005/8/layout/lProcess2"/>
    <dgm:cxn modelId="{00572825-A741-4323-B6B1-55D942424EE1}" srcId="{2BC27617-8079-48C8-BAD0-1F2A183F5334}" destId="{04A72008-67DF-488C-A07D-2CD709E9042F}" srcOrd="0" destOrd="0" parTransId="{819B0737-2E56-43FB-A379-335BF9BAB843}" sibTransId="{8B6252C8-7358-476F-898E-EFF235F08998}"/>
    <dgm:cxn modelId="{804A072D-8F7D-4601-8AB4-FE9674A99DAC}" type="presOf" srcId="{53BC1823-9A3D-40B6-B4DC-29A41BB5D43A}" destId="{0971185C-44AB-4301-AD0F-113902A1F7BB}" srcOrd="0" destOrd="0" presId="urn:microsoft.com/office/officeart/2005/8/layout/lProcess2"/>
    <dgm:cxn modelId="{4312934F-58E0-4BE0-BE28-030473C36FCB}" type="presOf" srcId="{CFE6CAE4-CD12-445B-99AA-09D65F110E08}" destId="{6AE18252-EC2D-45E1-A455-FBF5EFB276F6}" srcOrd="0" destOrd="0" presId="urn:microsoft.com/office/officeart/2005/8/layout/lProcess2"/>
    <dgm:cxn modelId="{AD68DB26-2FCB-4887-87BF-067E9F0F877E}" type="presOf" srcId="{5AE4D799-D757-4880-A395-8DE3B05D1FCE}" destId="{5F8E949E-6662-452F-940A-AD84C1C0CDA8}" srcOrd="1" destOrd="0" presId="urn:microsoft.com/office/officeart/2005/8/layout/lProcess2"/>
    <dgm:cxn modelId="{D43E6628-2D18-4D82-A2B2-700E63404925}" type="presOf" srcId="{467379CB-B728-4506-9D57-3AA621B2AA79}" destId="{8AAA378E-8001-4FDC-A76A-D3764151D091}" srcOrd="1" destOrd="0" presId="urn:microsoft.com/office/officeart/2005/8/layout/lProcess2"/>
    <dgm:cxn modelId="{73CFE15D-653F-4650-9C04-8F61CE62CC8A}" srcId="{2BC27617-8079-48C8-BAD0-1F2A183F5334}" destId="{BF76B1C8-E821-4F62-B8BF-7DAA03252AD1}" srcOrd="1" destOrd="0" parTransId="{65D78AB7-05F5-454C-8C82-239F870EC205}" sibTransId="{338CB179-B1B8-4D5C-AA5A-AC55E30B7362}"/>
    <dgm:cxn modelId="{AEBF4D6A-3AC6-4342-94BC-CB7820E44ACC}" type="presOf" srcId="{2BC27617-8079-48C8-BAD0-1F2A183F5334}" destId="{34A6229F-3588-4558-AF6F-BF92E6D47CB5}" srcOrd="0" destOrd="0" presId="urn:microsoft.com/office/officeart/2005/8/layout/lProcess2"/>
    <dgm:cxn modelId="{D6F4CF9D-55B2-4BF4-B443-7E6F2559F9C3}" type="presOf" srcId="{83DEF3F7-42C1-42AB-97D3-FAEAFFAD36F4}" destId="{26AC0BC5-8FD9-4FFE-905A-CD890DDC9711}" srcOrd="0" destOrd="0" presId="urn:microsoft.com/office/officeart/2005/8/layout/lProcess2"/>
    <dgm:cxn modelId="{CB8C3D23-9F6B-4BA0-8023-D694401E4648}" type="presOf" srcId="{04A72008-67DF-488C-A07D-2CD709E9042F}" destId="{A70C00E6-24FA-4F43-B69A-0E34946208AD}" srcOrd="0" destOrd="0" presId="urn:microsoft.com/office/officeart/2005/8/layout/lProcess2"/>
    <dgm:cxn modelId="{9D92D606-1273-4976-98DD-CB0B6B093C04}" srcId="{83DEF3F7-42C1-42AB-97D3-FAEAFFAD36F4}" destId="{CCB21898-EF02-4D5C-AC41-92E973B3F58B}" srcOrd="2" destOrd="0" parTransId="{55270623-8CB6-4857-9FA5-1D63461858D5}" sibTransId="{813E2555-563E-41D1-A798-CA7774A3350E}"/>
    <dgm:cxn modelId="{5DAE1EF5-7E13-49F1-BBE4-610111CE036D}" type="presOf" srcId="{CCB21898-EF02-4D5C-AC41-92E973B3F58B}" destId="{73C0176E-7D6D-4EB7-821F-112BC9212A10}" srcOrd="0" destOrd="0" presId="urn:microsoft.com/office/officeart/2005/8/layout/lProcess2"/>
    <dgm:cxn modelId="{624E487F-8097-4253-9482-C409427CD1A6}" srcId="{5AE4D799-D757-4880-A395-8DE3B05D1FCE}" destId="{CFE6CAE4-CD12-445B-99AA-09D65F110E08}" srcOrd="1" destOrd="0" parTransId="{48D99921-5467-4A7C-8BAE-BE990CFF571F}" sibTransId="{F0149AFB-D119-4FAF-B2A6-3F1D5C9BF1B7}"/>
    <dgm:cxn modelId="{3DEFCBBF-2F54-40A6-8092-156F2ABB1991}" type="presParOf" srcId="{26AC0BC5-8FD9-4FFE-905A-CD890DDC9711}" destId="{C917CEA6-BD7E-4415-9F6D-93BD52541D19}" srcOrd="0" destOrd="0" presId="urn:microsoft.com/office/officeart/2005/8/layout/lProcess2"/>
    <dgm:cxn modelId="{29CF92BA-07F4-4D49-870C-FD1A8922C153}" type="presParOf" srcId="{C917CEA6-BD7E-4415-9F6D-93BD52541D19}" destId="{25743631-35FE-47A5-A188-20EAE011F3BA}" srcOrd="0" destOrd="0" presId="urn:microsoft.com/office/officeart/2005/8/layout/lProcess2"/>
    <dgm:cxn modelId="{B964F96D-9FB7-40F5-9B88-81B3E4F026D7}" type="presParOf" srcId="{C917CEA6-BD7E-4415-9F6D-93BD52541D19}" destId="{8AAA378E-8001-4FDC-A76A-D3764151D091}" srcOrd="1" destOrd="0" presId="urn:microsoft.com/office/officeart/2005/8/layout/lProcess2"/>
    <dgm:cxn modelId="{1423F861-0A6E-4889-9386-9E4F1B111B42}" type="presParOf" srcId="{C917CEA6-BD7E-4415-9F6D-93BD52541D19}" destId="{E919F526-2A93-4AA7-9D39-A11571392EEE}" srcOrd="2" destOrd="0" presId="urn:microsoft.com/office/officeart/2005/8/layout/lProcess2"/>
    <dgm:cxn modelId="{FB94C501-42C9-496B-9AFA-C02471509085}" type="presParOf" srcId="{E919F526-2A93-4AA7-9D39-A11571392EEE}" destId="{5E2A3583-EE91-48E5-A186-6A15F9322B47}" srcOrd="0" destOrd="0" presId="urn:microsoft.com/office/officeart/2005/8/layout/lProcess2"/>
    <dgm:cxn modelId="{0234A88B-8CEC-4BD6-9308-C433B00D7676}" type="presParOf" srcId="{5E2A3583-EE91-48E5-A186-6A15F9322B47}" destId="{0971185C-44AB-4301-AD0F-113902A1F7BB}" srcOrd="0" destOrd="0" presId="urn:microsoft.com/office/officeart/2005/8/layout/lProcess2"/>
    <dgm:cxn modelId="{268F1F58-03FA-457E-9C28-8F82767F58A7}" type="presParOf" srcId="{5E2A3583-EE91-48E5-A186-6A15F9322B47}" destId="{1325DE54-A547-4747-A7F6-E721F4EB63D2}" srcOrd="1" destOrd="0" presId="urn:microsoft.com/office/officeart/2005/8/layout/lProcess2"/>
    <dgm:cxn modelId="{E16553EA-AF35-479B-8E04-3A2D1AC3C654}" type="presParOf" srcId="{5E2A3583-EE91-48E5-A186-6A15F9322B47}" destId="{52590929-01F0-4C7F-9A9B-D5424F8C253D}" srcOrd="2" destOrd="0" presId="urn:microsoft.com/office/officeart/2005/8/layout/lProcess2"/>
    <dgm:cxn modelId="{01966491-3FC5-46D5-AE26-448854B89D69}" type="presParOf" srcId="{26AC0BC5-8FD9-4FFE-905A-CD890DDC9711}" destId="{0F33CEF6-2D02-4D47-BEBB-4EB964830AEA}" srcOrd="1" destOrd="0" presId="urn:microsoft.com/office/officeart/2005/8/layout/lProcess2"/>
    <dgm:cxn modelId="{7FF2B8A0-0760-4B65-AE28-396C3B4A9BD9}" type="presParOf" srcId="{26AC0BC5-8FD9-4FFE-905A-CD890DDC9711}" destId="{A38BE0C6-50ED-477E-B4F7-6CB743DE4FAC}" srcOrd="2" destOrd="0" presId="urn:microsoft.com/office/officeart/2005/8/layout/lProcess2"/>
    <dgm:cxn modelId="{EC8CEE64-ADBD-4553-8FD7-E8A477CDB4B0}" type="presParOf" srcId="{A38BE0C6-50ED-477E-B4F7-6CB743DE4FAC}" destId="{66B0A4EE-50C7-4455-8E94-DCB4DE0B97C7}" srcOrd="0" destOrd="0" presId="urn:microsoft.com/office/officeart/2005/8/layout/lProcess2"/>
    <dgm:cxn modelId="{687C3DBE-E36D-49FE-B606-DF289EFFE593}" type="presParOf" srcId="{A38BE0C6-50ED-477E-B4F7-6CB743DE4FAC}" destId="{5F8E949E-6662-452F-940A-AD84C1C0CDA8}" srcOrd="1" destOrd="0" presId="urn:microsoft.com/office/officeart/2005/8/layout/lProcess2"/>
    <dgm:cxn modelId="{783BBA68-7638-426E-AB58-14A9833E91DA}" type="presParOf" srcId="{A38BE0C6-50ED-477E-B4F7-6CB743DE4FAC}" destId="{1260B967-4464-4109-A216-8F86E4D4E5EA}" srcOrd="2" destOrd="0" presId="urn:microsoft.com/office/officeart/2005/8/layout/lProcess2"/>
    <dgm:cxn modelId="{26659F7D-7971-42B2-A7D5-B77DB06366BD}" type="presParOf" srcId="{1260B967-4464-4109-A216-8F86E4D4E5EA}" destId="{EADB76E8-0BDB-4F34-ABED-48824442F5E7}" srcOrd="0" destOrd="0" presId="urn:microsoft.com/office/officeart/2005/8/layout/lProcess2"/>
    <dgm:cxn modelId="{EBA5D469-10D4-495D-8860-DF62BA4D6AB8}" type="presParOf" srcId="{EADB76E8-0BDB-4F34-ABED-48824442F5E7}" destId="{793C0705-5382-4EF8-BEA0-F4B9BABF88CB}" srcOrd="0" destOrd="0" presId="urn:microsoft.com/office/officeart/2005/8/layout/lProcess2"/>
    <dgm:cxn modelId="{6F5DCB6F-250E-43DD-8D33-36017C5E6E53}" type="presParOf" srcId="{EADB76E8-0BDB-4F34-ABED-48824442F5E7}" destId="{BA9AB51F-9756-4140-9D3F-30AACB851036}" srcOrd="1" destOrd="0" presId="urn:microsoft.com/office/officeart/2005/8/layout/lProcess2"/>
    <dgm:cxn modelId="{AEE1F88C-26C2-4345-815F-87E72FF26C7B}" type="presParOf" srcId="{EADB76E8-0BDB-4F34-ABED-48824442F5E7}" destId="{6AE18252-EC2D-45E1-A455-FBF5EFB276F6}" srcOrd="2" destOrd="0" presId="urn:microsoft.com/office/officeart/2005/8/layout/lProcess2"/>
    <dgm:cxn modelId="{88BD47E8-E2CE-485C-B753-1D930A187624}" type="presParOf" srcId="{26AC0BC5-8FD9-4FFE-905A-CD890DDC9711}" destId="{AC0814AC-443C-4322-B853-92EC0CEAD0B0}" srcOrd="3" destOrd="0" presId="urn:microsoft.com/office/officeart/2005/8/layout/lProcess2"/>
    <dgm:cxn modelId="{7FB8BC0C-ADAA-420B-B3AC-E1DBAA2728DF}" type="presParOf" srcId="{26AC0BC5-8FD9-4FFE-905A-CD890DDC9711}" destId="{3A125812-CBAE-492D-9DA7-A874214F1494}" srcOrd="4" destOrd="0" presId="urn:microsoft.com/office/officeart/2005/8/layout/lProcess2"/>
    <dgm:cxn modelId="{684E513B-CE58-438F-95F2-B345925EE665}" type="presParOf" srcId="{3A125812-CBAE-492D-9DA7-A874214F1494}" destId="{73C0176E-7D6D-4EB7-821F-112BC9212A10}" srcOrd="0" destOrd="0" presId="urn:microsoft.com/office/officeart/2005/8/layout/lProcess2"/>
    <dgm:cxn modelId="{F82F917F-CFCC-43C7-BBE1-7A88D22406D5}" type="presParOf" srcId="{3A125812-CBAE-492D-9DA7-A874214F1494}" destId="{698BE7C6-B0A9-4484-B5D7-CA5297F3BBF5}" srcOrd="1" destOrd="0" presId="urn:microsoft.com/office/officeart/2005/8/layout/lProcess2"/>
    <dgm:cxn modelId="{255DF7E9-5245-4F83-AA92-E505FD099D25}" type="presParOf" srcId="{3A125812-CBAE-492D-9DA7-A874214F1494}" destId="{1EAC927F-0DAA-4E96-AE33-BBA5ADE87ED3}" srcOrd="2" destOrd="0" presId="urn:microsoft.com/office/officeart/2005/8/layout/lProcess2"/>
    <dgm:cxn modelId="{330840E8-DEB7-4C94-9613-7CC73F350DB3}" type="presParOf" srcId="{1EAC927F-0DAA-4E96-AE33-BBA5ADE87ED3}" destId="{33FB9F47-CE41-45D3-8DE1-1B6E31E64D20}" srcOrd="0" destOrd="0" presId="urn:microsoft.com/office/officeart/2005/8/layout/lProcess2"/>
    <dgm:cxn modelId="{50C7F708-D89B-477F-8031-2655DEC707DC}" type="presParOf" srcId="{33FB9F47-CE41-45D3-8DE1-1B6E31E64D20}" destId="{8598F4FE-10F4-4E54-BC12-A19801251A4D}" srcOrd="0" destOrd="0" presId="urn:microsoft.com/office/officeart/2005/8/layout/lProcess2"/>
    <dgm:cxn modelId="{BE5130FC-9D1A-4435-A853-7461F0DA7B7C}" type="presParOf" srcId="{33FB9F47-CE41-45D3-8DE1-1B6E31E64D20}" destId="{6888009A-99DB-4B83-99B8-399CE6160DBE}" srcOrd="1" destOrd="0" presId="urn:microsoft.com/office/officeart/2005/8/layout/lProcess2"/>
    <dgm:cxn modelId="{F2AFFB0D-75E7-4A45-85E7-169303507F7A}" type="presParOf" srcId="{33FB9F47-CE41-45D3-8DE1-1B6E31E64D20}" destId="{B91A0C16-7D88-46CC-8623-7855C1900380}" srcOrd="2" destOrd="0" presId="urn:microsoft.com/office/officeart/2005/8/layout/lProcess2"/>
    <dgm:cxn modelId="{5C20A578-87F1-44CE-AD3A-F9672D1AF9FB}" type="presParOf" srcId="{26AC0BC5-8FD9-4FFE-905A-CD890DDC9711}" destId="{C9340D1A-2B13-4CCE-A989-1D455CD0AFBD}" srcOrd="5" destOrd="0" presId="urn:microsoft.com/office/officeart/2005/8/layout/lProcess2"/>
    <dgm:cxn modelId="{364DA65C-A86A-4D0D-9E48-D65E88C42BD4}" type="presParOf" srcId="{26AC0BC5-8FD9-4FFE-905A-CD890DDC9711}" destId="{635C9379-6163-44AA-883F-97E62F907672}" srcOrd="6" destOrd="0" presId="urn:microsoft.com/office/officeart/2005/8/layout/lProcess2"/>
    <dgm:cxn modelId="{00E764F0-71E0-4232-9002-444B2415F1A3}" type="presParOf" srcId="{635C9379-6163-44AA-883F-97E62F907672}" destId="{34A6229F-3588-4558-AF6F-BF92E6D47CB5}" srcOrd="0" destOrd="0" presId="urn:microsoft.com/office/officeart/2005/8/layout/lProcess2"/>
    <dgm:cxn modelId="{24046F8B-47B1-436E-9D8F-52B3320827B5}" type="presParOf" srcId="{635C9379-6163-44AA-883F-97E62F907672}" destId="{B11919BE-40B9-48C3-A89D-30B34EA87A9E}" srcOrd="1" destOrd="0" presId="urn:microsoft.com/office/officeart/2005/8/layout/lProcess2"/>
    <dgm:cxn modelId="{CF029691-4EAC-431B-A71C-A8E85DACE12A}" type="presParOf" srcId="{635C9379-6163-44AA-883F-97E62F907672}" destId="{F2D4CB89-55D7-4A06-B2B6-018606A309AF}" srcOrd="2" destOrd="0" presId="urn:microsoft.com/office/officeart/2005/8/layout/lProcess2"/>
    <dgm:cxn modelId="{AD3D1D44-D011-4C57-BB0A-EEFE3EBB11B7}" type="presParOf" srcId="{F2D4CB89-55D7-4A06-B2B6-018606A309AF}" destId="{5CDEBEFE-9375-4C01-BFD0-07CDF819FC55}" srcOrd="0" destOrd="0" presId="urn:microsoft.com/office/officeart/2005/8/layout/lProcess2"/>
    <dgm:cxn modelId="{C8D15BDC-A284-4F40-89E2-7F4E4E5B9905}" type="presParOf" srcId="{5CDEBEFE-9375-4C01-BFD0-07CDF819FC55}" destId="{A70C00E6-24FA-4F43-B69A-0E34946208AD}" srcOrd="0" destOrd="0" presId="urn:microsoft.com/office/officeart/2005/8/layout/lProcess2"/>
    <dgm:cxn modelId="{13788039-FE68-4095-97C9-159A6C80CF9A}" type="presParOf" srcId="{5CDEBEFE-9375-4C01-BFD0-07CDF819FC55}" destId="{087D70E0-4A73-4A7D-847F-0A7D93A02A74}" srcOrd="1" destOrd="0" presId="urn:microsoft.com/office/officeart/2005/8/layout/lProcess2"/>
    <dgm:cxn modelId="{2B47227B-29F0-428D-B83D-1638732FE099}" type="presParOf" srcId="{5CDEBEFE-9375-4C01-BFD0-07CDF819FC55}" destId="{EBD19780-067C-45B1-9E1D-F29498BBE35E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99E7CA-10C2-4386-B40D-3436C7A29DD2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9A4B34ED-28CA-4127-B2FD-DA7C65256741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solidFill>
                <a:schemeClr val="tx1"/>
              </a:solidFill>
            </a:rPr>
            <a:t>Проверено 12 организаций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dirty="0" smtClean="0">
            <a:solidFill>
              <a:schemeClr val="tx1"/>
            </a:solidFill>
          </a:endParaRP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solidFill>
                <a:schemeClr val="tx1"/>
              </a:solidFill>
            </a:rPr>
            <a:t>Объем проверенных средств – 299 530,0 тыс. руб.</a:t>
          </a:r>
        </a:p>
        <a:p>
          <a:pPr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>
            <a:solidFill>
              <a:schemeClr val="tx1"/>
            </a:solidFill>
          </a:endParaRPr>
        </a:p>
      </dgm:t>
    </dgm:pt>
    <dgm:pt modelId="{674B847D-1446-43D3-AF56-14565475A54D}" type="parTrans" cxnId="{43140C51-C193-43DF-A2C5-85D8147FBC22}">
      <dgm:prSet/>
      <dgm:spPr/>
      <dgm:t>
        <a:bodyPr/>
        <a:lstStyle/>
        <a:p>
          <a:endParaRPr lang="ru-RU"/>
        </a:p>
      </dgm:t>
    </dgm:pt>
    <dgm:pt modelId="{333C215E-BC4E-4C8F-B1D7-A5FA88D31215}" type="sibTrans" cxnId="{43140C51-C193-43DF-A2C5-85D8147FBC22}">
      <dgm:prSet/>
      <dgm:spPr/>
      <dgm:t>
        <a:bodyPr/>
        <a:lstStyle/>
        <a:p>
          <a:endParaRPr lang="ru-RU"/>
        </a:p>
      </dgm:t>
    </dgm:pt>
    <dgm:pt modelId="{47CAF0CC-9C12-41E2-93FA-B0C41E98618F}">
      <dgm:prSet custT="1"/>
      <dgm:spPr/>
      <dgm:t>
        <a:bodyPr/>
        <a:lstStyle/>
        <a:p>
          <a:pPr rtl="0"/>
          <a:r>
            <a:rPr lang="ru-RU" sz="1600" b="0" dirty="0" smtClean="0">
              <a:solidFill>
                <a:schemeClr val="tx1"/>
              </a:solidFill>
            </a:rPr>
            <a:t>Выявлено</a:t>
          </a:r>
          <a:r>
            <a:rPr lang="ru-RU" sz="1600" dirty="0" smtClean="0">
              <a:solidFill>
                <a:schemeClr val="tx1"/>
              </a:solidFill>
            </a:rPr>
            <a:t>  нецелевых расходов 3,9 тыс. руб., неправомерных расходов 286,0 тыс. руб., сумма  причиненного ущерба 11,9 тыс. руб. </a:t>
          </a:r>
          <a:endParaRPr lang="ru-RU" sz="1600" dirty="0">
            <a:solidFill>
              <a:schemeClr val="tx1"/>
            </a:solidFill>
          </a:endParaRPr>
        </a:p>
      </dgm:t>
    </dgm:pt>
    <dgm:pt modelId="{9E9E42CC-624C-45EB-92AC-54E1A2A25F8C}" type="parTrans" cxnId="{3529067A-C7C4-4CC1-BF28-60520B01F5EC}">
      <dgm:prSet/>
      <dgm:spPr/>
      <dgm:t>
        <a:bodyPr/>
        <a:lstStyle/>
        <a:p>
          <a:endParaRPr lang="ru-RU"/>
        </a:p>
      </dgm:t>
    </dgm:pt>
    <dgm:pt modelId="{8C5BCCD5-7E27-4067-A8D8-102F0182333A}" type="sibTrans" cxnId="{3529067A-C7C4-4CC1-BF28-60520B01F5EC}">
      <dgm:prSet/>
      <dgm:spPr/>
      <dgm:t>
        <a:bodyPr/>
        <a:lstStyle/>
        <a:p>
          <a:endParaRPr lang="ru-RU"/>
        </a:p>
      </dgm:t>
    </dgm:pt>
    <dgm:pt modelId="{3C42E288-737E-4226-BE42-CB2408716B52}">
      <dgm:prSet/>
      <dgm:spPr/>
      <dgm:t>
        <a:bodyPr/>
        <a:lstStyle/>
        <a:p>
          <a:pPr rtl="0"/>
          <a:endParaRPr lang="ru-RU" sz="1100" dirty="0"/>
        </a:p>
      </dgm:t>
    </dgm:pt>
    <dgm:pt modelId="{E2AE3F13-E6D3-41DA-B877-03CBD41F3C95}" type="parTrans" cxnId="{9E9FA559-039E-4154-97E6-43B7C4051E23}">
      <dgm:prSet/>
      <dgm:spPr/>
      <dgm:t>
        <a:bodyPr/>
        <a:lstStyle/>
        <a:p>
          <a:endParaRPr lang="ru-RU"/>
        </a:p>
      </dgm:t>
    </dgm:pt>
    <dgm:pt modelId="{1A0E7BFE-AA41-4CB7-AE94-C41D4F0127CC}" type="sibTrans" cxnId="{9E9FA559-039E-4154-97E6-43B7C4051E23}">
      <dgm:prSet/>
      <dgm:spPr/>
      <dgm:t>
        <a:bodyPr/>
        <a:lstStyle/>
        <a:p>
          <a:endParaRPr lang="ru-RU"/>
        </a:p>
      </dgm:t>
    </dgm:pt>
    <dgm:pt modelId="{A22E52C3-2830-4521-9B55-004A5FB0EB2C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>
              <a:solidFill>
                <a:schemeClr val="tx1"/>
              </a:solidFill>
            </a:rPr>
            <a:t>Восстановлено на лицевые счета учреждений – 275,8 тыс. руб., 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>
              <a:solidFill>
                <a:schemeClr val="tx1"/>
              </a:solidFill>
            </a:rPr>
            <a:t>в т. ч. в доход бюджета Пермского района 39,05 тыс. руб</a:t>
          </a:r>
          <a:r>
            <a:rPr lang="ru-RU" sz="1600" dirty="0" smtClean="0"/>
            <a:t>.</a:t>
          </a:r>
        </a:p>
        <a:p>
          <a:pPr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dirty="0"/>
        </a:p>
      </dgm:t>
    </dgm:pt>
    <dgm:pt modelId="{47790D01-2F32-42DB-B0C8-70DB38F23312}" type="parTrans" cxnId="{C6E94879-0F9B-40CB-9825-8EBB93F3383D}">
      <dgm:prSet/>
      <dgm:spPr/>
      <dgm:t>
        <a:bodyPr/>
        <a:lstStyle/>
        <a:p>
          <a:endParaRPr lang="ru-RU"/>
        </a:p>
      </dgm:t>
    </dgm:pt>
    <dgm:pt modelId="{D598595A-E8C4-491E-B8B3-3263924B152A}" type="sibTrans" cxnId="{C6E94879-0F9B-40CB-9825-8EBB93F3383D}">
      <dgm:prSet/>
      <dgm:spPr/>
      <dgm:t>
        <a:bodyPr/>
        <a:lstStyle/>
        <a:p>
          <a:endParaRPr lang="ru-RU"/>
        </a:p>
      </dgm:t>
    </dgm:pt>
    <dgm:pt modelId="{B2F44431-E834-46A3-99CA-018FAE0E567A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>
              <a:solidFill>
                <a:schemeClr val="tx1"/>
              </a:solidFill>
            </a:rPr>
            <a:t>Привлечено к дисциплинарной ответственности  4 человека и одно юридическое лицо к административной ответственности</a:t>
          </a:r>
        </a:p>
        <a:p>
          <a:pPr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dirty="0"/>
        </a:p>
      </dgm:t>
    </dgm:pt>
    <dgm:pt modelId="{33DA8201-E4A2-402A-81C6-C805C1465C03}" type="parTrans" cxnId="{04ED10DE-733E-49E2-83F1-A76F1D32A62A}">
      <dgm:prSet/>
      <dgm:spPr/>
      <dgm:t>
        <a:bodyPr/>
        <a:lstStyle/>
        <a:p>
          <a:endParaRPr lang="ru-RU"/>
        </a:p>
      </dgm:t>
    </dgm:pt>
    <dgm:pt modelId="{9D180F21-92E3-4A33-A614-838F382FF9AD}" type="sibTrans" cxnId="{04ED10DE-733E-49E2-83F1-A76F1D32A62A}">
      <dgm:prSet/>
      <dgm:spPr/>
      <dgm:t>
        <a:bodyPr/>
        <a:lstStyle/>
        <a:p>
          <a:endParaRPr lang="ru-RU"/>
        </a:p>
      </dgm:t>
    </dgm:pt>
    <dgm:pt modelId="{F30D45C1-F312-433F-8F1A-3204445C1572}" type="pres">
      <dgm:prSet presAssocID="{5B99E7CA-10C2-4386-B40D-3436C7A29DD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E7C89C-C495-4648-B07D-9962E94F6788}" type="pres">
      <dgm:prSet presAssocID="{5B99E7CA-10C2-4386-B40D-3436C7A29DD2}" presName="diamond" presStyleLbl="bgShp" presStyleIdx="0" presStyleCnt="1" custScaleX="169726"/>
      <dgm:spPr/>
      <dgm:t>
        <a:bodyPr/>
        <a:lstStyle/>
        <a:p>
          <a:endParaRPr lang="ru-RU"/>
        </a:p>
      </dgm:t>
    </dgm:pt>
    <dgm:pt modelId="{E4F7A226-04C2-4D49-824D-C2A12C38C042}" type="pres">
      <dgm:prSet presAssocID="{5B99E7CA-10C2-4386-B40D-3436C7A29DD2}" presName="quad1" presStyleLbl="node1" presStyleIdx="0" presStyleCnt="4" custScaleX="332948" custScaleY="78788" custLinFactNeighborX="44096" custLinFactNeighborY="-2047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1594F6-DCE4-4073-8074-2306E1B566CA}" type="pres">
      <dgm:prSet presAssocID="{5B99E7CA-10C2-4386-B40D-3436C7A29DD2}" presName="quad2" presStyleLbl="node1" presStyleIdx="1" presStyleCnt="4" custScaleX="185467" custScaleY="84382" custLinFactNeighborX="76339" custLinFactNeighborY="494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6A9A66-140B-4AD9-9334-BFBFCA2AE0E6}" type="pres">
      <dgm:prSet presAssocID="{5B99E7CA-10C2-4386-B40D-3436C7A29DD2}" presName="quad3" presStyleLbl="node1" presStyleIdx="2" presStyleCnt="4" custScaleX="193087" custScaleY="84382" custLinFactNeighborX="-76339" custLinFactNeighborY="-5823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D81A8D-3392-458B-AFF3-D4F3D2F4586B}" type="pres">
      <dgm:prSet presAssocID="{5B99E7CA-10C2-4386-B40D-3436C7A29DD2}" presName="quad4" presStyleLbl="node1" presStyleIdx="3" presStyleCnt="4" custScaleX="185467" custScaleY="86558" custLinFactNeighborX="-44097" custLinFactNeighborY="155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6E94879-0F9B-40CB-9825-8EBB93F3383D}" srcId="{5B99E7CA-10C2-4386-B40D-3436C7A29DD2}" destId="{A22E52C3-2830-4521-9B55-004A5FB0EB2C}" srcOrd="2" destOrd="0" parTransId="{47790D01-2F32-42DB-B0C8-70DB38F23312}" sibTransId="{D598595A-E8C4-491E-B8B3-3263924B152A}"/>
    <dgm:cxn modelId="{84695B90-2E11-42AC-A9E1-15F0019EF507}" type="presOf" srcId="{3C42E288-737E-4226-BE42-CB2408716B52}" destId="{AE1594F6-DCE4-4073-8074-2306E1B566CA}" srcOrd="0" destOrd="1" presId="urn:microsoft.com/office/officeart/2005/8/layout/matrix3"/>
    <dgm:cxn modelId="{3529067A-C7C4-4CC1-BF28-60520B01F5EC}" srcId="{5B99E7CA-10C2-4386-B40D-3436C7A29DD2}" destId="{47CAF0CC-9C12-41E2-93FA-B0C41E98618F}" srcOrd="1" destOrd="0" parTransId="{9E9E42CC-624C-45EB-92AC-54E1A2A25F8C}" sibTransId="{8C5BCCD5-7E27-4067-A8D8-102F0182333A}"/>
    <dgm:cxn modelId="{476460AC-98A2-41FF-82B2-543C6966202F}" type="presOf" srcId="{B2F44431-E834-46A3-99CA-018FAE0E567A}" destId="{2FD81A8D-3392-458B-AFF3-D4F3D2F4586B}" srcOrd="0" destOrd="0" presId="urn:microsoft.com/office/officeart/2005/8/layout/matrix3"/>
    <dgm:cxn modelId="{876965F4-C77C-49CC-B6DF-3BC51F55BB1B}" type="presOf" srcId="{5B99E7CA-10C2-4386-B40D-3436C7A29DD2}" destId="{F30D45C1-F312-433F-8F1A-3204445C1572}" srcOrd="0" destOrd="0" presId="urn:microsoft.com/office/officeart/2005/8/layout/matrix3"/>
    <dgm:cxn modelId="{43140C51-C193-43DF-A2C5-85D8147FBC22}" srcId="{5B99E7CA-10C2-4386-B40D-3436C7A29DD2}" destId="{9A4B34ED-28CA-4127-B2FD-DA7C65256741}" srcOrd="0" destOrd="0" parTransId="{674B847D-1446-43D3-AF56-14565475A54D}" sibTransId="{333C215E-BC4E-4C8F-B1D7-A5FA88D31215}"/>
    <dgm:cxn modelId="{04ED10DE-733E-49E2-83F1-A76F1D32A62A}" srcId="{5B99E7CA-10C2-4386-B40D-3436C7A29DD2}" destId="{B2F44431-E834-46A3-99CA-018FAE0E567A}" srcOrd="3" destOrd="0" parTransId="{33DA8201-E4A2-402A-81C6-C805C1465C03}" sibTransId="{9D180F21-92E3-4A33-A614-838F382FF9AD}"/>
    <dgm:cxn modelId="{9E9FA559-039E-4154-97E6-43B7C4051E23}" srcId="{47CAF0CC-9C12-41E2-93FA-B0C41E98618F}" destId="{3C42E288-737E-4226-BE42-CB2408716B52}" srcOrd="0" destOrd="0" parTransId="{E2AE3F13-E6D3-41DA-B877-03CBD41F3C95}" sibTransId="{1A0E7BFE-AA41-4CB7-AE94-C41D4F0127CC}"/>
    <dgm:cxn modelId="{DD908E06-84EB-4F5E-9C25-7758AD8EA03F}" type="presOf" srcId="{A22E52C3-2830-4521-9B55-004A5FB0EB2C}" destId="{FE6A9A66-140B-4AD9-9334-BFBFCA2AE0E6}" srcOrd="0" destOrd="0" presId="urn:microsoft.com/office/officeart/2005/8/layout/matrix3"/>
    <dgm:cxn modelId="{EBFB5C6B-4D2A-4B69-922C-96AB42BEA8A4}" type="presOf" srcId="{47CAF0CC-9C12-41E2-93FA-B0C41E98618F}" destId="{AE1594F6-DCE4-4073-8074-2306E1B566CA}" srcOrd="0" destOrd="0" presId="urn:microsoft.com/office/officeart/2005/8/layout/matrix3"/>
    <dgm:cxn modelId="{2E8A4F66-4382-4F52-A780-4BAB6C6BE570}" type="presOf" srcId="{9A4B34ED-28CA-4127-B2FD-DA7C65256741}" destId="{E4F7A226-04C2-4D49-824D-C2A12C38C042}" srcOrd="0" destOrd="0" presId="urn:microsoft.com/office/officeart/2005/8/layout/matrix3"/>
    <dgm:cxn modelId="{3B850719-9FEF-4014-B4EF-817B905E4B9D}" type="presParOf" srcId="{F30D45C1-F312-433F-8F1A-3204445C1572}" destId="{64E7C89C-C495-4648-B07D-9962E94F6788}" srcOrd="0" destOrd="0" presId="urn:microsoft.com/office/officeart/2005/8/layout/matrix3"/>
    <dgm:cxn modelId="{A86FB309-F979-4C40-9021-5E11A76CA97E}" type="presParOf" srcId="{F30D45C1-F312-433F-8F1A-3204445C1572}" destId="{E4F7A226-04C2-4D49-824D-C2A12C38C042}" srcOrd="1" destOrd="0" presId="urn:microsoft.com/office/officeart/2005/8/layout/matrix3"/>
    <dgm:cxn modelId="{64F9D5CE-C17A-4585-B93E-B8C68D32A914}" type="presParOf" srcId="{F30D45C1-F312-433F-8F1A-3204445C1572}" destId="{AE1594F6-DCE4-4073-8074-2306E1B566CA}" srcOrd="2" destOrd="0" presId="urn:microsoft.com/office/officeart/2005/8/layout/matrix3"/>
    <dgm:cxn modelId="{DAADE0B3-D60F-485B-88FA-28E15DFB7B90}" type="presParOf" srcId="{F30D45C1-F312-433F-8F1A-3204445C1572}" destId="{FE6A9A66-140B-4AD9-9334-BFBFCA2AE0E6}" srcOrd="3" destOrd="0" presId="urn:microsoft.com/office/officeart/2005/8/layout/matrix3"/>
    <dgm:cxn modelId="{337CF11F-ACA0-4BF6-A4DB-7B307F032A4A}" type="presParOf" srcId="{F30D45C1-F312-433F-8F1A-3204445C1572}" destId="{2FD81A8D-3392-458B-AFF3-D4F3D2F4586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462BE3-C324-4301-A3EA-62E336A6FDDF}">
      <dsp:nvSpPr>
        <dsp:cNvPr id="0" name=""/>
        <dsp:cNvSpPr/>
      </dsp:nvSpPr>
      <dsp:spPr>
        <a:xfrm>
          <a:off x="239520" y="0"/>
          <a:ext cx="7945894" cy="1458161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Отчет представлен во исполнение:</a:t>
          </a:r>
          <a:endParaRPr lang="ru-RU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2228" y="42708"/>
        <a:ext cx="7860478" cy="1372745"/>
      </dsp:txXfrm>
    </dsp:sp>
    <dsp:sp modelId="{968BD832-E34C-467E-BD31-5A1BEBA80314}">
      <dsp:nvSpPr>
        <dsp:cNvPr id="0" name=""/>
        <dsp:cNvSpPr/>
      </dsp:nvSpPr>
      <dsp:spPr>
        <a:xfrm>
          <a:off x="303434" y="2430274"/>
          <a:ext cx="51429" cy="113415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2961C2-0D48-462E-BD33-51C2ABD26C91}">
      <dsp:nvSpPr>
        <dsp:cNvPr id="0" name=""/>
        <dsp:cNvSpPr/>
      </dsp:nvSpPr>
      <dsp:spPr>
        <a:xfrm>
          <a:off x="993928" y="1757901"/>
          <a:ext cx="7171585" cy="1458161"/>
        </a:xfrm>
        <a:prstGeom prst="roundRect">
          <a:avLst>
            <a:gd name="adj" fmla="val 16670"/>
          </a:avLst>
        </a:prstGeom>
        <a:solidFill>
          <a:schemeClr val="accent4">
            <a:lumMod val="7500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раздела 43 решения Земского Собрания от 26.09.2013 № 376 «О бюджетном процессе в Пермском муниципальном районе»</a:t>
          </a:r>
        </a:p>
      </dsp:txBody>
      <dsp:txXfrm>
        <a:off x="1065122" y="1829095"/>
        <a:ext cx="7029197" cy="1315773"/>
      </dsp:txXfrm>
    </dsp:sp>
    <dsp:sp modelId="{4E3A6967-E6B7-4389-A61D-B6865CD7F257}">
      <dsp:nvSpPr>
        <dsp:cNvPr id="0" name=""/>
        <dsp:cNvSpPr/>
      </dsp:nvSpPr>
      <dsp:spPr>
        <a:xfrm>
          <a:off x="253781" y="4538478"/>
          <a:ext cx="162016" cy="109464"/>
        </a:xfrm>
        <a:prstGeom prst="roundRect">
          <a:avLst>
            <a:gd name="adj" fmla="val 16670"/>
          </a:avLst>
        </a:prstGeom>
        <a:solidFill>
          <a:schemeClr val="accent4">
            <a:hueOff val="-8271860"/>
            <a:satOff val="46445"/>
            <a:lumOff val="-2156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C3D94E-8B1A-4AAF-B2DF-E3A07C52B604}">
      <dsp:nvSpPr>
        <dsp:cNvPr id="0" name=""/>
        <dsp:cNvSpPr/>
      </dsp:nvSpPr>
      <dsp:spPr>
        <a:xfrm>
          <a:off x="1010851" y="3353772"/>
          <a:ext cx="7160303" cy="2478875"/>
        </a:xfrm>
        <a:prstGeom prst="roundRect">
          <a:avLst>
            <a:gd name="adj" fmla="val 16670"/>
          </a:avLst>
        </a:prstGeom>
        <a:solidFill>
          <a:schemeClr val="accent4">
            <a:hueOff val="-8271860"/>
            <a:satOff val="46445"/>
            <a:lumOff val="-2156"/>
            <a:alphaOff val="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>
              <a:latin typeface="Times New Roman" pitchFamily="18" charset="0"/>
            </a:rPr>
            <a:t>решения Земского Собрания от 21.06.2016       № 155 «Об утверждении годовых и полугодовых форм представления отчетов об исполнении бюджета Пермского муниципального района»</a:t>
          </a:r>
          <a:endParaRPr lang="ru-RU" sz="2600" kern="1200" dirty="0"/>
        </a:p>
      </dsp:txBody>
      <dsp:txXfrm>
        <a:off x="1131881" y="3474802"/>
        <a:ext cx="6918243" cy="22368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0.19677</cdr:x>
      <cdr:y>0</cdr:y>
    </cdr:from>
    <cdr:to>
      <cdr:x>0.67585</cdr:x>
      <cdr:y>0.31894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>
          <a:off x="1656184" y="0"/>
          <a:ext cx="4032448" cy="1551152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accent4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0.35076</cdr:x>
      <cdr:y>0</cdr:y>
    </cdr:from>
    <cdr:to>
      <cdr:x>0.82984</cdr:x>
      <cdr:y>0.33374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>
          <a:off x="2952328" y="0"/>
          <a:ext cx="4032448" cy="162316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0.50512</cdr:x>
      <cdr:y>0.15738</cdr:y>
    </cdr:from>
    <cdr:to>
      <cdr:x>0.59695</cdr:x>
      <cdr:y>0.23332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251575" y="765434"/>
          <a:ext cx="772969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/>
            <a:t>90,4%</a:t>
          </a:r>
          <a:endParaRPr lang="ru-RU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0.01918</cdr:y>
    </cdr:from>
    <cdr:to>
      <cdr:x>0.95147</cdr:x>
      <cdr:y>0.20417</cdr:y>
    </cdr:to>
    <cdr:sp macro="" textlink="">
      <cdr:nvSpPr>
        <cdr:cNvPr id="2" name="Заголовок 1"/>
        <cdr:cNvSpPr txBox="1">
          <a:spLocks xmlns:a="http://schemas.openxmlformats.org/drawingml/2006/main"/>
        </cdr:cNvSpPr>
      </cdr:nvSpPr>
      <cdr:spPr bwMode="auto">
        <a:xfrm xmlns:a="http://schemas.openxmlformats.org/drawingml/2006/main">
          <a:off x="0" y="116632"/>
          <a:ext cx="9036496" cy="112474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="horz" wrap="square" lIns="91440" tIns="45720" rIns="91440" bIns="45720" numCol="1" anchor="ctr" anchorCtr="0" compatLnSpc="1">
          <a:prstTxWarp prst="textNoShape">
            <a:avLst/>
          </a:prstTxWarp>
          <a:normAutofit fontScale="97500" lnSpcReduction="10000"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  <a:defRPr/>
          </a:pPr>
          <a:r>
            <a: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rPr>
            <a:t> </a:t>
          </a:r>
          <a:r>
            <a:rPr kumimoji="0" lang="ru-RU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rPr>
            <a:t>Структура</a:t>
          </a:r>
          <a:r>
            <a:rPr kumimoji="0" lang="ru-RU" sz="28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rPr>
            <a:t> доходов </a:t>
          </a:r>
          <a:r>
            <a:rPr kumimoji="0" lang="ru-RU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rPr>
            <a:t>бюджета Пермского муниципального района за 2017-2018 гг., млн. руб.</a:t>
          </a:r>
          <a:endParaRPr kumimoji="0" lang="ru-RU" sz="2400" b="0" i="0" u="none" strike="noStrike" kern="0" cap="none" spc="0" normalizeH="0" baseline="0" noProof="0" dirty="0">
            <a:ln>
              <a:noFill/>
            </a:ln>
            <a:solidFill>
              <a:srgbClr val="000000"/>
            </a:solidFill>
            <a:effectLst/>
            <a:uLnTx/>
            <a:uFillTx/>
            <a:latin typeface="Arial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0.333</cdr:x>
      <cdr:y>0.26056</cdr:y>
    </cdr:from>
    <cdr:to>
      <cdr:x>0.45931</cdr:x>
      <cdr:y>0.30793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037549" y="1584176"/>
          <a:ext cx="115212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rgbClr val="FF0000"/>
              </a:solidFill>
              <a:latin typeface="Bookman Old Style" panose="02050604050505020204" pitchFamily="18" charset="0"/>
            </a:rPr>
            <a:t>-9,6 %</a:t>
          </a:r>
          <a:endParaRPr lang="ru-RU" sz="1600" b="1" dirty="0">
            <a:solidFill>
              <a:srgbClr val="FF0000"/>
            </a:solidFill>
            <a:latin typeface="Bookman Old Style" panose="02050604050505020204" pitchFamily="18" charset="0"/>
          </a:endParaRPr>
        </a:p>
      </cdr:txBody>
    </cdr:sp>
  </cdr:relSizeAnchor>
  <cdr:relSizeAnchor xmlns:cdr="http://schemas.openxmlformats.org/drawingml/2006/chartDrawing">
    <cdr:from>
      <cdr:x>0.28221</cdr:x>
      <cdr:y>0.79782</cdr:y>
    </cdr:from>
    <cdr:to>
      <cdr:x>0.36116</cdr:x>
      <cdr:y>0.84519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574274" y="4850739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 smtClean="0"/>
            <a:t>- 69%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0.28221</cdr:x>
      <cdr:y>0.56095</cdr:y>
    </cdr:from>
    <cdr:to>
      <cdr:x>0.36116</cdr:x>
      <cdr:y>0.60832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2574274" y="3410579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 smtClean="0"/>
            <a:t>- 11%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0.28778</cdr:x>
      <cdr:y>0.45087</cdr:y>
    </cdr:from>
    <cdr:to>
      <cdr:x>0.36672</cdr:x>
      <cdr:y>0.49825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2625074" y="2741299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 smtClean="0"/>
            <a:t>- 20%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0.62956</cdr:x>
      <cdr:y>0.84519</cdr:y>
    </cdr:from>
    <cdr:to>
      <cdr:x>0.7085</cdr:x>
      <cdr:y>0.89257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5742626" y="5138771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 smtClean="0"/>
            <a:t>- 64%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0.62956</cdr:x>
      <cdr:y>0.62017</cdr:y>
    </cdr:from>
    <cdr:to>
      <cdr:x>0.7085</cdr:x>
      <cdr:y>0.66754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5742626" y="3770619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 smtClean="0"/>
            <a:t>- 13%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0.62956</cdr:x>
      <cdr:y>0.52542</cdr:y>
    </cdr:from>
    <cdr:to>
      <cdr:x>0.7085</cdr:x>
      <cdr:y>0.57279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5742626" y="3194555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 smtClean="0"/>
            <a:t>- 23%</a:t>
          </a:r>
          <a:endParaRPr lang="ru-RU" sz="16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0.63917</cdr:x>
      <cdr:y>0.27851</cdr:y>
    </cdr:from>
    <cdr:to>
      <cdr:x>0.87179</cdr:x>
      <cdr:y>0.33715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V="1">
          <a:off x="5384948" y="1368152"/>
          <a:ext cx="1959868" cy="288032"/>
        </a:xfrm>
        <a:prstGeom xmlns:a="http://schemas.openxmlformats.org/drawingml/2006/main" prst="straightConnector1">
          <a:avLst/>
        </a:prstGeom>
        <a:ln xmlns:a="http://schemas.openxmlformats.org/drawingml/2006/main" w="25400" cmpd="sng">
          <a:solidFill>
            <a:srgbClr val="FF0000"/>
          </a:solidFill>
          <a:prstDash val="solid"/>
          <a:headEnd type="oval"/>
          <a:tailEnd type="stealth" w="lg" len="lg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0.69231</cdr:x>
      <cdr:y>0.30076</cdr:y>
    </cdr:from>
    <cdr:to>
      <cdr:x>0.78632</cdr:x>
      <cdr:y>0.36968</cdr:y>
    </cdr:to>
    <cdr:sp macro="" textlink="">
      <cdr:nvSpPr>
        <cdr:cNvPr id="3" name="TextBox 11"/>
        <cdr:cNvSpPr txBox="1"/>
      </cdr:nvSpPr>
      <cdr:spPr>
        <a:xfrm xmlns:a="http://schemas.openxmlformats.org/drawingml/2006/main">
          <a:off x="5832640" y="1477419"/>
          <a:ext cx="792096" cy="33855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rgbClr val="FF0000"/>
              </a:solidFill>
            </a:rPr>
            <a:t>+2,8%</a:t>
          </a:r>
          <a:endParaRPr lang="ru-RU" sz="1600" b="1" dirty="0">
            <a:solidFill>
              <a:srgbClr val="FF0000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0.76068</cdr:x>
      <cdr:y>0.44107</cdr:y>
    </cdr:from>
    <cdr:to>
      <cdr:x>0.89744</cdr:x>
      <cdr:y>0.51626</cdr:y>
    </cdr:to>
    <cdr:sp macro="" textlink="">
      <cdr:nvSpPr>
        <cdr:cNvPr id="3" name="TextBox 11"/>
        <cdr:cNvSpPr txBox="1"/>
      </cdr:nvSpPr>
      <cdr:spPr>
        <a:xfrm xmlns:a="http://schemas.openxmlformats.org/drawingml/2006/main">
          <a:off x="6408712" y="2166699"/>
          <a:ext cx="1152169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solidFill>
                <a:srgbClr val="FF0000"/>
              </a:solidFill>
            </a:rPr>
            <a:t>-34,5%</a:t>
          </a:r>
          <a:endParaRPr lang="ru-RU" b="1" dirty="0">
            <a:solidFill>
              <a:srgbClr val="FF0000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0.2605</cdr:x>
      <cdr:y>0.6</cdr:y>
    </cdr:from>
    <cdr:to>
      <cdr:x>0.31092</cdr:x>
      <cdr:y>0.64444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2232248" y="1944216"/>
          <a:ext cx="432048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0.09812</cdr:x>
      <cdr:y>0.07173</cdr:y>
    </cdr:from>
    <cdr:to>
      <cdr:x>0.17989</cdr:x>
      <cdr:y>0.11476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64096" y="360040"/>
          <a:ext cx="72008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0.09812</cdr:x>
      <cdr:y>0.09008</cdr:y>
    </cdr:from>
    <cdr:to>
      <cdr:x>0.18807</cdr:x>
      <cdr:y>0.15442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64096" y="504056"/>
          <a:ext cx="792089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300</a:t>
          </a: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,9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0.34343</cdr:x>
      <cdr:y>0.55334</cdr:y>
    </cdr:from>
    <cdr:to>
      <cdr:x>0.4252</cdr:x>
      <cdr:y>0.61768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24336" y="3096344"/>
          <a:ext cx="720055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98,9</a:t>
          </a:r>
          <a:endParaRPr lang="ru-RU" sz="1800" b="1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0.57239</cdr:x>
      <cdr:y>0.10295</cdr:y>
    </cdr:from>
    <cdr:to>
      <cdr:x>0.67868</cdr:x>
      <cdr:y>0.16729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040560" y="576064"/>
          <a:ext cx="93604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293,2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0.82588</cdr:x>
      <cdr:y>0.11582</cdr:y>
    </cdr:from>
    <cdr:to>
      <cdr:x>0.90764</cdr:x>
      <cdr:y>0.18016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272808" y="648072"/>
          <a:ext cx="71999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292,8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5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5" y="5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97A9B-783E-41BC-8B6C-5C8EC65C8DBB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8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43663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5" y="9443663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59846-528B-4E20-9CB1-DEFD26683D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6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itchFamily="34" charset="0"/>
            </a:endParaRPr>
          </a:p>
        </p:txBody>
      </p:sp>
      <p:sp>
        <p:nvSpPr>
          <p:cNvPr id="819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3DDA518-213E-43C5-B5E8-198F509F18EE}" type="slidenum">
              <a:rPr lang="ru-RU" altLang="ru-RU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32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>
                <a:latin typeface="Arial" pitchFamily="34" charset="0"/>
              </a:rPr>
              <a:t>	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84AF-202E-4E90-8E6B-E376377F83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72E8-4799-4906-B883-9830661BF9C2}" type="datetime1">
              <a:rPr lang="ru-RU"/>
              <a:pPr>
                <a:defRPr/>
              </a:pPr>
              <a:t>18.05.2020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03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08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chemeClr val="accent6"/>
                </a:solidFill>
              </a:rPr>
              <a:t>Исполнение </a:t>
            </a:r>
            <a:r>
              <a:rPr lang="ru-RU" altLang="ru-RU" sz="4000" b="1" dirty="0" smtClean="0">
                <a:solidFill>
                  <a:schemeClr val="accent6"/>
                </a:solidFill>
              </a:rPr>
              <a:t>бюджета</a:t>
            </a:r>
          </a:p>
          <a:p>
            <a:pPr algn="ctr"/>
            <a:r>
              <a:rPr lang="ru-RU" altLang="ru-RU" sz="4000" b="1" dirty="0" smtClean="0">
                <a:solidFill>
                  <a:schemeClr val="accent6"/>
                </a:solidFill>
              </a:rPr>
              <a:t> </a:t>
            </a:r>
            <a:r>
              <a:rPr lang="ru-RU" altLang="ru-RU" sz="4000" b="1" dirty="0">
                <a:solidFill>
                  <a:schemeClr val="accent6"/>
                </a:solidFill>
              </a:rPr>
              <a:t>Пермского муниципального района за </a:t>
            </a:r>
            <a:r>
              <a:rPr lang="ru-RU" altLang="ru-RU" sz="4000" b="1" dirty="0" smtClean="0">
                <a:solidFill>
                  <a:schemeClr val="accent6"/>
                </a:solidFill>
              </a:rPr>
              <a:t>2018 </a:t>
            </a:r>
            <a:r>
              <a:rPr lang="ru-RU" altLang="ru-RU" sz="4000" b="1" dirty="0">
                <a:solidFill>
                  <a:schemeClr val="accent6"/>
                </a:solidFill>
              </a:rPr>
              <a:t>год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23928" y="4869160"/>
            <a:ext cx="48245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600" dirty="0">
                <a:latin typeface="+mj-lt"/>
              </a:rPr>
              <a:t>Докладчик: </a:t>
            </a:r>
            <a:r>
              <a:rPr lang="ru-RU" altLang="ru-RU" sz="1600" dirty="0" smtClean="0">
                <a:latin typeface="+mj-lt"/>
              </a:rPr>
              <a:t>  Заместитель </a:t>
            </a:r>
            <a:r>
              <a:rPr lang="ru-RU" altLang="ru-RU" sz="1600" dirty="0">
                <a:latin typeface="+mj-lt"/>
              </a:rPr>
              <a:t>главы администрации Пермского </a:t>
            </a:r>
            <a:r>
              <a:rPr lang="ru-RU" altLang="ru-RU" sz="1600" dirty="0" smtClean="0">
                <a:latin typeface="+mj-lt"/>
              </a:rPr>
              <a:t> муниципального </a:t>
            </a:r>
            <a:r>
              <a:rPr lang="ru-RU" altLang="ru-RU" sz="1600" dirty="0">
                <a:latin typeface="+mj-lt"/>
              </a:rPr>
              <a:t>района </a:t>
            </a:r>
            <a:r>
              <a:rPr lang="ru-RU" altLang="ru-RU" sz="1600" dirty="0" smtClean="0">
                <a:latin typeface="+mj-lt"/>
              </a:rPr>
              <a:t>по </a:t>
            </a:r>
            <a:r>
              <a:rPr lang="ru-RU" altLang="ru-RU" sz="1600" dirty="0">
                <a:latin typeface="+mj-lt"/>
              </a:rPr>
              <a:t>экономическому </a:t>
            </a:r>
            <a:r>
              <a:rPr lang="ru-RU" altLang="ru-RU" sz="1600" dirty="0" smtClean="0">
                <a:latin typeface="+mj-lt"/>
              </a:rPr>
              <a:t>развитию   </a:t>
            </a:r>
          </a:p>
          <a:p>
            <a:r>
              <a:rPr lang="ru-RU" altLang="ru-RU" sz="1600" dirty="0" smtClean="0">
                <a:latin typeface="+mj-lt"/>
              </a:rPr>
              <a:t>Гладких </a:t>
            </a:r>
            <a:r>
              <a:rPr lang="ru-RU" altLang="ru-RU" sz="1600" dirty="0">
                <a:latin typeface="+mj-lt"/>
              </a:rPr>
              <a:t>Татьяна Николаевна</a:t>
            </a: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27" y="10771"/>
            <a:ext cx="720080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664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88640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налоговых и неналоговых доходов бюджета Пермского муниципального района за 2018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339989877"/>
              </p:ext>
            </p:extLst>
          </p:nvPr>
        </p:nvGraphicFramePr>
        <p:xfrm>
          <a:off x="251520" y="1052736"/>
          <a:ext cx="856895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151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28964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 налогу на доходы физических лиц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       </a:t>
            </a:r>
            <a:r>
              <a:rPr kumimoji="0" lang="ru-RU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(с учетом дополнительного норматива)</a:t>
            </a:r>
            <a:endParaRPr kumimoji="0" lang="ru-RU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630425645"/>
              </p:ext>
            </p:extLst>
          </p:nvPr>
        </p:nvGraphicFramePr>
        <p:xfrm>
          <a:off x="323528" y="139700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1343389" y="1482918"/>
            <a:ext cx="6264696" cy="280232"/>
          </a:xfrm>
          <a:prstGeom prst="straightConnector1">
            <a:avLst/>
          </a:prstGeom>
          <a:ln w="25400" cmpd="sng">
            <a:solidFill>
              <a:schemeClr val="accent1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79912" y="1253702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+6,9%</a:t>
            </a:r>
            <a:endParaRPr lang="ru-RU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5652120" y="2636912"/>
            <a:ext cx="2058491" cy="140116"/>
          </a:xfrm>
          <a:prstGeom prst="straightConnector1">
            <a:avLst/>
          </a:prstGeom>
          <a:ln w="25400" cmpd="sng">
            <a:solidFill>
              <a:schemeClr val="accent1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151946" y="2355189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+0,2%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2771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488832" cy="1368152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Анализ поступлений налога на доходы физических лиц по дополнительному нормативу отчислений (18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%) за 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2800" b="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800" b="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43755834"/>
              </p:ext>
            </p:extLst>
          </p:nvPr>
        </p:nvGraphicFramePr>
        <p:xfrm>
          <a:off x="395536" y="1844824"/>
          <a:ext cx="8424936" cy="4127125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024336"/>
                <a:gridCol w="1872208"/>
                <a:gridCol w="1368152"/>
                <a:gridCol w="1152128"/>
                <a:gridCol w="1008112"/>
              </a:tblGrid>
              <a:tr h="72008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Наименование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Первоначальный план на </a:t>
                      </a:r>
                      <a:r>
                        <a:rPr lang="ru-RU" sz="1600" dirty="0" smtClean="0">
                          <a:effectLst/>
                        </a:rPr>
                        <a:t>2018, тыс. руб. 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Факт </a:t>
                      </a:r>
                      <a:r>
                        <a:rPr lang="ru-RU" sz="1600" dirty="0">
                          <a:effectLst/>
                        </a:rPr>
                        <a:t>за </a:t>
                      </a:r>
                      <a:r>
                        <a:rPr lang="ru-RU" sz="1600" dirty="0" smtClean="0">
                          <a:effectLst/>
                        </a:rPr>
                        <a:t>2018, тыс. руб.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Отклонение </a:t>
                      </a:r>
                      <a:r>
                        <a:rPr lang="ru-RU" sz="1600" dirty="0" smtClean="0">
                          <a:effectLst/>
                        </a:rPr>
                        <a:t>факта </a:t>
                      </a:r>
                      <a:r>
                        <a:rPr lang="ru-RU" sz="1600" dirty="0">
                          <a:effectLst/>
                        </a:rPr>
                        <a:t>от первоначального плана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тыс</a:t>
                      </a:r>
                      <a:r>
                        <a:rPr lang="ru-RU" sz="1600" dirty="0">
                          <a:effectLst/>
                        </a:rPr>
                        <a:t>. руб.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%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</a:tr>
              <a:tr h="242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4=3-2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5=3/2*100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BEDEC"/>
                    </a:solidFill>
                  </a:tcPr>
                </a:tc>
              </a:tr>
              <a:tr h="13735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Налог на доходы  физических </a:t>
                      </a:r>
                      <a:r>
                        <a:rPr lang="ru-RU" sz="1800" dirty="0" smtClean="0">
                          <a:effectLst/>
                        </a:rPr>
                        <a:t>лиц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612 471,8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625 337,5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12 865,7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102,1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Дополнительный норматив по НДФЛ взамен дотации (18%)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242 025,2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247 863,8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 </a:t>
                      </a:r>
                      <a:r>
                        <a:rPr lang="ru-RU" sz="1800" dirty="0" smtClean="0">
                          <a:effectLst/>
                        </a:rPr>
                        <a:t>838,6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102,4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07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 транспортному налогу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954476898"/>
              </p:ext>
            </p:extLst>
          </p:nvPr>
        </p:nvGraphicFramePr>
        <p:xfrm>
          <a:off x="323528" y="139700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1787311" y="1615444"/>
            <a:ext cx="5328592" cy="612068"/>
          </a:xfrm>
          <a:prstGeom prst="straightConnector1">
            <a:avLst/>
          </a:prstGeom>
          <a:ln w="25400" cmpd="sng">
            <a:solidFill>
              <a:schemeClr val="accent4">
                <a:lumMod val="75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80676" y="1552146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+13,2%</a:t>
            </a:r>
            <a:endParaRPr lang="ru-RU" b="1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5580112" y="2780928"/>
            <a:ext cx="1728192" cy="216024"/>
          </a:xfrm>
          <a:prstGeom prst="straightConnector1">
            <a:avLst/>
          </a:prstGeom>
          <a:ln w="25400" cmpd="sng">
            <a:solidFill>
              <a:schemeClr val="accent4">
                <a:lumMod val="75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96136" y="2550961"/>
            <a:ext cx="129614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+3,1%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8783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 единому налогу на вмененный доход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260396483"/>
              </p:ext>
            </p:extLst>
          </p:nvPr>
        </p:nvGraphicFramePr>
        <p:xfrm>
          <a:off x="323528" y="139700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1619672" y="1426036"/>
            <a:ext cx="5688632" cy="288032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55976" y="1200720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-5,7%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5652120" y="2564904"/>
            <a:ext cx="1512168" cy="144016"/>
          </a:xfrm>
          <a:prstGeom prst="straightConnector1">
            <a:avLst/>
          </a:prstGeom>
          <a:ln w="25400" cmpd="sng">
            <a:solidFill>
              <a:schemeClr val="bg2">
                <a:lumMod val="25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012160" y="2277388"/>
            <a:ext cx="1152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+0,1%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1771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 государственной пошлине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565307401"/>
              </p:ext>
            </p:extLst>
          </p:nvPr>
        </p:nvGraphicFramePr>
        <p:xfrm>
          <a:off x="301534" y="139526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2070760" y="2204864"/>
            <a:ext cx="5184576" cy="360040"/>
          </a:xfrm>
          <a:prstGeom prst="straightConnector1">
            <a:avLst/>
          </a:prstGeom>
          <a:ln w="25400" cmpd="sng">
            <a:solidFill>
              <a:schemeClr val="accent4">
                <a:lumMod val="75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86024" y="1916832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+13,7%</a:t>
            </a:r>
            <a:endParaRPr lang="ru-RU" b="1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5755940" y="3501008"/>
            <a:ext cx="1592560" cy="360040"/>
          </a:xfrm>
          <a:prstGeom prst="straightConnector1">
            <a:avLst/>
          </a:prstGeom>
          <a:ln w="25400" cmpd="sng">
            <a:solidFill>
              <a:schemeClr val="accent4">
                <a:lumMod val="75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074236" y="3181618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+3,9%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1730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Платежи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при пользования природными ресурсами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943300545"/>
              </p:ext>
            </p:extLst>
          </p:nvPr>
        </p:nvGraphicFramePr>
        <p:xfrm>
          <a:off x="323528" y="139700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1445386" y="1762482"/>
            <a:ext cx="5934926" cy="1018446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34659" y="1740153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-15,1%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5580112" y="3212976"/>
            <a:ext cx="2016224" cy="146112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56177" y="2916700"/>
            <a:ext cx="8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-2,1%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91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по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доходам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от использования имущества     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083023267"/>
              </p:ext>
            </p:extLst>
          </p:nvPr>
        </p:nvGraphicFramePr>
        <p:xfrm>
          <a:off x="107504" y="1397000"/>
          <a:ext cx="8640960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flipV="1">
            <a:off x="3491880" y="1456103"/>
            <a:ext cx="4536504" cy="460730"/>
          </a:xfrm>
          <a:prstGeom prst="straightConnector1">
            <a:avLst/>
          </a:prstGeom>
          <a:ln w="25400" cmpd="sng">
            <a:solidFill>
              <a:schemeClr val="accent4">
                <a:lumMod val="75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292078" y="1286826"/>
            <a:ext cx="776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+4,4</a:t>
            </a:r>
            <a:r>
              <a:rPr lang="ru-RU" sz="1600" b="1" dirty="0" smtClean="0"/>
              <a:t>%</a:t>
            </a:r>
            <a:endParaRPr lang="ru-RU" sz="1600" b="1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6631911" y="2564904"/>
            <a:ext cx="1296144" cy="72008"/>
          </a:xfrm>
          <a:prstGeom prst="straightConnector1">
            <a:avLst/>
          </a:prstGeom>
          <a:ln w="25400" cmpd="sng">
            <a:solidFill>
              <a:srgbClr val="00206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911533" y="2172462"/>
            <a:ext cx="776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+2,</a:t>
            </a:r>
            <a:r>
              <a:rPr lang="en-US" sz="1600" b="1" dirty="0" smtClean="0"/>
              <a:t>2</a:t>
            </a:r>
            <a:r>
              <a:rPr lang="ru-RU" sz="1600" b="1" dirty="0" smtClean="0"/>
              <a:t>%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0846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по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доходам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от реализации имущества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532703716"/>
              </p:ext>
            </p:extLst>
          </p:nvPr>
        </p:nvGraphicFramePr>
        <p:xfrm>
          <a:off x="107504" y="1397000"/>
          <a:ext cx="8640960" cy="5200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3203848" y="1628800"/>
            <a:ext cx="4381812" cy="380655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436096" y="1506269"/>
            <a:ext cx="853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-</a:t>
            </a:r>
            <a:r>
              <a:rPr lang="en-US" sz="1600" b="1" dirty="0" smtClean="0">
                <a:solidFill>
                  <a:srgbClr val="FF0000"/>
                </a:solidFill>
              </a:rPr>
              <a:t>3,5</a:t>
            </a:r>
            <a:r>
              <a:rPr lang="ru-RU" sz="1600" b="1" dirty="0" smtClean="0">
                <a:solidFill>
                  <a:srgbClr val="FF0000"/>
                </a:solidFill>
              </a:rPr>
              <a:t>%</a:t>
            </a:r>
            <a:endParaRPr lang="ru-RU" sz="1600" b="1" dirty="0">
              <a:solidFill>
                <a:srgbClr val="FF0000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6571356" y="2738460"/>
            <a:ext cx="1296144" cy="360040"/>
          </a:xfrm>
          <a:prstGeom prst="straightConnector1">
            <a:avLst/>
          </a:prstGeom>
          <a:ln w="25400" cmpd="sng">
            <a:solidFill>
              <a:srgbClr val="00206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792688" y="2593582"/>
            <a:ext cx="853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6,4</a:t>
            </a:r>
            <a:r>
              <a:rPr lang="ru-RU" sz="1400" b="1" dirty="0" smtClean="0">
                <a:solidFill>
                  <a:srgbClr val="FF0000"/>
                </a:solidFill>
              </a:rPr>
              <a:t>%</a:t>
            </a:r>
            <a:endParaRPr lang="ru-RU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99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по штрафам, санкции, возмещение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ущерба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397106867"/>
              </p:ext>
            </p:extLst>
          </p:nvPr>
        </p:nvGraphicFramePr>
        <p:xfrm>
          <a:off x="323528" y="139700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1259632" y="1385386"/>
            <a:ext cx="6264696" cy="864096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39952" y="1354349"/>
            <a:ext cx="79208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-6,3%</a:t>
            </a:r>
            <a:endParaRPr lang="ru-RU" sz="1600" b="1" dirty="0">
              <a:solidFill>
                <a:srgbClr val="FF0000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6012160" y="3212976"/>
            <a:ext cx="1152128" cy="288031"/>
          </a:xfrm>
          <a:prstGeom prst="straightConnector1">
            <a:avLst/>
          </a:prstGeom>
          <a:ln w="25400" cmpd="sng">
            <a:solidFill>
              <a:schemeClr val="accent1">
                <a:lumMod val="75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53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014954471"/>
              </p:ext>
            </p:extLst>
          </p:nvPr>
        </p:nvGraphicFramePr>
        <p:xfrm>
          <a:off x="491042" y="476672"/>
          <a:ext cx="8424936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трелка вправо 2"/>
          <p:cNvSpPr/>
          <p:nvPr/>
        </p:nvSpPr>
        <p:spPr>
          <a:xfrm>
            <a:off x="507893" y="2636912"/>
            <a:ext cx="792088" cy="720081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>
            <a:off x="539552" y="4653136"/>
            <a:ext cx="792088" cy="720080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82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48732195"/>
              </p:ext>
            </p:extLst>
          </p:nvPr>
        </p:nvGraphicFramePr>
        <p:xfrm>
          <a:off x="323527" y="1657962"/>
          <a:ext cx="8496945" cy="438504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657019"/>
                <a:gridCol w="1678979"/>
                <a:gridCol w="1678979"/>
                <a:gridCol w="1459981"/>
                <a:gridCol w="1021987"/>
              </a:tblGrid>
              <a:tr h="482600">
                <a:tc rowSpan="2"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Вид налога</a:t>
                      </a:r>
                      <a:endParaRPr lang="ru-RU" b="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Недоимка на 01.01.2018, тыс. руб.</a:t>
                      </a:r>
                      <a:endParaRPr lang="ru-RU" b="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Недоимка на 01.01.2019, тыс. руб.</a:t>
                      </a:r>
                      <a:endParaRPr lang="ru-RU" b="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Отклонение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3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тыс. руб.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%</a:t>
                      </a:r>
                      <a:endParaRPr lang="ru-RU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15356">
                <a:tc>
                  <a:txBody>
                    <a:bodyPr/>
                    <a:lstStyle/>
                    <a:p>
                      <a:r>
                        <a:rPr lang="ru-RU" dirty="0" smtClean="0"/>
                        <a:t>НДФЛ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14 299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28 851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14 552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201,77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15356">
                <a:tc>
                  <a:txBody>
                    <a:bodyPr/>
                    <a:lstStyle/>
                    <a:p>
                      <a:r>
                        <a:rPr lang="ru-RU" dirty="0" smtClean="0"/>
                        <a:t>ЕНВД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3 984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4 971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987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124,77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625472">
                <a:tc>
                  <a:txBody>
                    <a:bodyPr/>
                    <a:lstStyle/>
                    <a:p>
                      <a:r>
                        <a:rPr lang="ru-RU" dirty="0" smtClean="0"/>
                        <a:t>Транспортный налог</a:t>
                      </a:r>
                      <a:endParaRPr lang="ru-RU" b="1" dirty="0" smtClean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61 989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79 159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17 170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127,70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Налог, взимаемый в связи с</a:t>
                      </a:r>
                      <a:r>
                        <a:rPr lang="ru-RU" baseline="0" dirty="0" smtClean="0"/>
                        <a:t> применением патентной системы</a:t>
                      </a:r>
                      <a:endParaRPr lang="ru-RU" b="1" dirty="0" smtClean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213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298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85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139,91</a:t>
                      </a:r>
                      <a:endParaRPr lang="ru-RU" sz="16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76350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Итого</a:t>
                      </a:r>
                      <a:endParaRPr lang="ru-RU" b="1" dirty="0" smtClean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80 485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113 279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32 794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140,75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38886" y="332656"/>
            <a:ext cx="82296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Информация о недоимке по налогам в бюджет Пермского муниципального района</a:t>
            </a:r>
          </a:p>
        </p:txBody>
      </p:sp>
    </p:spTree>
    <p:extLst>
      <p:ext uri="{BB962C8B-B14F-4D97-AF65-F5344CB8AC3E}">
        <p14:creationId xmlns:p14="http://schemas.microsoft.com/office/powerpoint/2010/main" val="101210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76196883"/>
              </p:ext>
            </p:extLst>
          </p:nvPr>
        </p:nvGraphicFramePr>
        <p:xfrm>
          <a:off x="323527" y="1614474"/>
          <a:ext cx="8496945" cy="498287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657019"/>
                <a:gridCol w="1678979"/>
                <a:gridCol w="1678979"/>
                <a:gridCol w="1459981"/>
                <a:gridCol w="1021987"/>
              </a:tblGrid>
              <a:tr h="48260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Вид налога</a:t>
                      </a:r>
                      <a:endParaRPr lang="ru-RU" b="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Недоимка на 01.01.2018, тыс. руб.</a:t>
                      </a:r>
                      <a:endParaRPr lang="ru-RU" b="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Недоимка на 01.01.2019, тыс. руб.</a:t>
                      </a:r>
                      <a:endParaRPr lang="ru-RU" b="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Отклонение</a:t>
                      </a:r>
                      <a:endParaRPr kumimoji="0" lang="ru-RU" sz="1800" b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3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тыс. руб.</a:t>
                      </a:r>
                      <a:endParaRPr kumimoji="0" lang="ru-RU" sz="1800" b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</a:t>
                      </a:r>
                      <a:endParaRPr lang="ru-RU" b="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5356">
                <a:tc>
                  <a:txBody>
                    <a:bodyPr/>
                    <a:lstStyle/>
                    <a:p>
                      <a:r>
                        <a:rPr lang="ru-RU" dirty="0" smtClean="0"/>
                        <a:t>Аренда земли, государственная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собственность на которых не разграничена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33 354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30 339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-3 015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91,0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5356">
                <a:tc>
                  <a:txBody>
                    <a:bodyPr/>
                    <a:lstStyle/>
                    <a:p>
                      <a:r>
                        <a:rPr lang="ru-RU" dirty="0" smtClean="0"/>
                        <a:t>Аренда земли,</a:t>
                      </a:r>
                      <a:r>
                        <a:rPr lang="ru-RU" baseline="0" dirty="0" smtClean="0"/>
                        <a:t> находящейся </a:t>
                      </a:r>
                      <a:r>
                        <a:rPr lang="ru-RU" dirty="0" smtClean="0"/>
                        <a:t>в муниципальной собственности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1 689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-329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-2 018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 smtClean="0"/>
                        <a:t>Аренда муниципального</a:t>
                      </a:r>
                      <a:r>
                        <a:rPr lang="ru-RU" baseline="0" dirty="0" smtClean="0"/>
                        <a:t> имущества</a:t>
                      </a:r>
                      <a:endParaRPr lang="ru-RU" b="0" dirty="0" smtClean="0">
                        <a:latin typeface="Trebuchet MS" panose="020B0603020202020204" pitchFamily="34" charset="0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1 438</a:t>
                      </a:r>
                      <a:endParaRPr lang="ru-RU" b="0" dirty="0">
                        <a:latin typeface="Trebuchet MS" panose="020B0603020202020204" pitchFamily="34" charset="0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1021</a:t>
                      </a:r>
                      <a:endParaRPr lang="ru-RU" b="0" dirty="0">
                        <a:latin typeface="Trebuchet MS" panose="020B0603020202020204" pitchFamily="34" charset="0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-417</a:t>
                      </a:r>
                      <a:endParaRPr lang="ru-RU" b="0" dirty="0">
                        <a:latin typeface="Trebuchet MS" panose="020B0603020202020204" pitchFamily="34" charset="0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71,0</a:t>
                      </a:r>
                      <a:endParaRPr lang="ru-RU" b="0" dirty="0" smtClean="0">
                        <a:latin typeface="Trebuchet MS" panose="020B0603020202020204" pitchFamily="34" charset="0"/>
                        <a:ea typeface="Batang" panose="02030600000101010101" pitchFamily="18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22272"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</a:t>
                      </a:r>
                      <a:endParaRPr lang="ru-RU" b="1" dirty="0" smtClean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36 481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31 031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-5 450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85,1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38886" y="332656"/>
            <a:ext cx="82296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Недоимка по неналоговым</a:t>
            </a:r>
            <a:r>
              <a:rPr kumimoji="0" lang="ru-RU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платежам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в бюджет Пермского муниципального района</a:t>
            </a:r>
          </a:p>
        </p:txBody>
      </p:sp>
    </p:spTree>
    <p:extLst>
      <p:ext uri="{BB962C8B-B14F-4D97-AF65-F5344CB8AC3E}">
        <p14:creationId xmlns:p14="http://schemas.microsoft.com/office/powerpoint/2010/main" val="211684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Расходы бюджета Пермского муниципального района за 2018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907087604"/>
              </p:ext>
            </p:extLst>
          </p:nvPr>
        </p:nvGraphicFramePr>
        <p:xfrm>
          <a:off x="323528" y="1385386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2158010" y="2047218"/>
            <a:ext cx="4860539" cy="424316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07904" y="1862552"/>
            <a:ext cx="10801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-12,4%</a:t>
            </a:r>
            <a:endParaRPr lang="ru-RU" sz="1600" b="1" dirty="0">
              <a:solidFill>
                <a:srgbClr val="FF000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6193300" y="2212597"/>
            <a:ext cx="825249" cy="258937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300192" y="2000439"/>
            <a:ext cx="10801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-11,6%</a:t>
            </a:r>
            <a:endParaRPr lang="ru-RU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24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88640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расходов бюджета Пермского муниципального района за 2018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76440394"/>
              </p:ext>
            </p:extLst>
          </p:nvPr>
        </p:nvGraphicFramePr>
        <p:xfrm>
          <a:off x="355659" y="1313378"/>
          <a:ext cx="8568952" cy="529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741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88640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расходов бюджета Пермского муниципального района за 2018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13255688"/>
              </p:ext>
            </p:extLst>
          </p:nvPr>
        </p:nvGraphicFramePr>
        <p:xfrm>
          <a:off x="323528" y="1313378"/>
          <a:ext cx="8568952" cy="529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358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b="1" dirty="0" smtClean="0">
                <a:solidFill>
                  <a:schemeClr val="tx1"/>
                </a:solidFill>
                <a:effectLst/>
              </a:rPr>
              <a:t>Исполнение бюджета Пермского муниципального района по расходам, тыс. руб.</a:t>
            </a:r>
            <a:r>
              <a:rPr lang="ru-RU" altLang="ru-RU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2400" dirty="0" smtClean="0">
                <a:solidFill>
                  <a:schemeClr val="tx1"/>
                </a:solidFill>
                <a:effectLst/>
              </a:rPr>
            </a:br>
            <a:endParaRPr lang="ru-RU" altLang="ru-RU" sz="24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461782" name="Group 98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818521150"/>
              </p:ext>
            </p:extLst>
          </p:nvPr>
        </p:nvGraphicFramePr>
        <p:xfrm>
          <a:off x="323528" y="1340768"/>
          <a:ext cx="8496300" cy="5243511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3456062"/>
                <a:gridCol w="1364775"/>
                <a:gridCol w="1283470"/>
                <a:gridCol w="1384525"/>
                <a:gridCol w="1007468"/>
              </a:tblGrid>
              <a:tr h="335306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Раздел, подраздел БК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Уточн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 план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Факт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ctr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Исполнение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3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тыс. руб.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тыс. руб.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тыс. руб.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%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ctr" horzOverflow="overflow"/>
                </a:tc>
              </a:tr>
              <a:tr h="35052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Общегосударственные вопросы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189 749,8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187 205,7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-2 544,1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98,7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Национальная безопасность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12 559,0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12 558,5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-0,5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100,0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Сельское хозяйство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14 851,8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14 773,1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-78,7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99,5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66362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Дорожное хозяйство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349 191,5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348 787,6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-403,9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99,9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ЖКХ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43 795,4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42 372,3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-1 423,1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96,8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Образование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2 413 247,7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2 043 096,3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-370 151,4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84,7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Культура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35 595,7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35 524,1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-71,6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99,8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Здравоохранение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5 908,1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4 970,8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-937,3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84,1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Физическая культура и спорт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66 925,6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54 678,8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-12 246,8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81,7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Социальная политика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>
                          <a:effectLst/>
                        </a:rPr>
                        <a:t>   </a:t>
                      </a:r>
                      <a:r>
                        <a:rPr lang="ru-RU" sz="1600" u="none" strike="noStrike" dirty="0" smtClean="0">
                          <a:effectLst/>
                        </a:rPr>
                        <a:t> 128 126,1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122 145,5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-5 980,6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95,3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Прочие расходы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 smtClean="0">
                          <a:effectLst/>
                        </a:rPr>
                        <a:t>76 381,6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 smtClean="0">
                          <a:effectLst/>
                        </a:rPr>
                        <a:t>75 290,2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-1 091,4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98,6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Межбюджетные трансферты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74 727,7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74 727,7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100,0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  <a:tr h="35054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ИТОГО  РАСХОДОВ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4" marR="91434" marT="45719" marB="45719" anchor="b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3 411 060,0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3 016 130,6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  -394 929,4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u="none" strike="noStrike" dirty="0" smtClean="0">
                          <a:effectLst/>
                        </a:rPr>
                        <a:t>88,4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19" marT="952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88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1800" b="1" dirty="0" smtClean="0">
                <a:solidFill>
                  <a:schemeClr val="tx1"/>
                </a:solidFill>
                <a:effectLst/>
              </a:rPr>
              <a:t>Исполнение бюджетн</a:t>
            </a:r>
            <a:r>
              <a:rPr lang="ru-RU" altLang="ru-RU" sz="1800" dirty="0" smtClean="0">
                <a:solidFill>
                  <a:schemeClr val="tx1"/>
                </a:solidFill>
                <a:effectLst/>
              </a:rPr>
              <a:t>ых ассигнований по группам видов расходов классификации </a:t>
            </a:r>
            <a:r>
              <a:rPr lang="ru-RU" altLang="ru-RU" sz="1800" b="1" dirty="0" smtClean="0">
                <a:solidFill>
                  <a:schemeClr val="tx1"/>
                </a:solidFill>
                <a:effectLst/>
              </a:rPr>
              <a:t>расходов бюджета за 2018 г., млн. руб.</a:t>
            </a:r>
            <a:r>
              <a:rPr lang="ru-RU" altLang="ru-RU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1800" dirty="0" smtClean="0">
                <a:solidFill>
                  <a:schemeClr val="tx1"/>
                </a:solidFill>
                <a:effectLst/>
              </a:rPr>
            </a:br>
            <a:endParaRPr lang="ru-RU" altLang="ru-RU" sz="18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223520905"/>
              </p:ext>
            </p:extLst>
          </p:nvPr>
        </p:nvGraphicFramePr>
        <p:xfrm>
          <a:off x="107504" y="1196752"/>
          <a:ext cx="8712200" cy="52096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4040"/>
                <a:gridCol w="3995823"/>
                <a:gridCol w="880737"/>
                <a:gridCol w="792088"/>
                <a:gridCol w="792088"/>
                <a:gridCol w="1072371"/>
                <a:gridCol w="655053"/>
              </a:tblGrid>
              <a:tr h="649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 вида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расх-в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КВР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 2018 млн.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 2018, млн.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Удельный вес,%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Отклонения (+/-), млн.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106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на выплаты персоналу в целях обеспечения выполнения функций 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муниципальными </a:t>
                      </a:r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органами, казенными учреждениями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258,6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258,3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940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Закупка товаров, работ и услуг для обеспечения государственных  нужд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554,8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543,7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81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Социальное обеспечение и иные выплаты населению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581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Капитальные вложения в объекты 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муниципальной </a:t>
                      </a:r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собственности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411,2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142,1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269,1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24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3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Предоставление субсидий бюджетным, автономным учреждениям и иным некоммерческим организациям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1 983,1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1873,4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021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Иные бюджетные ассигнования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38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3 411,1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3 016,1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395,0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84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700" b="1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Исполнение бюджета в разрезе главных распорядителей бюджетных средств</a:t>
            </a:r>
            <a:endParaRPr lang="ru-RU" altLang="ru-RU" sz="27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Group 27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40620782"/>
              </p:ext>
            </p:extLst>
          </p:nvPr>
        </p:nvGraphicFramePr>
        <p:xfrm>
          <a:off x="323850" y="1484313"/>
          <a:ext cx="8569325" cy="4969023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6120358"/>
                <a:gridCol w="2448967"/>
              </a:tblGrid>
              <a:tr h="50770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Наименование ГРБС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491" marR="100491" marT="50249" marB="5024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Исполнение, %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0491" marR="100491" marT="50249" marB="50249" anchor="ctr" horzOverflow="overflow"/>
                </a:tc>
              </a:tr>
              <a:tr h="3244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Контрольно-счётная палата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3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Финансово-экономическое управление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813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Муниципальное 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казённое учреждение "</a:t>
                      </a:r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Управление</a:t>
                      </a:r>
                    </a:p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благоустройством  Пермского муниципального района" </a:t>
                      </a:r>
                      <a:r>
                        <a:rPr lang="ru-RU" sz="180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99,8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3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Управление по делам культуры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99,7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813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Управление по развитию агропромышленного комплекса и                  </a:t>
                      </a:r>
                    </a:p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предпринимательства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3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Администрация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99,5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3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Управление социального развития  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97,4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</a:tr>
              <a:tr h="323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baseline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80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З</a:t>
                      </a:r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емское Собрание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96,4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</a:tr>
              <a:tr h="323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Управление образования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94,3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813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Муниципальное 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учреждение "Управление капитального </a:t>
                      </a:r>
                      <a:endParaRPr lang="ru-RU" sz="1800" u="none" strike="noStrike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строительства   Пермского 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муниципального района"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91,4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546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 Комитет 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имущественных </a:t>
                      </a:r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отношений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28,6</a:t>
                      </a:r>
                      <a:endParaRPr lang="ru-RU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32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428625"/>
            <a:ext cx="8143875" cy="4286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dirty="0" smtClean="0">
                <a:solidFill>
                  <a:schemeClr val="tx1"/>
                </a:solidFill>
                <a:effectLst/>
              </a:rPr>
              <a:t>Реализация муниципальных программ в 201</a:t>
            </a:r>
            <a:r>
              <a:rPr lang="en-US" altLang="ru-RU" sz="2000" dirty="0" smtClean="0">
                <a:solidFill>
                  <a:schemeClr val="tx1"/>
                </a:solidFill>
                <a:effectLst/>
              </a:rPr>
              <a:t>8</a:t>
            </a:r>
            <a:r>
              <a:rPr lang="ru-RU" altLang="ru-RU" sz="2000" dirty="0" smtClean="0">
                <a:solidFill>
                  <a:schemeClr val="tx1"/>
                </a:solidFill>
                <a:effectLst/>
              </a:rPr>
              <a:t> году</a:t>
            </a:r>
            <a:br>
              <a:rPr lang="ru-RU" altLang="ru-RU" sz="2000" dirty="0" smtClean="0">
                <a:solidFill>
                  <a:schemeClr val="tx1"/>
                </a:solidFill>
                <a:effectLst/>
              </a:rPr>
            </a:br>
            <a:endParaRPr lang="ru-RU" altLang="ru-RU" sz="20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469544" name="Group 5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540687"/>
              </p:ext>
            </p:extLst>
          </p:nvPr>
        </p:nvGraphicFramePr>
        <p:xfrm>
          <a:off x="107504" y="908720"/>
          <a:ext cx="8784208" cy="5287863"/>
        </p:xfrm>
        <a:graphic>
          <a:graphicData uri="http://schemas.openxmlformats.org/drawingml/2006/table">
            <a:tbl>
              <a:tblPr/>
              <a:tblGrid>
                <a:gridCol w="5256584"/>
                <a:gridCol w="1296144"/>
                <a:gridCol w="1296144"/>
                <a:gridCol w="935336"/>
              </a:tblGrid>
              <a:tr h="518168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программы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5" marR="91435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              тыс. руб.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5" marR="91435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                 тыс. руб.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5" marR="91435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освоения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5" marR="91435"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52">
                <a:tc>
                  <a:txBody>
                    <a:bodyPr/>
                    <a:lstStyle/>
                    <a:p>
                      <a:pPr marL="0" indent="185738"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системы образования 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2 399 243,8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2 023 404,0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84,3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indent="185738"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физической культуры и спорта 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49 406,6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40 028,4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81,0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indent="185738"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сферы культуры 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96 163,4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95 059,7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98,</a:t>
                      </a:r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9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indent="185738"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Семья и дети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5 351,4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5 339,2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99,</a:t>
                      </a:r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8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0" indent="185738"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качественным жильем и услугами жилищно-коммунального хозяйства населения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49 316,9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48 310,0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98,0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indent="185738"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дорожного хозяйства и благоустройство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350 123,4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349 689,5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99,9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indent="185738"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Экономическое развитие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3 801,6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3 801,2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indent="185738"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Улучшение жилищных условий граждан, проживающих в Пермском муниципальном районе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18 501,3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18 188,0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98,3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07343">
                <a:tc>
                  <a:txBody>
                    <a:bodyPr/>
                    <a:lstStyle/>
                    <a:p>
                      <a:pPr marL="0" indent="185738"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Охрана окружающей среды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19 018,1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18 168,0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95,5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9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6477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dirty="0" smtClean="0">
                <a:solidFill>
                  <a:schemeClr val="tx1"/>
                </a:solidFill>
                <a:effectLst/>
              </a:rPr>
              <a:t>Реализация муниципальных программ в 201</a:t>
            </a:r>
            <a:r>
              <a:rPr lang="en-US" altLang="ru-RU" sz="2000" dirty="0" smtClean="0">
                <a:solidFill>
                  <a:schemeClr val="tx1"/>
                </a:solidFill>
                <a:effectLst/>
              </a:rPr>
              <a:t>8</a:t>
            </a:r>
            <a:r>
              <a:rPr lang="ru-RU" altLang="ru-RU" sz="2000" dirty="0" smtClean="0">
                <a:solidFill>
                  <a:schemeClr val="tx1"/>
                </a:solidFill>
                <a:effectLst/>
              </a:rPr>
              <a:t>  году (продолжение)</a:t>
            </a:r>
          </a:p>
        </p:txBody>
      </p:sp>
      <p:graphicFrame>
        <p:nvGraphicFramePr>
          <p:cNvPr id="469544" name="Group 5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7365351"/>
              </p:ext>
            </p:extLst>
          </p:nvPr>
        </p:nvGraphicFramePr>
        <p:xfrm>
          <a:off x="395536" y="690807"/>
          <a:ext cx="8535987" cy="5844019"/>
        </p:xfrm>
        <a:graphic>
          <a:graphicData uri="http://schemas.openxmlformats.org/drawingml/2006/table">
            <a:tbl>
              <a:tblPr/>
              <a:tblGrid>
                <a:gridCol w="5400600"/>
                <a:gridCol w="1174123"/>
                <a:gridCol w="1130133"/>
                <a:gridCol w="831131"/>
              </a:tblGrid>
              <a:tr h="483517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программы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45" marR="91445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              тыс. руб.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45" marR="91445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                 тыс. руб.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45" marR="91445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освоения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45" marR="91445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05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безопасности населения и территории Пермского муниципального района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14 272,5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14 259,2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99,9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7105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Сельское хозяйство и устойчивое развитие сельских территорий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16 326,3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15 617,3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95,7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Управление земельными ресурсами и имуществом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57 995,0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57 401,2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99,</a:t>
                      </a:r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13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Градостроительная политика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25 647,5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25 398,1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99,0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505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Совершенствование муниципального управления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61 041,3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61 041,1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Управление муниципальными финансами и муниципальным долгом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126 772,7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126 672,4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99,9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87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Улучшение демографической ситуации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6 096,4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5 159,1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84,6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Доступная среда для инвалидов и других маломобильных групп населения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966,2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962,5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99,6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молодежной политики 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12 031,1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12 026,9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41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>
                          <a:effectLst/>
                          <a:latin typeface="Times New Roman"/>
                        </a:rPr>
                        <a:t>Итого:</a:t>
                      </a: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effectLst/>
                          <a:latin typeface="Times New Roman"/>
                        </a:rPr>
                        <a:t>3 312 075,5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effectLst/>
                          <a:latin typeface="Times New Roman"/>
                        </a:rPr>
                        <a:t>2 920 525,8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effectLst/>
                          <a:latin typeface="Times New Roman"/>
                        </a:rPr>
                        <a:t>88,2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6" marR="9526" marT="95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92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1516375"/>
              </p:ext>
            </p:extLst>
          </p:nvPr>
        </p:nvGraphicFramePr>
        <p:xfrm>
          <a:off x="438886" y="1688381"/>
          <a:ext cx="8165562" cy="410402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60906"/>
                <a:gridCol w="1368152"/>
                <a:gridCol w="864096"/>
                <a:gridCol w="1296144"/>
                <a:gridCol w="1080120"/>
                <a:gridCol w="1296144"/>
              </a:tblGrid>
              <a:tr h="640080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муниципальных образований Пермского края</a:t>
                      </a:r>
                      <a:endParaRPr lang="ru-RU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 год</a:t>
                      </a:r>
                      <a:endParaRPr lang="ru-RU" sz="1600" dirty="0"/>
                    </a:p>
                  </a:txBody>
                  <a:tcPr anchor="ctr"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2018 год</a:t>
                      </a:r>
                      <a:endParaRPr lang="ru-RU" sz="1600" dirty="0"/>
                    </a:p>
                  </a:txBody>
                  <a:tcPr anchor="ctr"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Темп </a:t>
                      </a:r>
                    </a:p>
                    <a:p>
                      <a:pPr algn="ctr"/>
                      <a:r>
                        <a:rPr lang="ru-RU" sz="1600" dirty="0" smtClean="0"/>
                        <a:t>роста,</a:t>
                      </a:r>
                      <a:r>
                        <a:rPr lang="ru-RU" sz="1600" baseline="0" dirty="0" smtClean="0"/>
                        <a:t> %</a:t>
                      </a:r>
                      <a:endParaRPr lang="ru-RU" sz="1600" dirty="0"/>
                    </a:p>
                  </a:txBody>
                  <a:tcPr anchor="ctr"/>
                </a:tc>
              </a:tr>
              <a:tr h="7404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млн. руб.</a:t>
                      </a:r>
                      <a:endParaRPr lang="ru-RU" sz="1600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место</a:t>
                      </a:r>
                      <a:endParaRPr lang="ru-RU" sz="1600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млн. руб.</a:t>
                      </a:r>
                      <a:endParaRPr lang="ru-RU" sz="1600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место</a:t>
                      </a:r>
                      <a:endParaRPr lang="ru-RU" sz="1600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809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Пермь ГО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14 438,0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14 815,5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102,6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Березники ГО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2 044,7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2 068,2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101,1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153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Пермский МР</a:t>
                      </a:r>
                      <a:endParaRPr kumimoji="0" lang="ru-RU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1 451,8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1 561,8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107,6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47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Соликамск ГО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1 184,1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4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1 040,8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4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87,9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Чайковский МР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952,6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5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1 010,1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5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106,0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38886" y="260648"/>
            <a:ext cx="82296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25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Анализ </a:t>
            </a:r>
            <a:r>
              <a:rPr lang="ru-RU" sz="3200" b="1" kern="0" dirty="0">
                <a:latin typeface="Times New Roman" pitchFamily="18" charset="0"/>
              </a:rPr>
              <a:t>налоговых и неналоговых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доходов консолидированных бюджетов муниципальных образований Пермского края за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2017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-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2018 годы*</a:t>
            </a:r>
            <a:endParaRPr kumimoji="0" lang="ru-RU" sz="2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5949280"/>
            <a:ext cx="7768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 с учетом дополнительного норматива по НДФЛ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519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223963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в 201</a:t>
            </a:r>
            <a:r>
              <a:rPr lang="en-US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году объемных показателей муниципальной услуги (работы) </a:t>
            </a:r>
            <a:b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образования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50816746"/>
              </p:ext>
            </p:extLst>
          </p:nvPr>
        </p:nvGraphicFramePr>
        <p:xfrm>
          <a:off x="179512" y="1628800"/>
          <a:ext cx="8712770" cy="4392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56483"/>
                <a:gridCol w="1571191"/>
                <a:gridCol w="1356937"/>
                <a:gridCol w="1428159"/>
              </a:tblGrid>
              <a:tr h="570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Calibri" panose="020F0502020204030204" pitchFamily="34" charset="0"/>
                        </a:rPr>
                        <a:t> Показатели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Calibri" panose="020F0502020204030204" pitchFamily="34" charset="0"/>
                        </a:rPr>
                        <a:t>План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Calibri" panose="020F0502020204030204" pitchFamily="34" charset="0"/>
                        </a:rPr>
                        <a:t>Исполнения, 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614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 Учащиеся школ,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14 788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14 724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</a:tr>
              <a:tr h="538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 Воспитанники</a:t>
                      </a:r>
                      <a:r>
                        <a:rPr lang="ru-RU" sz="1800" b="1" u="none" strike="noStrike" dirty="0">
                          <a:effectLst/>
                          <a:latin typeface="Calibri" panose="020F0502020204030204" pitchFamily="34" charset="0"/>
                        </a:rPr>
                        <a:t>, всего, в 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т. ч.: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7 604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7 509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98,8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</a:tr>
              <a:tr h="36675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школы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1 264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80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208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95,6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6675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детские сады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6 340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6 301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99,4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43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 Посещаемость</a:t>
                      </a:r>
                      <a:r>
                        <a:rPr lang="ru-RU" sz="1800" b="1" u="none" strike="noStrike" dirty="0">
                          <a:effectLst/>
                          <a:latin typeface="Calibri" panose="020F0502020204030204" pitchFamily="34" charset="0"/>
                        </a:rPr>
                        <a:t>, дето-дни, всего, в 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т. ч.: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1 136 080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1 154 048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101,6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</a:tr>
              <a:tr h="36675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школы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190 236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188</a:t>
                      </a:r>
                      <a:r>
                        <a:rPr lang="en-US" sz="180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318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99,0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6675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>
                          <a:effectLst/>
                          <a:latin typeface="Calibri" panose="020F0502020204030204" pitchFamily="34" charset="0"/>
                        </a:rPr>
                        <a:t>детские сады</a:t>
                      </a:r>
                      <a:endParaRPr lang="ru-RU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945 844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965 730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102,1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121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 Учащиеся учреждений дополнительного образования, </a:t>
                      </a:r>
                      <a:r>
                        <a:rPr lang="ru-RU" sz="1800" b="1" u="none" strike="noStrike" dirty="0" err="1" smtClean="0">
                          <a:effectLst/>
                          <a:latin typeface="Calibri" panose="020F0502020204030204" pitchFamily="34" charset="0"/>
                        </a:rPr>
                        <a:t>ученико</a:t>
                      </a:r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-часов, всего, в т. ч.: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1 219 623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1 287 069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105,5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1" marR="8851" marT="8854" marB="0" anchor="ctr"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29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223963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в 2018 году объемных показателей муниципальной услуги (работы) </a:t>
            </a:r>
            <a:b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по делам культуры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5222715"/>
              </p:ext>
            </p:extLst>
          </p:nvPr>
        </p:nvGraphicFramePr>
        <p:xfrm>
          <a:off x="179388" y="1916113"/>
          <a:ext cx="8785225" cy="2660837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4464620"/>
                <a:gridCol w="1440160"/>
                <a:gridCol w="1368152"/>
                <a:gridCol w="1512293"/>
              </a:tblGrid>
              <a:tr h="873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Calibri" panose="020F0502020204030204" pitchFamily="34" charset="0"/>
                        </a:rPr>
                        <a:t> Показатели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2" marR="8852" marT="8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Calibri" panose="020F0502020204030204" pitchFamily="34" charset="0"/>
                        </a:rPr>
                        <a:t>План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2" marR="8852" marT="8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2" marR="8852" marT="8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Calibri" panose="020F0502020204030204" pitchFamily="34" charset="0"/>
                        </a:rPr>
                        <a:t>Исполнение, %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52" marR="8852" marT="8855" marB="0" anchor="ctr"/>
                </a:tc>
              </a:tr>
              <a:tr h="5799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 Учащиеся </a:t>
                      </a:r>
                      <a:r>
                        <a:rPr lang="ru-RU" sz="2200" u="none" strike="noStrike" dirty="0">
                          <a:effectLst/>
                          <a:latin typeface="Calibri" panose="020F0502020204030204" pitchFamily="34" charset="0"/>
                        </a:rPr>
                        <a:t>детских школ </a:t>
                      </a:r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искусств,  чел./час.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445 355,65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440 680,75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99,0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</a:tr>
              <a:tr h="11069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 Количество </a:t>
                      </a:r>
                      <a:r>
                        <a:rPr lang="ru-RU" sz="2200" u="none" strike="noStrike" dirty="0">
                          <a:effectLst/>
                          <a:latin typeface="Calibri" panose="020F0502020204030204" pitchFamily="34" charset="0"/>
                        </a:rPr>
                        <a:t>посещений </a:t>
                      </a:r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муниципального </a:t>
                      </a:r>
                      <a:r>
                        <a:rPr lang="ru-RU" sz="2200" u="none" strike="noStrike" dirty="0">
                          <a:effectLst/>
                          <a:latin typeface="Calibri" panose="020F0502020204030204" pitchFamily="34" charset="0"/>
                        </a:rPr>
                        <a:t>народного музея </a:t>
                      </a:r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 истории, человек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7 000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10 446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 smtClean="0">
                          <a:effectLst/>
                          <a:latin typeface="Calibri" panose="020F0502020204030204" pitchFamily="34" charset="0"/>
                        </a:rPr>
                        <a:t>149,2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66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107505" y="188913"/>
            <a:ext cx="8928992" cy="100806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целевых показателей по «указным» категориям работников бюджетной сфера МР в 2018 году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28359613"/>
              </p:ext>
            </p:extLst>
          </p:nvPr>
        </p:nvGraphicFramePr>
        <p:xfrm>
          <a:off x="1547664" y="800708"/>
          <a:ext cx="7344816" cy="5076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-92075" y="6381750"/>
            <a:ext cx="9020175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75845" y="4437112"/>
            <a:ext cx="1584176" cy="738664"/>
          </a:xfrm>
          <a:prstGeom prst="rect">
            <a:avLst/>
          </a:prstGeom>
          <a:ln w="6350"/>
          <a:effectLst>
            <a:softEdge rad="2159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prstClr val="black"/>
                </a:solidFill>
              </a:rPr>
              <a:t>Целевой </a:t>
            </a:r>
            <a:r>
              <a:rPr lang="ru-RU" sz="1600" b="1" dirty="0">
                <a:solidFill>
                  <a:prstClr val="black"/>
                </a:solidFill>
              </a:rPr>
              <a:t>показатель по соглашению</a:t>
            </a:r>
          </a:p>
        </p:txBody>
      </p:sp>
      <p:sp>
        <p:nvSpPr>
          <p:cNvPr id="43014" name="TextBox 18"/>
          <p:cNvSpPr txBox="1">
            <a:spLocks noChangeArrowheads="1"/>
          </p:cNvSpPr>
          <p:nvPr/>
        </p:nvSpPr>
        <p:spPr bwMode="auto">
          <a:xfrm>
            <a:off x="8316913" y="6597650"/>
            <a:ext cx="57626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000" b="0">
                <a:solidFill>
                  <a:srgbClr val="000000"/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67905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00249610"/>
              </p:ext>
            </p:extLst>
          </p:nvPr>
        </p:nvGraphicFramePr>
        <p:xfrm>
          <a:off x="179512" y="1661824"/>
          <a:ext cx="8416966" cy="486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Дотации, иные м</a:t>
            </a:r>
            <a:r>
              <a:rPr lang="ru-RU" sz="3200" b="1" kern="0" dirty="0" err="1" smtClean="0">
                <a:solidFill>
                  <a:srgbClr val="000000"/>
                </a:solidFill>
                <a:latin typeface="Times New Roman" pitchFamily="18" charset="0"/>
              </a:rPr>
              <a:t>ежбюджетные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 трансферты, передаваемые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бюджетам сельских  поселений, </a:t>
            </a:r>
            <a:endParaRPr lang="ru-RU" sz="3200" b="1" kern="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0" algn="ctr">
              <a:defRPr/>
            </a:pP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млн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. руб.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2452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55675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Динамика изменения текущих расходов и бюджета развития (млн. руб.)</a:t>
            </a:r>
            <a:endParaRPr lang="ru-RU" altLang="ru-RU" sz="28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012643494"/>
              </p:ext>
            </p:extLst>
          </p:nvPr>
        </p:nvGraphicFramePr>
        <p:xfrm>
          <a:off x="395536" y="1412776"/>
          <a:ext cx="86409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034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Бюджетные инвестиции на строительство(реконструкцию),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приобретение объектов общественной инфраструктуры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в 2018 году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438475706"/>
              </p:ext>
            </p:extLst>
          </p:nvPr>
        </p:nvGraphicFramePr>
        <p:xfrm>
          <a:off x="323528" y="139700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1907704" y="1916832"/>
            <a:ext cx="5616624" cy="2592288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211960" y="2636912"/>
            <a:ext cx="1188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-80,7%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6084168" y="3356992"/>
            <a:ext cx="1440160" cy="1152128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948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107504" y="188640"/>
            <a:ext cx="8895064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б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юджетных инвестиции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по отраслям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за 2018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945113005"/>
              </p:ext>
            </p:extLst>
          </p:nvPr>
        </p:nvGraphicFramePr>
        <p:xfrm>
          <a:off x="323528" y="1124744"/>
          <a:ext cx="8568952" cy="5488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78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229600" cy="7254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Бюджетные инвестиции на строительство (реконструкцию) и приобретение объектов общественной инфраструктуры Пермского муниципального района в 2018 году в разрезе источников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6875463" y="6381750"/>
            <a:ext cx="2133600" cy="476250"/>
          </a:xfrm>
        </p:spPr>
        <p:txBody>
          <a:bodyPr/>
          <a:lstStyle/>
          <a:p>
            <a:pPr algn="r">
              <a:defRPr/>
            </a:pPr>
            <a:fld id="{06AC4602-F6AF-4464-9946-D9D464CAB88F}" type="slidenum">
              <a:rPr lang="ru-RU" smtClean="0">
                <a:latin typeface="+mn-lt"/>
              </a:rPr>
              <a:pPr algn="r">
                <a:defRPr/>
              </a:pPr>
              <a:t>37</a:t>
            </a:fld>
            <a:endParaRPr lang="ru-RU" dirty="0"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81881"/>
              </p:ext>
            </p:extLst>
          </p:nvPr>
        </p:nvGraphicFramePr>
        <p:xfrm>
          <a:off x="395288" y="4508500"/>
          <a:ext cx="8532813" cy="180689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656432"/>
                <a:gridCol w="1566985"/>
                <a:gridCol w="1363279"/>
                <a:gridCol w="1363279"/>
                <a:gridCol w="1363279"/>
                <a:gridCol w="1219559"/>
              </a:tblGrid>
              <a:tr h="216644">
                <a:tc rowSpan="2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Всего, тыс. руб.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 по уровням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бюджетов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федеральный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краевой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поселений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33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734 608,3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394 985,7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246 916,6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73 724,3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18 981,7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</a:tr>
              <a:tr h="4333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142 087,7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89 071,1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50 137,8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2 878,8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</a:tr>
              <a:tr h="4333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тклонение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-592 520,6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-394 985,7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-157 845,5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-23 586,5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-16 102,9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</a:tr>
            </a:tbl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080711141"/>
              </p:ext>
            </p:extLst>
          </p:nvPr>
        </p:nvGraphicFramePr>
        <p:xfrm>
          <a:off x="395536" y="1268760"/>
          <a:ext cx="8568952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054550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638825374"/>
              </p:ext>
            </p:extLst>
          </p:nvPr>
        </p:nvGraphicFramePr>
        <p:xfrm>
          <a:off x="210602" y="1198570"/>
          <a:ext cx="8712968" cy="554987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729550"/>
                <a:gridCol w="792088"/>
                <a:gridCol w="792088"/>
                <a:gridCol w="792088"/>
                <a:gridCol w="607154"/>
              </a:tblGrid>
              <a:tr h="2862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Наименование объектов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КБ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МБ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СП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Объекты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84 313,9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48 585,4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35 728,5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Реконструкция здания детского сада д. Горшки </a:t>
                      </a:r>
                      <a:r>
                        <a:rPr lang="ru-RU" sz="1200" b="0" i="0" u="none" strike="noStrike" dirty="0" err="1">
                          <a:effectLst/>
                          <a:latin typeface="Arial"/>
                        </a:rPr>
                        <a:t>Заболотского</a:t>
                      </a:r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 сельского поселения (приведение здания в нормативное техническое состояние)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15 331,8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15 331,8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Реконструкция здания детского сада «</a:t>
                      </a:r>
                      <a:r>
                        <a:rPr lang="ru-RU" sz="1200" b="0" i="0" u="none" strike="noStrike" dirty="0" err="1">
                          <a:effectLst/>
                          <a:latin typeface="Arial"/>
                        </a:rPr>
                        <a:t>Семицветик</a:t>
                      </a:r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» </a:t>
                      </a:r>
                      <a:r>
                        <a:rPr lang="ru-RU" sz="1200" b="0" i="0" u="none" strike="noStrike" dirty="0" err="1">
                          <a:effectLst/>
                          <a:latin typeface="Arial"/>
                        </a:rPr>
                        <a:t>Двуреченского</a:t>
                      </a:r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 сельского поселения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1 000,0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1 000,0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4479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Проектирование объекта «Строительство здания детского сада в с. Лобаново»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1 160,0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1 160,0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Проектирование объекта «Строительство школы в п. Горный Пермского муниципального района»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3 983,2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3 983,2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167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Проектирование объекта «Реконструкция здания школы в п. Сылва»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1 322,7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1 322,7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3717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Приобретение здания для размещения детского сада в с. Култаево Пермского муниципального района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61 516,2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48 585,4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12 930,8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27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Объекты спорта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25 044,6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13 790,8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11 192,6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61,2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943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Проектирование объекта «Универсальная спортивная площадка (межшкольный стадион) в п. Юг Пермского района»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512,0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512,0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7778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Проектирование объекта «Универсальная спортивная площадка (межшкольный стадион) </a:t>
                      </a:r>
                      <a:r>
                        <a:rPr lang="ru-RU" sz="1200" b="0" i="0" u="none" strike="noStrike" dirty="0" err="1">
                          <a:effectLst/>
                          <a:latin typeface="Arial"/>
                        </a:rPr>
                        <a:t>с.Лобаново</a:t>
                      </a:r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 Пермского района»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498,0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498,0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Строительство универсальной спортивной площадки «Межшкольный стадион с искусственным покрытием» с. </a:t>
                      </a:r>
                      <a:r>
                        <a:rPr lang="ru-RU" sz="1200" b="0" i="0" u="none" strike="noStrike" dirty="0" err="1">
                          <a:effectLst/>
                          <a:latin typeface="Arial"/>
                        </a:rPr>
                        <a:t>Платошино</a:t>
                      </a:r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 Пермского района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99,1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99,1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754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Строительство объекта 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«ФОК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Arial"/>
                        </a:rPr>
                        <a:t> 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 </a:t>
                      </a:r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открытого типа в </a:t>
                      </a:r>
                      <a:r>
                        <a:rPr lang="ru-RU" sz="1200" b="0" i="0" u="none" strike="noStrike" dirty="0" err="1">
                          <a:effectLst/>
                          <a:latin typeface="Arial"/>
                        </a:rPr>
                        <a:t>п.Сылва</a:t>
                      </a:r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 Пермского района"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61,2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61,2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247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Строительство объекта 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«ФОК открытого </a:t>
                      </a:r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типа в </a:t>
                      </a:r>
                      <a:r>
                        <a:rPr lang="ru-RU" sz="1200" b="0" i="0" u="none" strike="noStrike" dirty="0" err="1">
                          <a:effectLst/>
                          <a:latin typeface="Arial"/>
                        </a:rPr>
                        <a:t>с.Усть</a:t>
                      </a:r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-Качка Пермского 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района</a:t>
                      </a:r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15 246,4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10 230,9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5 015,5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Строительство объекта: «Универсальная спортивная площадка (межшкольный стадион) п. Мулянка Пермского района»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8 627,9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3 559,9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5 068,0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9238" y="2660"/>
            <a:ext cx="88569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kern="0" dirty="0">
                <a:solidFill>
                  <a:srgbClr val="000000"/>
                </a:solidFill>
                <a:latin typeface="Times New Roman" pitchFamily="18" charset="0"/>
              </a:rPr>
              <a:t>Расходы на реализацию инвестиционных проектов за 2018 </a:t>
            </a:r>
            <a:r>
              <a:rPr lang="ru-RU" sz="2800" b="1" kern="0" dirty="0" smtClean="0">
                <a:solidFill>
                  <a:srgbClr val="000000"/>
                </a:solidFill>
                <a:latin typeface="Times New Roman" pitchFamily="18" charset="0"/>
              </a:rPr>
              <a:t>год,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</a:rPr>
              <a:t>тыс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</a:rPr>
              <a:t>. руб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ru-RU" sz="2400" kern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588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414066582"/>
              </p:ext>
            </p:extLst>
          </p:nvPr>
        </p:nvGraphicFramePr>
        <p:xfrm>
          <a:off x="251520" y="588750"/>
          <a:ext cx="8712968" cy="619656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544616"/>
                <a:gridCol w="864096"/>
                <a:gridCol w="792088"/>
                <a:gridCol w="792088"/>
                <a:gridCol w="720080"/>
              </a:tblGrid>
              <a:tr h="2862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Наименование объектов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КБ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МБ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СП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Объекты культуры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2 284,9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2 284,9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178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Проектирование объекта «Строительство 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ДШИ в </a:t>
                      </a:r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с. Усть-Качка»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692,5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692,5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Проектирование объекта «Строительство 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ДШИ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Arial"/>
                        </a:rPr>
                        <a:t> 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в </a:t>
                      </a:r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п. Юго-Камский»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342,4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342,4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Проектирование объекта "Строительство 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СДК в </a:t>
                      </a:r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д. </a:t>
                      </a:r>
                      <a:r>
                        <a:rPr lang="ru-RU" sz="1200" b="0" i="0" u="none" strike="noStrike" dirty="0" err="1">
                          <a:effectLst/>
                          <a:latin typeface="Arial"/>
                        </a:rPr>
                        <a:t>Песьянка</a:t>
                      </a:r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1 250,0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1 250,0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422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Дорожное хозяйство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5 499,9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3 318,1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2 181,8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Проектирование объекта «Строительство 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а/м </a:t>
                      </a:r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дороги Восточный обход </a:t>
                      </a:r>
                      <a:endParaRPr lang="ru-RU" sz="1200" b="0" i="0" u="none" strike="noStrike" dirty="0" smtClean="0">
                        <a:effectLst/>
                        <a:latin typeface="Arial"/>
                      </a:endParaRPr>
                    </a:p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г. Перми –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/>
                        </a:rPr>
                        <a:t>Плишки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 – Фролы</a:t>
                      </a:r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»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2 180,0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2 180,0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4651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Проектирование объекта «Реконструкция 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а/м </a:t>
                      </a:r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дороги </a:t>
                      </a:r>
                      <a:r>
                        <a:rPr lang="ru-RU" sz="1200" b="0" i="0" u="none" strike="noStrike" dirty="0" err="1">
                          <a:effectLst/>
                          <a:latin typeface="Arial"/>
                        </a:rPr>
                        <a:t>Гамово</a:t>
                      </a:r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 - Заречная»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1,8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1,8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Реконструкция 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а/м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Arial"/>
                        </a:rPr>
                        <a:t> 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дороги </a:t>
                      </a:r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Кукуштан (по ул. Сибирский тракт) - </a:t>
                      </a:r>
                      <a:r>
                        <a:rPr lang="ru-RU" sz="1200" b="0" i="0" u="none" strike="noStrike" dirty="0" err="1">
                          <a:effectLst/>
                          <a:latin typeface="Arial"/>
                        </a:rPr>
                        <a:t>Платошино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3 318,1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3 318,1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Прочие объекты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24 944,4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95,0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24 849,4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Строительство канализационного коллектора от жилого дома № 35 по ул. 50 лет Октября до канализационного колодца № 188, расположенного за жилым домом № 41 по ул. 50 лет Октября с. </a:t>
                      </a:r>
                      <a:r>
                        <a:rPr lang="ru-RU" sz="1200" b="0" i="0" u="none" strike="noStrike" dirty="0" err="1">
                          <a:effectLst/>
                          <a:latin typeface="Arial"/>
                        </a:rPr>
                        <a:t>Гамово</a:t>
                      </a:r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 Пермского района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180,5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180,5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Проектирование объекта "Комплекс очистных сооружений в п. Юго-Камский Пермского района производительностью 800 м3/</a:t>
                      </a:r>
                      <a:r>
                        <a:rPr lang="ru-RU" sz="1200" b="0" i="0" u="none" strike="noStrike" dirty="0" err="1">
                          <a:effectLst/>
                          <a:latin typeface="Arial"/>
                        </a:rPr>
                        <a:t>сут</a:t>
                      </a:r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."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130,7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130,7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Строительство станции 2-го подъема в п. Сокол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81,4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81,4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Строительство газопровода к объектам туристской инфраструктуры «Парк активного отдыха «Юго-Камские горки» п. Юго-Камский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95,0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95,0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9053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Строительство объекта "Распределительный газопровод по ул. Мира, Заречная, Камышовая в д. Болгары Пермского района"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750,0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750,0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Проектирование объекта "Распределительный газопровод в </a:t>
                      </a:r>
                      <a:r>
                        <a:rPr lang="ru-RU" sz="1200" b="0" i="0" u="none" strike="noStrike" dirty="0" err="1">
                          <a:effectLst/>
                          <a:latin typeface="Arial"/>
                        </a:rPr>
                        <a:t>д.Ежи</a:t>
                      </a:r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 </a:t>
                      </a:r>
                      <a:r>
                        <a:rPr lang="ru-RU" sz="1200" b="0" i="0" u="none" strike="noStrike" dirty="0" err="1">
                          <a:effectLst/>
                          <a:latin typeface="Arial"/>
                        </a:rPr>
                        <a:t>Култаевского</a:t>
                      </a:r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 сельского поселения 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"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425,0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425,0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34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Приобретение жилых помещений для последующего предоставления их детям-сиротам и детям, оставшимся без попечения 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родителей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23 281,8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23 281,8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ВСЕГО РАСХОДОВ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142 087,7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65 789,3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51 387,8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24 910,6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79512" y="188640"/>
            <a:ext cx="88569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b="1" kern="0" dirty="0" smtClean="0">
                <a:solidFill>
                  <a:srgbClr val="000000"/>
                </a:solidFill>
                <a:latin typeface="Times New Roman" pitchFamily="18" charset="0"/>
              </a:rPr>
              <a:t>Продолжение</a:t>
            </a:r>
            <a:endParaRPr lang="ru-RU" sz="1600" kern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815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56873249"/>
              </p:ext>
            </p:extLst>
          </p:nvPr>
        </p:nvGraphicFramePr>
        <p:xfrm>
          <a:off x="179513" y="1688381"/>
          <a:ext cx="8280919" cy="403201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13892"/>
                <a:gridCol w="1653291"/>
                <a:gridCol w="1061580"/>
                <a:gridCol w="1364889"/>
                <a:gridCol w="682444"/>
                <a:gridCol w="1304823"/>
              </a:tblGrid>
              <a:tr h="640080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муниципальных образований Пермского края</a:t>
                      </a:r>
                      <a:endParaRPr lang="ru-RU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 год</a:t>
                      </a:r>
                      <a:endParaRPr lang="ru-RU" sz="1600" dirty="0"/>
                    </a:p>
                  </a:txBody>
                  <a:tcPr anchor="ctr"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2018 год</a:t>
                      </a:r>
                      <a:endParaRPr lang="ru-RU" sz="1600" dirty="0"/>
                    </a:p>
                  </a:txBody>
                  <a:tcPr anchor="ctr"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Темп </a:t>
                      </a:r>
                    </a:p>
                    <a:p>
                      <a:pPr algn="ctr"/>
                      <a:r>
                        <a:rPr lang="ru-RU" sz="1600" dirty="0" smtClean="0"/>
                        <a:t>роста,</a:t>
                      </a:r>
                      <a:r>
                        <a:rPr lang="ru-RU" sz="1600" baseline="0" dirty="0" smtClean="0"/>
                        <a:t> %</a:t>
                      </a:r>
                      <a:endParaRPr lang="ru-RU" sz="1600" dirty="0"/>
                    </a:p>
                  </a:txBody>
                  <a:tcPr anchor="ctr"/>
                </a:tc>
              </a:tr>
              <a:tr h="6684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млн. руб.</a:t>
                      </a:r>
                      <a:endParaRPr lang="ru-RU" sz="1600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место</a:t>
                      </a:r>
                      <a:endParaRPr lang="ru-RU" sz="1600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млн. руб.</a:t>
                      </a:r>
                      <a:endParaRPr lang="ru-RU" sz="1600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место</a:t>
                      </a:r>
                      <a:endParaRPr lang="ru-RU" sz="1600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809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Пермь ГО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24 000,9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26 643,9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111,0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Березники ГО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7 770,4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5 435,6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70,0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153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Пермский МР</a:t>
                      </a:r>
                      <a:endParaRPr kumimoji="0" lang="ru-RU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4 011,1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3 734,2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93,1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47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Чайковский МР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2 548,3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4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2 648,4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4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103,9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Соликамский ГО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2 113,7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5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2 465,5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5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116,6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38886" y="260648"/>
            <a:ext cx="82296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Исполнение </a:t>
            </a:r>
            <a:r>
              <a:rPr lang="ru-RU" sz="3200" b="1" kern="0" dirty="0" smtClean="0">
                <a:latin typeface="Times New Roman" pitchFamily="18" charset="0"/>
              </a:rPr>
              <a:t>расходов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 консолидированных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бюджетов муниципальных образований Пермского края за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2017 – 2018 годы</a:t>
            </a:r>
            <a:endParaRPr kumimoji="0" lang="ru-RU" sz="2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0436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6"/>
          <p:cNvSpPr>
            <a:spLocks noGrp="1" noChangeArrowheads="1"/>
          </p:cNvSpPr>
          <p:nvPr>
            <p:ph idx="4294967295"/>
          </p:nvPr>
        </p:nvSpPr>
        <p:spPr>
          <a:xfrm>
            <a:off x="251520" y="1124744"/>
            <a:ext cx="4176464" cy="252028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algn="ctr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>
            <a:normAutofit/>
          </a:bodyPr>
          <a:lstStyle/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Обеспечение жильем молодых семей </a:t>
            </a:r>
            <a:r>
              <a:rPr lang="ru-RU" sz="17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</a:rPr>
              <a:t>• Местный </a:t>
            </a:r>
            <a:r>
              <a:rPr lang="ru-RU" sz="1700" dirty="0">
                <a:solidFill>
                  <a:schemeClr val="tx2"/>
                </a:solidFill>
                <a:latin typeface="Times New Roman" pitchFamily="18" charset="0"/>
              </a:rPr>
              <a:t>бюджет  </a:t>
            </a:r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</a:rPr>
              <a:t>6 073,4 </a:t>
            </a:r>
            <a:r>
              <a:rPr lang="ru-RU" sz="1700" dirty="0" err="1" smtClean="0">
                <a:solidFill>
                  <a:schemeClr val="tx2"/>
                </a:solidFill>
                <a:latin typeface="Times New Roman" pitchFamily="18" charset="0"/>
              </a:rPr>
              <a:t>тыс.руб</a:t>
            </a:r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</a:rPr>
              <a:t>.;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</a:rPr>
              <a:t>• Краевой бюджет 7 717,4 </a:t>
            </a:r>
            <a:r>
              <a:rPr lang="ru-RU" sz="1700" dirty="0" err="1" smtClean="0">
                <a:solidFill>
                  <a:schemeClr val="tx2"/>
                </a:solidFill>
                <a:latin typeface="Times New Roman" pitchFamily="18" charset="0"/>
              </a:rPr>
              <a:t>тыс.руб</a:t>
            </a:r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</a:rPr>
              <a:t>.;</a:t>
            </a:r>
          </a:p>
          <a:p>
            <a:pPr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</a:rPr>
              <a:t>    • Федеральный </a:t>
            </a:r>
            <a:r>
              <a:rPr lang="ru-RU" sz="1700" dirty="0">
                <a:solidFill>
                  <a:schemeClr val="tx2"/>
                </a:solidFill>
                <a:latin typeface="Times New Roman" pitchFamily="18" charset="0"/>
              </a:rPr>
              <a:t>бюджет </a:t>
            </a:r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</a:rPr>
              <a:t>4 397,2 </a:t>
            </a:r>
            <a:r>
              <a:rPr lang="ru-RU" sz="1700" dirty="0" err="1" smtClean="0">
                <a:solidFill>
                  <a:schemeClr val="tx2"/>
                </a:solidFill>
                <a:latin typeface="Times New Roman" pitchFamily="18" charset="0"/>
              </a:rPr>
              <a:t>тыс.руб</a:t>
            </a:r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</a:rPr>
              <a:t>.  </a:t>
            </a:r>
          </a:p>
          <a:p>
            <a:pPr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</a:rPr>
              <a:t> (выдано 29 свидетельства, оплачено 29)</a:t>
            </a:r>
            <a:endParaRPr lang="ru-RU" sz="170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6326" name="Заголовок 4"/>
          <p:cNvSpPr>
            <a:spLocks noGrp="1"/>
          </p:cNvSpPr>
          <p:nvPr>
            <p:ph type="title"/>
          </p:nvPr>
        </p:nvSpPr>
        <p:spPr>
          <a:xfrm>
            <a:off x="498127" y="404664"/>
            <a:ext cx="7859713" cy="576263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800" b="1" dirty="0" smtClean="0"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Социальное обеспечение населения</a:t>
            </a:r>
            <a:endParaRPr lang="ru-RU" altLang="ru-RU" sz="2800" dirty="0" smtClean="0"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6"/>
          <p:cNvSpPr>
            <a:spLocks noChangeArrowheads="1"/>
          </p:cNvSpPr>
          <p:nvPr/>
        </p:nvSpPr>
        <p:spPr bwMode="auto">
          <a:xfrm>
            <a:off x="4572000" y="1121691"/>
            <a:ext cx="4248472" cy="252028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9525" algn="ctr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spcBef>
                <a:spcPts val="0"/>
              </a:spcBef>
              <a:defRPr/>
            </a:pPr>
            <a:r>
              <a:rPr lang="ru-RU" sz="1700" dirty="0">
                <a:solidFill>
                  <a:schemeClr val="tx2"/>
                </a:solidFill>
                <a:cs typeface="Times New Roman" pitchFamily="18" charset="0"/>
              </a:rPr>
              <a:t>Обеспечение жильем отдельных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700" dirty="0">
                <a:solidFill>
                  <a:schemeClr val="tx2"/>
                </a:solidFill>
                <a:cs typeface="Times New Roman" pitchFamily="18" charset="0"/>
              </a:rPr>
              <a:t>категорий граждан, установленных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700" dirty="0">
                <a:solidFill>
                  <a:schemeClr val="tx2"/>
                </a:solidFill>
                <a:cs typeface="Times New Roman" pitchFamily="18" charset="0"/>
              </a:rPr>
              <a:t>федеральными законами от 12.01.1995 г. 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700" dirty="0">
                <a:solidFill>
                  <a:schemeClr val="tx2"/>
                </a:solidFill>
                <a:cs typeface="Times New Roman" pitchFamily="18" charset="0"/>
              </a:rPr>
              <a:t>№ 5-ФЗ «О ветеранах» и от 24.11.1995 г.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700" dirty="0">
                <a:solidFill>
                  <a:schemeClr val="tx2"/>
                </a:solidFill>
                <a:cs typeface="Times New Roman" pitchFamily="18" charset="0"/>
              </a:rPr>
              <a:t>№ 181-ФЗ  «О социальной защите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700" dirty="0">
                <a:solidFill>
                  <a:schemeClr val="tx2"/>
                </a:solidFill>
                <a:cs typeface="Times New Roman" pitchFamily="18" charset="0"/>
              </a:rPr>
              <a:t>инвалидов в  Российской Федерации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700" b="0" dirty="0" smtClean="0">
                <a:solidFill>
                  <a:schemeClr val="tx2"/>
                </a:solidFill>
                <a:cs typeface="Times New Roman" pitchFamily="18" charset="0"/>
              </a:rPr>
              <a:t>1 458,3 </a:t>
            </a:r>
            <a:r>
              <a:rPr lang="ru-RU" sz="1700" b="0" dirty="0" err="1" smtClean="0">
                <a:solidFill>
                  <a:schemeClr val="tx2"/>
                </a:solidFill>
                <a:cs typeface="Times New Roman" pitchFamily="18" charset="0"/>
              </a:rPr>
              <a:t>тыс.руб</a:t>
            </a:r>
            <a:r>
              <a:rPr lang="ru-RU" sz="1700" b="0" dirty="0">
                <a:solidFill>
                  <a:schemeClr val="tx2"/>
                </a:solidFill>
                <a:cs typeface="Times New Roman" pitchFamily="18" charset="0"/>
              </a:rPr>
              <a:t>. </a:t>
            </a:r>
            <a:r>
              <a:rPr lang="ru-RU" sz="1700" b="0" dirty="0" smtClean="0">
                <a:solidFill>
                  <a:schemeClr val="tx2"/>
                </a:solidFill>
                <a:cs typeface="Times New Roman" pitchFamily="18" charset="0"/>
              </a:rPr>
              <a:t>(2 человека) </a:t>
            </a:r>
            <a:endParaRPr lang="ru-RU" sz="1700" b="0" dirty="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14" name="Скругленный прямоугольник 6"/>
          <p:cNvSpPr>
            <a:spLocks noChangeArrowheads="1"/>
          </p:cNvSpPr>
          <p:nvPr/>
        </p:nvSpPr>
        <p:spPr bwMode="auto">
          <a:xfrm>
            <a:off x="2447764" y="3789040"/>
            <a:ext cx="4248472" cy="259228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spcBef>
                <a:spcPts val="0"/>
              </a:spcBef>
              <a:defRPr/>
            </a:pPr>
            <a:r>
              <a:rPr lang="ru-RU" sz="1700" b="0" dirty="0" smtClean="0">
                <a:solidFill>
                  <a:schemeClr val="tx2"/>
                </a:solidFill>
                <a:cs typeface="Times New Roman" pitchFamily="18" charset="0"/>
              </a:rPr>
              <a:t>Единовременные компенсационные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700" b="0" dirty="0" smtClean="0">
                <a:solidFill>
                  <a:schemeClr val="tx2"/>
                </a:solidFill>
                <a:cs typeface="Times New Roman" pitchFamily="18" charset="0"/>
              </a:rPr>
              <a:t>выплаты педагогическим работникам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700" dirty="0" smtClean="0">
                <a:solidFill>
                  <a:schemeClr val="tx2"/>
                </a:solidFill>
                <a:cs typeface="Times New Roman" pitchFamily="18" charset="0"/>
              </a:rPr>
              <a:t>муниципальных общеобразовательных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700" dirty="0" smtClean="0">
                <a:solidFill>
                  <a:schemeClr val="tx2"/>
                </a:solidFill>
                <a:cs typeface="Times New Roman" pitchFamily="18" charset="0"/>
              </a:rPr>
              <a:t>учреждений на приобретение или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700" b="0" dirty="0" smtClean="0">
                <a:solidFill>
                  <a:schemeClr val="tx2"/>
                </a:solidFill>
                <a:cs typeface="Times New Roman" pitchFamily="18" charset="0"/>
              </a:rPr>
              <a:t>строительство жилого помещения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700" dirty="0" smtClean="0">
                <a:solidFill>
                  <a:schemeClr val="tx2"/>
                </a:solidFill>
                <a:cs typeface="Times New Roman" pitchFamily="18" charset="0"/>
              </a:rPr>
              <a:t>13 000,0 </a:t>
            </a:r>
            <a:r>
              <a:rPr lang="ru-RU" sz="1700" dirty="0" err="1" smtClean="0">
                <a:solidFill>
                  <a:schemeClr val="tx2"/>
                </a:solidFill>
                <a:cs typeface="Times New Roman" pitchFamily="18" charset="0"/>
              </a:rPr>
              <a:t>тыс.руб</a:t>
            </a:r>
            <a:r>
              <a:rPr lang="ru-RU" sz="1700" dirty="0" smtClean="0">
                <a:solidFill>
                  <a:schemeClr val="tx2"/>
                </a:solidFill>
                <a:cs typeface="Times New Roman" pitchFamily="18" charset="0"/>
              </a:rPr>
              <a:t>. (13 человек)</a:t>
            </a:r>
            <a:r>
              <a:rPr lang="ru-RU" sz="1700" b="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</a:p>
          <a:p>
            <a:pPr algn="ctr">
              <a:spcBef>
                <a:spcPts val="0"/>
              </a:spcBef>
              <a:defRPr/>
            </a:pPr>
            <a:endParaRPr lang="ru-RU" sz="1600" b="0" dirty="0">
              <a:solidFill>
                <a:schemeClr val="tx2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94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14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229600" cy="73955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Динамика расходов дорожного фонда, млн. руб.</a:t>
            </a:r>
            <a:r>
              <a:rPr lang="ru-RU" altLang="ru-RU" sz="28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2800" b="1" dirty="0" smtClean="0">
                <a:solidFill>
                  <a:schemeClr val="tx1"/>
                </a:solidFill>
                <a:effectLst/>
              </a:rPr>
            </a:br>
            <a:endParaRPr lang="ru-RU" altLang="ru-RU" sz="2800" b="1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2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6288581"/>
              </p:ext>
            </p:extLst>
          </p:nvPr>
        </p:nvGraphicFramePr>
        <p:xfrm>
          <a:off x="251520" y="764704"/>
          <a:ext cx="8806184" cy="5595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0480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Расходы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бюджета на содержание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органов местного самоуправления,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350611762"/>
              </p:ext>
            </p:extLst>
          </p:nvPr>
        </p:nvGraphicFramePr>
        <p:xfrm>
          <a:off x="251520" y="1484784"/>
          <a:ext cx="8640960" cy="5200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676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18811"/>
            <a:ext cx="8258175" cy="5429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</a:rPr>
              <a:t>Расходование средств резервного фонда в 201</a:t>
            </a:r>
            <a:r>
              <a:rPr lang="en-US" altLang="ru-RU" sz="2400" dirty="0" smtClean="0">
                <a:solidFill>
                  <a:schemeClr val="tx1"/>
                </a:solidFill>
                <a:effectLst/>
              </a:rPr>
              <a:t>8</a:t>
            </a:r>
            <a:r>
              <a:rPr lang="ru-RU" altLang="ru-RU" sz="2400" dirty="0" smtClean="0">
                <a:solidFill>
                  <a:schemeClr val="tx1"/>
                </a:solidFill>
                <a:effectLst/>
              </a:rPr>
              <a:t> году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3193" y="764704"/>
            <a:ext cx="8667279" cy="593216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2000" b="1" dirty="0" smtClean="0">
                <a:solidFill>
                  <a:srgbClr val="FF0000"/>
                </a:solidFill>
              </a:rPr>
              <a:t>ВСЕГО ПРЕДУСМОТРЕНО В БЮДЖЕТЕ – </a:t>
            </a:r>
            <a:r>
              <a:rPr lang="en-US" altLang="ru-RU" sz="2000" b="1" dirty="0" smtClean="0">
                <a:solidFill>
                  <a:srgbClr val="FF0000"/>
                </a:solidFill>
              </a:rPr>
              <a:t>518,2 </a:t>
            </a:r>
            <a:r>
              <a:rPr lang="ru-RU" altLang="ru-RU" sz="2000" b="1" dirty="0" smtClean="0">
                <a:solidFill>
                  <a:srgbClr val="FF0000"/>
                </a:solidFill>
              </a:rPr>
              <a:t>тыс. руб</a:t>
            </a:r>
            <a:r>
              <a:rPr lang="ru-RU" altLang="ru-RU" sz="1800" b="1" dirty="0" smtClean="0">
                <a:solidFill>
                  <a:srgbClr val="FF0000"/>
                </a:solidFill>
              </a:rPr>
              <a:t>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2000" b="1" dirty="0" smtClean="0">
                <a:solidFill>
                  <a:srgbClr val="FF0000"/>
                </a:solidFill>
              </a:rPr>
              <a:t>ИЗРАСХОДОВАНО – </a:t>
            </a:r>
            <a:r>
              <a:rPr lang="en-US" altLang="ru-RU" sz="2000" b="1" dirty="0" smtClean="0">
                <a:solidFill>
                  <a:srgbClr val="FF0000"/>
                </a:solidFill>
              </a:rPr>
              <a:t>418,2 </a:t>
            </a:r>
            <a:r>
              <a:rPr lang="ru-RU" altLang="ru-RU" sz="2000" b="1" dirty="0" smtClean="0">
                <a:solidFill>
                  <a:srgbClr val="FF0000"/>
                </a:solidFill>
              </a:rPr>
              <a:t>тыс. руб., в том числе:</a:t>
            </a:r>
            <a:endParaRPr lang="en-US" altLang="ru-RU" sz="2000" b="1" dirty="0" smtClean="0">
              <a:solidFill>
                <a:srgbClr val="FF0000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altLang="ru-RU" sz="2000" b="1" dirty="0" smtClean="0">
              <a:solidFill>
                <a:srgbClr val="FF0000"/>
              </a:solidFill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ru-RU" altLang="ru-RU" sz="2000" b="1" dirty="0" smtClean="0">
                <a:cs typeface="Times New Roman" pitchFamily="18" charset="0"/>
              </a:rPr>
              <a:t>Ликвидация </a:t>
            </a:r>
            <a:r>
              <a:rPr lang="ru-RU" altLang="ru-RU" sz="2000" b="1" dirty="0">
                <a:cs typeface="Times New Roman" pitchFamily="18" charset="0"/>
              </a:rPr>
              <a:t>аварийной ситуации(восстановление кровли здания структурного подразделения детского сада «Солнечные лучики» </a:t>
            </a:r>
            <a:r>
              <a:rPr lang="ru-RU" altLang="ru-RU" sz="2000" b="1" dirty="0" smtClean="0">
                <a:cs typeface="Times New Roman" pitchFamily="18" charset="0"/>
              </a:rPr>
              <a:t>МАОУ «</a:t>
            </a:r>
            <a:r>
              <a:rPr lang="ru-RU" altLang="ru-RU" sz="2000" b="1" dirty="0" err="1">
                <a:cs typeface="Times New Roman" pitchFamily="18" charset="0"/>
              </a:rPr>
              <a:t>Лядовская</a:t>
            </a:r>
            <a:r>
              <a:rPr lang="ru-RU" altLang="ru-RU" sz="2000" b="1" dirty="0">
                <a:cs typeface="Times New Roman" pitchFamily="18" charset="0"/>
              </a:rPr>
              <a:t> основная школа») </a:t>
            </a:r>
            <a:r>
              <a:rPr lang="ru-RU" altLang="ru-RU" sz="2000" b="1" dirty="0" smtClean="0">
                <a:cs typeface="Times New Roman" pitchFamily="18" charset="0"/>
              </a:rPr>
              <a:t>-</a:t>
            </a:r>
            <a:r>
              <a:rPr lang="en-US" altLang="ru-RU" sz="2000" b="1" dirty="0" smtClean="0">
                <a:cs typeface="Times New Roman" pitchFamily="18" charset="0"/>
              </a:rPr>
              <a:t>385,6</a:t>
            </a:r>
            <a:r>
              <a:rPr lang="ru-RU" altLang="ru-RU" sz="2000" b="1" dirty="0" smtClean="0">
                <a:cs typeface="Times New Roman" pitchFamily="18" charset="0"/>
              </a:rPr>
              <a:t> тыс. руб.</a:t>
            </a:r>
            <a:endParaRPr lang="en-US" altLang="ru-RU" sz="2000" b="1" dirty="0" smtClean="0">
              <a:cs typeface="Times New Roman" pitchFamily="18" charset="0"/>
            </a:endParaRPr>
          </a:p>
          <a:p>
            <a:pPr marL="45720" indent="0" algn="just">
              <a:spcBef>
                <a:spcPct val="0"/>
              </a:spcBef>
              <a:buNone/>
            </a:pPr>
            <a:endParaRPr lang="ru-RU" altLang="ru-RU" sz="2000" b="1" dirty="0" smtClean="0">
              <a:cs typeface="Times New Roman" pitchFamily="18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ru-RU" altLang="ru-RU" sz="2000" b="1" dirty="0" smtClean="0">
                <a:cs typeface="Times New Roman" pitchFamily="18" charset="0"/>
              </a:rPr>
              <a:t>Оплата </a:t>
            </a:r>
            <a:r>
              <a:rPr lang="ru-RU" altLang="ru-RU" sz="2000" b="1" dirty="0">
                <a:cs typeface="Times New Roman" pitchFamily="18" charset="0"/>
              </a:rPr>
              <a:t>работ по вывозу и утилизации веществ в бочках</a:t>
            </a:r>
            <a:r>
              <a:rPr lang="ru-RU" altLang="ru-RU" sz="2000" b="1" dirty="0" smtClean="0">
                <a:cs typeface="Times New Roman" pitchFamily="18" charset="0"/>
              </a:rPr>
              <a:t>, обнаруженных </a:t>
            </a:r>
            <a:r>
              <a:rPr lang="ru-RU" altLang="ru-RU" sz="2000" b="1" dirty="0">
                <a:cs typeface="Times New Roman" pitchFamily="18" charset="0"/>
              </a:rPr>
              <a:t>в Двуреченском сельском поселении Пермского муниципального </a:t>
            </a:r>
            <a:r>
              <a:rPr lang="ru-RU" altLang="ru-RU" sz="2000" b="1" dirty="0" smtClean="0">
                <a:cs typeface="Times New Roman" pitchFamily="18" charset="0"/>
              </a:rPr>
              <a:t>района- </a:t>
            </a:r>
            <a:r>
              <a:rPr lang="en-US" altLang="ru-RU" sz="2000" b="1" dirty="0" smtClean="0">
                <a:cs typeface="Times New Roman" pitchFamily="18" charset="0"/>
              </a:rPr>
              <a:t>32,6</a:t>
            </a:r>
            <a:r>
              <a:rPr lang="ru-RU" altLang="ru-RU" sz="2000" b="1" dirty="0" smtClean="0">
                <a:cs typeface="Times New Roman" pitchFamily="18" charset="0"/>
              </a:rPr>
              <a:t> тыс. руб.</a:t>
            </a:r>
          </a:p>
          <a:p>
            <a:pPr marL="45720" indent="0" algn="just" eaLnBrk="1" hangingPunct="1">
              <a:spcBef>
                <a:spcPct val="0"/>
              </a:spcBef>
              <a:buNone/>
            </a:pPr>
            <a:endParaRPr lang="ru-RU" altLang="ru-RU" sz="1300" b="1" dirty="0" smtClean="0">
              <a:cs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376419" y="254032"/>
            <a:ext cx="8301037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2400" b="0" kern="0" dirty="0">
              <a:effectLst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6958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620713"/>
            <a:ext cx="8229600" cy="6477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b="1" dirty="0" smtClean="0">
                <a:solidFill>
                  <a:schemeClr val="tx1"/>
                </a:solidFill>
                <a:effectLst/>
                <a:latin typeface="Arial Cyr"/>
              </a:rPr>
              <a:t>Контрольная работа ФЭУ Пермского муниципального района</a:t>
            </a:r>
            <a:endParaRPr lang="ru-RU" altLang="ru-RU" sz="2800" dirty="0" smtClean="0">
              <a:solidFill>
                <a:schemeClr val="tx1"/>
              </a:solidFill>
              <a:effectLst/>
              <a:latin typeface="Arial Cyr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0953682"/>
              </p:ext>
            </p:extLst>
          </p:nvPr>
        </p:nvGraphicFramePr>
        <p:xfrm>
          <a:off x="251520" y="1772816"/>
          <a:ext cx="864235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7113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36625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3200" b="1" dirty="0" smtClean="0">
                <a:solidFill>
                  <a:schemeClr val="tx2"/>
                </a:solidFill>
                <a:effectLst/>
                <a:latin typeface="Times New Roman" pitchFamily="18" charset="0"/>
              </a:rPr>
              <a:t>Основные итоги исполнения расходов </a:t>
            </a:r>
            <a:br>
              <a:rPr lang="ru-RU" altLang="ru-RU" sz="3200" b="1" dirty="0" smtClean="0">
                <a:solidFill>
                  <a:schemeClr val="tx2"/>
                </a:solidFill>
                <a:effectLst/>
                <a:latin typeface="Times New Roman" pitchFamily="18" charset="0"/>
              </a:rPr>
            </a:br>
            <a:r>
              <a:rPr lang="ru-RU" altLang="ru-RU" sz="3200" b="1" dirty="0" smtClean="0">
                <a:solidFill>
                  <a:schemeClr val="tx2"/>
                </a:solidFill>
                <a:effectLst/>
                <a:latin typeface="Times New Roman" pitchFamily="18" charset="0"/>
              </a:rPr>
              <a:t>бюджета района за 2018 год</a:t>
            </a:r>
            <a:endParaRPr lang="ru-RU" altLang="ru-RU" sz="3200" dirty="0" smtClean="0">
              <a:effectLst/>
            </a:endParaRPr>
          </a:p>
        </p:txBody>
      </p:sp>
      <p:sp>
        <p:nvSpPr>
          <p:cNvPr id="55299" name="Содержимое 2"/>
          <p:cNvSpPr>
            <a:spLocks noGrp="1"/>
          </p:cNvSpPr>
          <p:nvPr>
            <p:ph idx="4294967295"/>
          </p:nvPr>
        </p:nvSpPr>
        <p:spPr>
          <a:xfrm>
            <a:off x="251520" y="1628800"/>
            <a:ext cx="8640960" cy="4608512"/>
          </a:xfrm>
          <a:prstGeom prst="rect">
            <a:avLst/>
          </a:prstGeom>
          <a:solidFill>
            <a:srgbClr val="B9FAFD"/>
          </a:solidFill>
        </p:spPr>
        <p:txBody>
          <a:bodyPr>
            <a:normAutofit/>
          </a:bodyPr>
          <a:lstStyle/>
          <a:p>
            <a:pPr algn="just"/>
            <a:r>
              <a:rPr lang="ru-RU" altLang="ru-RU" sz="1800" dirty="0" smtClean="0">
                <a:solidFill>
                  <a:schemeClr val="tx2"/>
                </a:solidFill>
              </a:rPr>
              <a:t>Бюджет был сформирован в программной структуре, исполнялся на основе 18 муниципальных программ</a:t>
            </a:r>
          </a:p>
          <a:p>
            <a:pPr algn="just"/>
            <a:r>
              <a:rPr lang="ru-RU" altLang="ru-RU" sz="1800" dirty="0" smtClean="0">
                <a:solidFill>
                  <a:schemeClr val="tx2"/>
                </a:solidFill>
              </a:rPr>
              <a:t>реализованы основные направления и задачи налоговой и бюджетной политики  2018 года  - обеспечено  стабильное исполнение  районного бюджета</a:t>
            </a:r>
          </a:p>
          <a:p>
            <a:pPr algn="just"/>
            <a:r>
              <a:rPr lang="ru-RU" altLang="ru-RU" sz="1800" dirty="0" smtClean="0">
                <a:solidFill>
                  <a:schemeClr val="tx2"/>
                </a:solidFill>
              </a:rPr>
              <a:t>операции по исполнению бюджета осуществлялись в соответствии с бюджетным  законодательством и  требованиями,  утвержденными решением о бюджете</a:t>
            </a:r>
          </a:p>
          <a:p>
            <a:pPr algn="just"/>
            <a:r>
              <a:rPr lang="ru-RU" altLang="ru-RU" sz="1800" dirty="0">
                <a:solidFill>
                  <a:schemeClr val="tx2"/>
                </a:solidFill>
              </a:rPr>
              <a:t>сокращен плановый дефицит районного </a:t>
            </a:r>
            <a:r>
              <a:rPr lang="ru-RU" altLang="ru-RU" sz="1800" dirty="0" smtClean="0">
                <a:solidFill>
                  <a:schemeClr val="tx2"/>
                </a:solidFill>
              </a:rPr>
              <a:t>бюджета, отсутствуют коммерческие заимствования</a:t>
            </a:r>
          </a:p>
          <a:p>
            <a:pPr algn="just"/>
            <a:r>
              <a:rPr lang="ru-RU" altLang="ru-RU" sz="1800" dirty="0" smtClean="0"/>
              <a:t>муниципальный долг Пермского муниципального района по состоянию на 01.01.2019 отсутствует, муниципальные гарантии не представлялись</a:t>
            </a:r>
          </a:p>
          <a:p>
            <a:pPr algn="just"/>
            <a:r>
              <a:rPr lang="ru-RU" altLang="ru-RU" sz="1800" dirty="0" smtClean="0">
                <a:solidFill>
                  <a:schemeClr val="tx2"/>
                </a:solidFill>
              </a:rPr>
              <a:t>исполнены «майские» Указы Президента РФ 2012 года</a:t>
            </a:r>
          </a:p>
          <a:p>
            <a:pPr algn="just"/>
            <a:r>
              <a:rPr lang="ru-RU" altLang="ru-RU" sz="1800" dirty="0" smtClean="0">
                <a:solidFill>
                  <a:schemeClr val="tx2"/>
                </a:solidFill>
              </a:rPr>
              <a:t>просроченная дебиторская и кредиторская задолженность       отсутствуют</a:t>
            </a:r>
          </a:p>
          <a:p>
            <a:endParaRPr lang="ru-RU" altLang="ru-RU" dirty="0" smtClean="0"/>
          </a:p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81964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650" y="2492375"/>
            <a:ext cx="75819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4400" b="1" smtClean="0"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b="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44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43106948"/>
              </p:ext>
            </p:extLst>
          </p:nvPr>
        </p:nvGraphicFramePr>
        <p:xfrm>
          <a:off x="179514" y="1688381"/>
          <a:ext cx="8712966" cy="423005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944214"/>
                <a:gridCol w="1224136"/>
                <a:gridCol w="1080120"/>
                <a:gridCol w="1080120"/>
                <a:gridCol w="1224136"/>
                <a:gridCol w="1080120"/>
                <a:gridCol w="1080120"/>
              </a:tblGrid>
              <a:tr h="372467">
                <a:tc rowSpan="3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муниципальных образований Пермского края</a:t>
                      </a:r>
                      <a:endParaRPr lang="ru-RU" sz="16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 год</a:t>
                      </a:r>
                      <a:endParaRPr lang="ru-RU" sz="1600" dirty="0"/>
                    </a:p>
                  </a:txBody>
                  <a:tcPr anchor="ctr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2018 год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/>
                        <a:t>Числен-</a:t>
                      </a:r>
                      <a:r>
                        <a:rPr lang="ru-RU" sz="1500" b="1" dirty="0" err="1" smtClean="0"/>
                        <a:t>ность</a:t>
                      </a:r>
                      <a:r>
                        <a:rPr lang="ru-RU" sz="1500" b="1" dirty="0" smtClean="0"/>
                        <a:t> населения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F7F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в расчете</a:t>
                      </a:r>
                      <a:r>
                        <a:rPr lang="ru-RU" sz="1600" b="1" baseline="0" dirty="0" smtClean="0"/>
                        <a:t> на 1 жителя</a:t>
                      </a:r>
                      <a:endParaRPr lang="ru-RU" sz="1600" b="1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7F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Числен-</a:t>
                      </a:r>
                      <a:r>
                        <a:rPr kumimoji="0" lang="ru-RU" sz="15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ность</a:t>
                      </a: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населения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F7F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в расчете</a:t>
                      </a:r>
                      <a:r>
                        <a:rPr lang="ru-RU" sz="1600" b="1" baseline="0" dirty="0" smtClean="0"/>
                        <a:t> на 1 жителя</a:t>
                      </a:r>
                      <a:endParaRPr lang="ru-RU" sz="1600" b="1" dirty="0" smtClean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7F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доходы*</a:t>
                      </a:r>
                      <a:endParaRPr lang="ru-RU" sz="1600" b="1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расходы</a:t>
                      </a:r>
                      <a:endParaRPr lang="ru-RU" sz="1600" b="1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доходы*</a:t>
                      </a:r>
                      <a:endParaRPr lang="ru-RU" sz="1600" b="1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расходы</a:t>
                      </a:r>
                      <a:endParaRPr lang="ru-RU" sz="1600" b="1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8093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Березники ГО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143 072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14,3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54,3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155 481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13,3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35,0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Пермский МР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110 366</a:t>
                      </a:r>
                      <a:endParaRPr lang="ru-RU" sz="16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13,2</a:t>
                      </a:r>
                      <a:endParaRPr lang="ru-RU" sz="16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36,3</a:t>
                      </a:r>
                      <a:endParaRPr lang="ru-RU" sz="16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112 643</a:t>
                      </a:r>
                      <a:endParaRPr lang="ru-RU" sz="16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13,9</a:t>
                      </a:r>
                      <a:endParaRPr lang="ru-RU" sz="16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6"/>
                          </a:solidFill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33,2</a:t>
                      </a:r>
                      <a:endParaRPr lang="ru-RU" sz="1600" b="1" dirty="0">
                        <a:solidFill>
                          <a:schemeClr val="accent6"/>
                        </a:solidFill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153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Пермь ГО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1 051 583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13,7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22,8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1 053 938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14,1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25,3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547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Чайковский МР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104 780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9,1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24,3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104 306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9,7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24,3</a:t>
                      </a:r>
                    </a:p>
                  </a:txBody>
                  <a:tcPr anchor="ctr"/>
                </a:tc>
              </a:tr>
              <a:tr h="547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Соликамск ГО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93 868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12,6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22,5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109 137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9,5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22,6</a:t>
                      </a:r>
                      <a:endParaRPr lang="ru-RU" sz="1600" b="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38886" y="260648"/>
            <a:ext cx="82296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25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Показатели доходов и расходов консолидированных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бюджетов муниципальных образований Пермского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края на душу населения за 2017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-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2018 годы</a:t>
            </a:r>
            <a:endParaRPr kumimoji="0" lang="ru-RU" sz="2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2" y="6073659"/>
            <a:ext cx="30877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*налоговые и неналоговые доходы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8950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07319871"/>
              </p:ext>
            </p:extLst>
          </p:nvPr>
        </p:nvGraphicFramePr>
        <p:xfrm>
          <a:off x="438886" y="2133600"/>
          <a:ext cx="8381587" cy="299500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72032"/>
                <a:gridCol w="1907321"/>
                <a:gridCol w="1907321"/>
                <a:gridCol w="1430816"/>
                <a:gridCol w="864097"/>
              </a:tblGrid>
              <a:tr h="27093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Уточненный план</a:t>
                      </a:r>
                      <a:endParaRPr lang="ru-RU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Факт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Отклонение</a:t>
                      </a:r>
                      <a:endParaRPr lang="ru-RU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4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сумма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%</a:t>
                      </a:r>
                      <a:endParaRPr lang="ru-RU" b="1" dirty="0"/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 smtClean="0"/>
                        <a:t>Доходы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3 371 267,4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j-lt"/>
                          <a:ea typeface="Batang" panose="02030600000101010101" pitchFamily="18" charset="-127"/>
                        </a:rPr>
                        <a:t>3 121 587,0</a:t>
                      </a:r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j-lt"/>
                          <a:ea typeface="Batang" panose="02030600000101010101" pitchFamily="18" charset="-127"/>
                        </a:rPr>
                        <a:t>-249 680,4</a:t>
                      </a:r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j-lt"/>
                          <a:ea typeface="Batang" panose="02030600000101010101" pitchFamily="18" charset="-127"/>
                        </a:rPr>
                        <a:t>92,6</a:t>
                      </a:r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Расходы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3 411 060,0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j-lt"/>
                          <a:ea typeface="Batang" panose="02030600000101010101" pitchFamily="18" charset="-127"/>
                        </a:rPr>
                        <a:t>3 016 130,6</a:t>
                      </a:r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j-lt"/>
                          <a:ea typeface="Batang" panose="02030600000101010101" pitchFamily="18" charset="-127"/>
                        </a:rPr>
                        <a:t>-394 929,4</a:t>
                      </a:r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j-lt"/>
                          <a:ea typeface="Batang" panose="02030600000101010101" pitchFamily="18" charset="-127"/>
                        </a:rPr>
                        <a:t>88,4</a:t>
                      </a:r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 smtClean="0"/>
                        <a:t>Дефицит</a:t>
                      </a:r>
                      <a:r>
                        <a:rPr lang="ru-RU" baseline="0" dirty="0" smtClean="0"/>
                        <a:t> (-), профицит (+)</a:t>
                      </a:r>
                      <a:endParaRPr lang="ru-RU" b="1" dirty="0" smtClean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smtClean="0"/>
                        <a:t>-39 792,6</a:t>
                      </a:r>
                      <a:endParaRPr lang="ru-RU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j-lt"/>
                          <a:ea typeface="Batang" panose="02030600000101010101" pitchFamily="18" charset="-127"/>
                        </a:rPr>
                        <a:t>105 456,4</a:t>
                      </a:r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j-lt"/>
                          <a:ea typeface="Batang" panose="02030600000101010101" pitchFamily="18" charset="-127"/>
                        </a:rPr>
                        <a:t>х</a:t>
                      </a:r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j-lt"/>
                          <a:ea typeface="Batang" panose="02030600000101010101" pitchFamily="18" charset="-127"/>
                        </a:rPr>
                        <a:t>х</a:t>
                      </a:r>
                      <a:endParaRPr lang="ru-RU" b="1" dirty="0">
                        <a:latin typeface="+mj-lt"/>
                        <a:ea typeface="Batang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38886" y="306099"/>
            <a:ext cx="82296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Исполнение бюджета Пермского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муниципального района за 2018 год,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тыс. рублей</a:t>
            </a:r>
            <a:endParaRPr kumimoji="0" lang="ru-RU" sz="2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5019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71798628"/>
              </p:ext>
            </p:extLst>
          </p:nvPr>
        </p:nvGraphicFramePr>
        <p:xfrm>
          <a:off x="251520" y="1661824"/>
          <a:ext cx="8416966" cy="486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Исполнение бюджета Пермского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муниципального района за 2018 год,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                                                                                                                млн. рублей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84168" y="2492896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87,6%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161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63808465"/>
              </p:ext>
            </p:extLst>
          </p:nvPr>
        </p:nvGraphicFramePr>
        <p:xfrm>
          <a:off x="107504" y="1313384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1785697"/>
              </p:ext>
            </p:extLst>
          </p:nvPr>
        </p:nvGraphicFramePr>
        <p:xfrm>
          <a:off x="53510" y="18421"/>
          <a:ext cx="9121717" cy="6079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6984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Налоговые и неналоговые доходы бюджета Пермского муниципального района за 2018 год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(без дополнительного норматива отчислений по НДФЛ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30800011"/>
              </p:ext>
            </p:extLst>
          </p:nvPr>
        </p:nvGraphicFramePr>
        <p:xfrm>
          <a:off x="323528" y="1556792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1547664" y="1844824"/>
            <a:ext cx="6120680" cy="783758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56176" y="2673181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+1,4%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27189" y="1892920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+5,0%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48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2018</TotalTime>
  <Words>2962</Words>
  <Application>Microsoft Office PowerPoint</Application>
  <PresentationFormat>Экран (4:3)</PresentationFormat>
  <Paragraphs>886</Paragraphs>
  <Slides>46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47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Анализ поступлений налога на доходы физических лиц по дополнительному нормативу отчислений (18%) за 2018 год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бюджета Пермского муниципального района по расходам, тыс. руб. </vt:lpstr>
      <vt:lpstr>Исполнение бюджетных ассигнований по группам видов расходов классификации расходов бюджета за 2018 г., млн. руб. </vt:lpstr>
      <vt:lpstr>Исполнение бюджета в разрезе главных распорядителей бюджетных средств</vt:lpstr>
      <vt:lpstr>Реализация муниципальных программ в 2018 году </vt:lpstr>
      <vt:lpstr>Реализация муниципальных программ в 2018  году (продолжение)</vt:lpstr>
      <vt:lpstr>Выполнение в 2018 году объемных показателей муниципальной услуги (работы)  управления образования </vt:lpstr>
      <vt:lpstr>Выполнение в 2018 году объемных показателей муниципальной услуги (работы)  управления по делам культуры</vt:lpstr>
      <vt:lpstr>Достижение целевых показателей по «указным» категориям работников бюджетной сфера МР в 2018 году</vt:lpstr>
      <vt:lpstr>Презентация PowerPoint</vt:lpstr>
      <vt:lpstr>Динамика изменения текущих расходов и бюджета развития (млн. руб.)</vt:lpstr>
      <vt:lpstr>Презентация PowerPoint</vt:lpstr>
      <vt:lpstr>Презентация PowerPoint</vt:lpstr>
      <vt:lpstr>Бюджетные инвестиции на строительство (реконструкцию) и приобретение объектов общественной инфраструктуры Пермского муниципального района в 2018 году в разрезе источников</vt:lpstr>
      <vt:lpstr>Презентация PowerPoint</vt:lpstr>
      <vt:lpstr>Презентация PowerPoint</vt:lpstr>
      <vt:lpstr>Социальное обеспечение населения</vt:lpstr>
      <vt:lpstr>Динамика расходов дорожного фонда, млн. руб. </vt:lpstr>
      <vt:lpstr>Презентация PowerPoint</vt:lpstr>
      <vt:lpstr>Расходование средств резервного фонда в 2018 году</vt:lpstr>
      <vt:lpstr>Контрольная работа ФЭУ Пермского муниципального района</vt:lpstr>
      <vt:lpstr>Основные итоги исполнения расходов  бюджета района за 2018 год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feu21-01</dc:creator>
  <cp:lastModifiedBy>feu17-02</cp:lastModifiedBy>
  <cp:revision>188</cp:revision>
  <cp:lastPrinted>2019-05-20T12:57:05Z</cp:lastPrinted>
  <dcterms:created xsi:type="dcterms:W3CDTF">2018-04-12T10:07:47Z</dcterms:created>
  <dcterms:modified xsi:type="dcterms:W3CDTF">2020-05-18T04:00:59Z</dcterms:modified>
</cp:coreProperties>
</file>