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drawings/drawing1.xml" ContentType="application/vnd.openxmlformats-officedocument.drawingml.chartshapes+xml"/>
  <Override PartName="/ppt/charts/chart15.xml" ContentType="application/vnd.openxmlformats-officedocument.drawingml.chart+xml"/>
  <Override PartName="/ppt/drawings/drawing2.xml" ContentType="application/vnd.openxmlformats-officedocument.drawingml.chartshapes+xml"/>
  <Override PartName="/ppt/charts/chart16.xml" ContentType="application/vnd.openxmlformats-officedocument.drawingml.chart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3" r:id="rId2"/>
    <p:sldId id="272" r:id="rId3"/>
    <p:sldId id="274" r:id="rId4"/>
    <p:sldId id="276" r:id="rId5"/>
    <p:sldId id="266" r:id="rId6"/>
    <p:sldId id="267" r:id="rId7"/>
    <p:sldId id="268" r:id="rId8"/>
    <p:sldId id="269" r:id="rId9"/>
    <p:sldId id="270" r:id="rId10"/>
    <p:sldId id="271" r:id="rId11"/>
    <p:sldId id="256" r:id="rId12"/>
    <p:sldId id="257" r:id="rId13"/>
    <p:sldId id="258" r:id="rId14"/>
    <p:sldId id="259" r:id="rId15"/>
    <p:sldId id="263" r:id="rId16"/>
    <p:sldId id="264" r:id="rId17"/>
    <p:sldId id="265" r:id="rId18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29" autoAdjust="0"/>
    <p:restoredTop sz="94660"/>
  </p:normalViewPr>
  <p:slideViewPr>
    <p:cSldViewPr>
      <p:cViewPr>
        <p:scale>
          <a:sx n="118" d="100"/>
          <a:sy n="118" d="100"/>
        </p:scale>
        <p:origin x="-146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4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15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16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341426071741038E-2"/>
          <c:y val="8.1777199329909109E-2"/>
          <c:w val="0.95765857392825893"/>
          <c:h val="0.691293636154699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01.10.2015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numFmt formatCode="#,##0" sourceLinked="0"/>
            <c:txPr>
              <a:bodyPr rot="-5400000" vert="horz"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Кондратовское </c:v>
                </c:pt>
                <c:pt idx="1">
                  <c:v>Гамовское </c:v>
                </c:pt>
                <c:pt idx="2">
                  <c:v>Пальниковское </c:v>
                </c:pt>
                <c:pt idx="3">
                  <c:v>Юговское </c:v>
                </c:pt>
                <c:pt idx="4">
                  <c:v>Юго-Камское </c:v>
                </c:pt>
                <c:pt idx="5">
                  <c:v>Савинское </c:v>
                </c:pt>
                <c:pt idx="6">
                  <c:v>Лобановское </c:v>
                </c:pt>
                <c:pt idx="7">
                  <c:v>Сылвенское </c:v>
                </c:pt>
                <c:pt idx="8">
                  <c:v>Двуреченское </c:v>
                </c:pt>
                <c:pt idx="9">
                  <c:v>Платошинское </c:v>
                </c:pt>
                <c:pt idx="10">
                  <c:v>Култаевское </c:v>
                </c:pt>
                <c:pt idx="11">
                  <c:v>Бершетское </c:v>
                </c:pt>
                <c:pt idx="12">
                  <c:v>Усть-Качкинское </c:v>
                </c:pt>
                <c:pt idx="13">
                  <c:v>Заболотское </c:v>
                </c:pt>
                <c:pt idx="14">
                  <c:v>Хохловское </c:v>
                </c:pt>
                <c:pt idx="15">
                  <c:v>Фроловское </c:v>
                </c:pt>
                <c:pt idx="16">
                  <c:v>Кукуштанское </c:v>
                </c:pt>
              </c:strCache>
            </c:strRef>
          </c:cat>
          <c:val>
            <c:numRef>
              <c:f>Лист1!$B$2:$B$18</c:f>
              <c:numCache>
                <c:formatCode>#,##0.00</c:formatCode>
                <c:ptCount val="17"/>
                <c:pt idx="0">
                  <c:v>154.90575736117935</c:v>
                </c:pt>
                <c:pt idx="1">
                  <c:v>123.77911887880968</c:v>
                </c:pt>
                <c:pt idx="2">
                  <c:v>121.72369086478783</c:v>
                </c:pt>
                <c:pt idx="3">
                  <c:v>98.721433131567181</c:v>
                </c:pt>
                <c:pt idx="4">
                  <c:v>86.693360371111808</c:v>
                </c:pt>
                <c:pt idx="5">
                  <c:v>84.409554163435033</c:v>
                </c:pt>
                <c:pt idx="6">
                  <c:v>80.683502586221678</c:v>
                </c:pt>
                <c:pt idx="7">
                  <c:v>80.594661361753126</c:v>
                </c:pt>
                <c:pt idx="8">
                  <c:v>80.301941436442959</c:v>
                </c:pt>
                <c:pt idx="9">
                  <c:v>75.430870598494025</c:v>
                </c:pt>
                <c:pt idx="10">
                  <c:v>72.445358648794084</c:v>
                </c:pt>
                <c:pt idx="11">
                  <c:v>71.005721342963255</c:v>
                </c:pt>
                <c:pt idx="12">
                  <c:v>65.729183469332241</c:v>
                </c:pt>
                <c:pt idx="13">
                  <c:v>64.839374552746875</c:v>
                </c:pt>
                <c:pt idx="14">
                  <c:v>63.679183346002212</c:v>
                </c:pt>
                <c:pt idx="15">
                  <c:v>61.865945178488637</c:v>
                </c:pt>
                <c:pt idx="16">
                  <c:v>41.749636736620573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6"/>
        <c:axId val="25279872"/>
        <c:axId val="27932928"/>
      </c:barChart>
      <c:catAx>
        <c:axId val="252798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/>
            </a:pPr>
            <a:endParaRPr lang="ru-RU"/>
          </a:p>
        </c:txPr>
        <c:crossAx val="27932928"/>
        <c:crosses val="autoZero"/>
        <c:auto val="1"/>
        <c:lblAlgn val="ctr"/>
        <c:lblOffset val="100"/>
        <c:noMultiLvlLbl val="0"/>
      </c:catAx>
      <c:valAx>
        <c:axId val="27932928"/>
        <c:scaling>
          <c:orientation val="minMax"/>
          <c:max val="16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400"/>
                </a:pPr>
                <a:r>
                  <a:rPr lang="ru-RU" sz="1400" dirty="0" smtClean="0"/>
                  <a:t>%</a:t>
                </a:r>
                <a:endParaRPr lang="ru-RU" sz="1400" dirty="0"/>
              </a:p>
            </c:rich>
          </c:tx>
          <c:layout>
            <c:manualLayout>
              <c:xMode val="edge"/>
              <c:yMode val="edge"/>
              <c:x val="2.2938867016622937E-2"/>
              <c:y val="6.5696124405871547E-4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252798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956364829396326E-2"/>
          <c:y val="4.7404523265258271E-2"/>
          <c:w val="0.92677209098862645"/>
          <c:h val="0.66968792651577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01.10.2015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Лист1!$B$2:$B$18</c:f>
              <c:numCache>
                <c:formatCode>#,##0</c:formatCode>
                <c:ptCount val="17"/>
                <c:pt idx="0">
                  <c:v>1553</c:v>
                </c:pt>
                <c:pt idx="1">
                  <c:v>2060</c:v>
                </c:pt>
                <c:pt idx="2">
                  <c:v>3884</c:v>
                </c:pt>
                <c:pt idx="3">
                  <c:v>586</c:v>
                </c:pt>
                <c:pt idx="4">
                  <c:v>4053</c:v>
                </c:pt>
                <c:pt idx="5">
                  <c:v>2541</c:v>
                </c:pt>
                <c:pt idx="6">
                  <c:v>4247</c:v>
                </c:pt>
                <c:pt idx="7">
                  <c:v>3345</c:v>
                </c:pt>
                <c:pt idx="8">
                  <c:v>711</c:v>
                </c:pt>
                <c:pt idx="9">
                  <c:v>680</c:v>
                </c:pt>
                <c:pt idx="10">
                  <c:v>5437</c:v>
                </c:pt>
                <c:pt idx="11">
                  <c:v>3457</c:v>
                </c:pt>
                <c:pt idx="12">
                  <c:v>1737</c:v>
                </c:pt>
                <c:pt idx="13">
                  <c:v>2150</c:v>
                </c:pt>
                <c:pt idx="14">
                  <c:v>491</c:v>
                </c:pt>
                <c:pt idx="15">
                  <c:v>2434</c:v>
                </c:pt>
                <c:pt idx="16">
                  <c:v>993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01.10.2016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Лист1!$C$2:$C$18</c:f>
              <c:numCache>
                <c:formatCode>#,##0</c:formatCode>
                <c:ptCount val="17"/>
                <c:pt idx="0">
                  <c:v>3194</c:v>
                </c:pt>
                <c:pt idx="1">
                  <c:v>4511</c:v>
                </c:pt>
                <c:pt idx="2">
                  <c:v>7305</c:v>
                </c:pt>
                <c:pt idx="3">
                  <c:v>1167</c:v>
                </c:pt>
                <c:pt idx="4">
                  <c:v>9575</c:v>
                </c:pt>
                <c:pt idx="5">
                  <c:v>6137</c:v>
                </c:pt>
                <c:pt idx="6">
                  <c:v>8473</c:v>
                </c:pt>
                <c:pt idx="7">
                  <c:v>6898</c:v>
                </c:pt>
                <c:pt idx="8">
                  <c:v>1594</c:v>
                </c:pt>
                <c:pt idx="9">
                  <c:v>1540</c:v>
                </c:pt>
                <c:pt idx="10">
                  <c:v>12057</c:v>
                </c:pt>
                <c:pt idx="11">
                  <c:v>6636</c:v>
                </c:pt>
                <c:pt idx="12">
                  <c:v>3882</c:v>
                </c:pt>
                <c:pt idx="13">
                  <c:v>3987</c:v>
                </c:pt>
                <c:pt idx="14">
                  <c:v>981</c:v>
                </c:pt>
                <c:pt idx="15">
                  <c:v>4740</c:v>
                </c:pt>
                <c:pt idx="16">
                  <c:v>1841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8"/>
        <c:axId val="37783040"/>
        <c:axId val="37784576"/>
      </c:barChart>
      <c:catAx>
        <c:axId val="37783040"/>
        <c:scaling>
          <c:orientation val="minMax"/>
        </c:scaling>
        <c:delete val="0"/>
        <c:axPos val="b"/>
        <c:majorGridlines>
          <c:spPr>
            <a:ln w="0"/>
          </c:spPr>
        </c:majorGridlines>
        <c:minorGridlines>
          <c:spPr>
            <a:ln>
              <a:noFill/>
            </a:ln>
          </c:spPr>
        </c:minorGridlines>
        <c:majorTickMark val="out"/>
        <c:minorTickMark val="none"/>
        <c:tickLblPos val="nextTo"/>
        <c:txPr>
          <a:bodyPr rot="-5400000" vert="horz"/>
          <a:lstStyle/>
          <a:p>
            <a:pPr>
              <a:defRPr sz="1200" b="1"/>
            </a:pPr>
            <a:endParaRPr lang="ru-RU"/>
          </a:p>
        </c:txPr>
        <c:crossAx val="37784576"/>
        <c:crosses val="autoZero"/>
        <c:auto val="1"/>
        <c:lblAlgn val="ctr"/>
        <c:lblOffset val="100"/>
        <c:noMultiLvlLbl val="0"/>
      </c:catAx>
      <c:valAx>
        <c:axId val="37784576"/>
        <c:scaling>
          <c:orientation val="minMax"/>
          <c:max val="120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1050" b="0"/>
                </a:pPr>
                <a:r>
                  <a:rPr lang="ru-RU" sz="1050" b="0" dirty="0" smtClean="0"/>
                  <a:t>тыс. руб.</a:t>
                </a:r>
                <a:endParaRPr lang="ru-RU" sz="1050" b="0" dirty="0"/>
              </a:p>
            </c:rich>
          </c:tx>
          <c:layout>
            <c:manualLayout>
              <c:xMode val="edge"/>
              <c:yMode val="edge"/>
              <c:x val="0"/>
              <c:y val="1.4602568868590021E-3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3778304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9220889555688989"/>
          <c:y val="0.94408383363895942"/>
          <c:w val="0.44522410675191076"/>
          <c:h val="5.5916166361040645E-2"/>
        </c:manualLayout>
      </c:layout>
      <c:overlay val="0"/>
      <c:txPr>
        <a:bodyPr/>
        <a:lstStyle/>
        <a:p>
          <a:pPr>
            <a:defRPr sz="16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2190616797900264E-2"/>
          <c:y val="8.1868650850852459E-2"/>
          <c:w val="0.92177580927384084"/>
          <c:h val="0.592008523218090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01.10.2015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Лист1!$B$2:$B$18</c:f>
              <c:numCache>
                <c:formatCode>#,##0</c:formatCode>
                <c:ptCount val="17"/>
                <c:pt idx="0">
                  <c:v>353</c:v>
                </c:pt>
                <c:pt idx="1">
                  <c:v>549</c:v>
                </c:pt>
                <c:pt idx="2">
                  <c:v>693</c:v>
                </c:pt>
                <c:pt idx="3">
                  <c:v>263</c:v>
                </c:pt>
                <c:pt idx="4">
                  <c:v>1656</c:v>
                </c:pt>
                <c:pt idx="5">
                  <c:v>828</c:v>
                </c:pt>
                <c:pt idx="6">
                  <c:v>2563</c:v>
                </c:pt>
                <c:pt idx="7">
                  <c:v>1236</c:v>
                </c:pt>
                <c:pt idx="8">
                  <c:v>111</c:v>
                </c:pt>
                <c:pt idx="9">
                  <c:v>83</c:v>
                </c:pt>
                <c:pt idx="10">
                  <c:v>1091</c:v>
                </c:pt>
                <c:pt idx="11">
                  <c:v>1450</c:v>
                </c:pt>
                <c:pt idx="12">
                  <c:v>1142</c:v>
                </c:pt>
                <c:pt idx="13">
                  <c:v>1137</c:v>
                </c:pt>
                <c:pt idx="14">
                  <c:v>514</c:v>
                </c:pt>
                <c:pt idx="15">
                  <c:v>528</c:v>
                </c:pt>
                <c:pt idx="16">
                  <c:v>376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01.10.2016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Лист1!$C$2:$C$18</c:f>
              <c:numCache>
                <c:formatCode>#,##0</c:formatCode>
                <c:ptCount val="17"/>
                <c:pt idx="0">
                  <c:v>246</c:v>
                </c:pt>
                <c:pt idx="1">
                  <c:v>647</c:v>
                </c:pt>
                <c:pt idx="2">
                  <c:v>749</c:v>
                </c:pt>
                <c:pt idx="3">
                  <c:v>242</c:v>
                </c:pt>
                <c:pt idx="4">
                  <c:v>935</c:v>
                </c:pt>
                <c:pt idx="5">
                  <c:v>874</c:v>
                </c:pt>
                <c:pt idx="6">
                  <c:v>2238</c:v>
                </c:pt>
                <c:pt idx="7">
                  <c:v>1365</c:v>
                </c:pt>
                <c:pt idx="8">
                  <c:v>98</c:v>
                </c:pt>
                <c:pt idx="9">
                  <c:v>75</c:v>
                </c:pt>
                <c:pt idx="10">
                  <c:v>881</c:v>
                </c:pt>
                <c:pt idx="11">
                  <c:v>839</c:v>
                </c:pt>
                <c:pt idx="12">
                  <c:v>945</c:v>
                </c:pt>
                <c:pt idx="13">
                  <c:v>878</c:v>
                </c:pt>
                <c:pt idx="14">
                  <c:v>357</c:v>
                </c:pt>
                <c:pt idx="15">
                  <c:v>605</c:v>
                </c:pt>
                <c:pt idx="16">
                  <c:v>828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37860096"/>
        <c:axId val="37861632"/>
      </c:barChart>
      <c:catAx>
        <c:axId val="37860096"/>
        <c:scaling>
          <c:orientation val="minMax"/>
        </c:scaling>
        <c:delete val="0"/>
        <c:axPos val="b"/>
        <c:majorGridlines>
          <c:spPr>
            <a:ln w="0"/>
          </c:spPr>
        </c:majorGridlines>
        <c:minorGridlines>
          <c:spPr>
            <a:ln>
              <a:noFill/>
            </a:ln>
          </c:spPr>
        </c:minorGridlines>
        <c:majorTickMark val="out"/>
        <c:minorTickMark val="none"/>
        <c:tickLblPos val="nextTo"/>
        <c:txPr>
          <a:bodyPr rot="-5400000" vert="horz"/>
          <a:lstStyle/>
          <a:p>
            <a:pPr>
              <a:defRPr sz="1200" b="1"/>
            </a:pPr>
            <a:endParaRPr lang="ru-RU"/>
          </a:p>
        </c:txPr>
        <c:crossAx val="37861632"/>
        <c:crosses val="autoZero"/>
        <c:auto val="1"/>
        <c:lblAlgn val="ctr"/>
        <c:lblOffset val="100"/>
        <c:noMultiLvlLbl val="0"/>
      </c:catAx>
      <c:valAx>
        <c:axId val="37861632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1000" b="0"/>
                </a:pPr>
                <a:r>
                  <a:rPr lang="ru-RU" sz="1000" b="0" dirty="0" smtClean="0"/>
                  <a:t>тыс.</a:t>
                </a:r>
                <a:r>
                  <a:rPr lang="ru-RU" sz="1000" b="0" baseline="0" dirty="0" smtClean="0"/>
                  <a:t> руб.</a:t>
                </a:r>
                <a:endParaRPr lang="ru-RU" sz="1000" b="0" dirty="0"/>
              </a:p>
            </c:rich>
          </c:tx>
          <c:layout>
            <c:manualLayout>
              <c:xMode val="edge"/>
              <c:yMode val="edge"/>
              <c:x val="0"/>
              <c:y val="1.4602568868590021E-3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3786009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9220889555688989"/>
          <c:y val="0.89942056308749752"/>
          <c:w val="0.44522410675191076"/>
          <c:h val="6.9265186747490701E-2"/>
        </c:manualLayout>
      </c:layout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560864852551413E-2"/>
          <c:y val="7.2223064574580706E-2"/>
          <c:w val="0.9221762474570987"/>
          <c:h val="0.596719086669445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01.10.2015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Лист1!$B$2:$B$18</c:f>
              <c:numCache>
                <c:formatCode>#,##0</c:formatCode>
                <c:ptCount val="17"/>
                <c:pt idx="0">
                  <c:v>384</c:v>
                </c:pt>
                <c:pt idx="1">
                  <c:v>833</c:v>
                </c:pt>
                <c:pt idx="2">
                  <c:v>2007</c:v>
                </c:pt>
                <c:pt idx="3">
                  <c:v>1332</c:v>
                </c:pt>
                <c:pt idx="4">
                  <c:v>8036</c:v>
                </c:pt>
                <c:pt idx="5">
                  <c:v>1549</c:v>
                </c:pt>
                <c:pt idx="6">
                  <c:v>10792</c:v>
                </c:pt>
                <c:pt idx="7">
                  <c:v>1725</c:v>
                </c:pt>
                <c:pt idx="8">
                  <c:v>105</c:v>
                </c:pt>
                <c:pt idx="9">
                  <c:v>148</c:v>
                </c:pt>
                <c:pt idx="10">
                  <c:v>4494</c:v>
                </c:pt>
                <c:pt idx="11">
                  <c:v>1629</c:v>
                </c:pt>
                <c:pt idx="12">
                  <c:v>6345</c:v>
                </c:pt>
                <c:pt idx="13">
                  <c:v>2796</c:v>
                </c:pt>
                <c:pt idx="14">
                  <c:v>708</c:v>
                </c:pt>
                <c:pt idx="15">
                  <c:v>1512</c:v>
                </c:pt>
                <c:pt idx="16">
                  <c:v>1097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01.10.2016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Лист1!$C$2:$C$18</c:f>
              <c:numCache>
                <c:formatCode>#,##0</c:formatCode>
                <c:ptCount val="17"/>
                <c:pt idx="0">
                  <c:v>503</c:v>
                </c:pt>
                <c:pt idx="1">
                  <c:v>555</c:v>
                </c:pt>
                <c:pt idx="2">
                  <c:v>4322</c:v>
                </c:pt>
                <c:pt idx="3">
                  <c:v>2457</c:v>
                </c:pt>
                <c:pt idx="4">
                  <c:v>13462</c:v>
                </c:pt>
                <c:pt idx="5">
                  <c:v>2571</c:v>
                </c:pt>
                <c:pt idx="6">
                  <c:v>15824</c:v>
                </c:pt>
                <c:pt idx="7">
                  <c:v>2100</c:v>
                </c:pt>
                <c:pt idx="8">
                  <c:v>195</c:v>
                </c:pt>
                <c:pt idx="9">
                  <c:v>113</c:v>
                </c:pt>
                <c:pt idx="10">
                  <c:v>6051</c:v>
                </c:pt>
                <c:pt idx="11">
                  <c:v>2205</c:v>
                </c:pt>
                <c:pt idx="12">
                  <c:v>5241</c:v>
                </c:pt>
                <c:pt idx="13">
                  <c:v>2403</c:v>
                </c:pt>
                <c:pt idx="14">
                  <c:v>856</c:v>
                </c:pt>
                <c:pt idx="15">
                  <c:v>2859</c:v>
                </c:pt>
                <c:pt idx="16">
                  <c:v>1365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6"/>
        <c:axId val="38879232"/>
        <c:axId val="38880768"/>
      </c:barChart>
      <c:catAx>
        <c:axId val="38879232"/>
        <c:scaling>
          <c:orientation val="minMax"/>
        </c:scaling>
        <c:delete val="0"/>
        <c:axPos val="b"/>
        <c:majorGridlines>
          <c:spPr>
            <a:ln w="0"/>
          </c:spPr>
        </c:majorGridlines>
        <c:minorGridlines>
          <c:spPr>
            <a:ln>
              <a:noFill/>
            </a:ln>
          </c:spPr>
        </c:minorGridlines>
        <c:majorTickMark val="out"/>
        <c:minorTickMark val="none"/>
        <c:tickLblPos val="nextTo"/>
        <c:txPr>
          <a:bodyPr rot="-5400000" vert="horz"/>
          <a:lstStyle/>
          <a:p>
            <a:pPr>
              <a:defRPr sz="1600" baseline="0"/>
            </a:pPr>
            <a:endParaRPr lang="ru-RU"/>
          </a:p>
        </c:txPr>
        <c:crossAx val="38880768"/>
        <c:crosses val="autoZero"/>
        <c:auto val="1"/>
        <c:lblAlgn val="ctr"/>
        <c:lblOffset val="100"/>
        <c:noMultiLvlLbl val="0"/>
      </c:catAx>
      <c:valAx>
        <c:axId val="38880768"/>
        <c:scaling>
          <c:orientation val="minMax"/>
          <c:max val="160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1000" b="0"/>
                </a:pPr>
                <a:r>
                  <a:rPr lang="ru-RU" sz="1000" b="0" dirty="0" smtClean="0"/>
                  <a:t>тыс. руб.</a:t>
                </a:r>
                <a:endParaRPr lang="ru-RU" sz="1000" b="0" dirty="0"/>
              </a:p>
            </c:rich>
          </c:tx>
          <c:layout>
            <c:manualLayout>
              <c:xMode val="edge"/>
              <c:yMode val="edge"/>
              <c:x val="0"/>
              <c:y val="1.1962677073439581E-3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000" b="0"/>
            </a:pPr>
            <a:endParaRPr lang="ru-RU"/>
          </a:p>
        </c:txPr>
        <c:crossAx val="3887923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9220889555688989"/>
          <c:y val="0.94649953867043279"/>
          <c:w val="0.44522410675191076"/>
          <c:h val="5.1995105895023548E-2"/>
        </c:manualLayout>
      </c:layout>
      <c:overlay val="0"/>
      <c:txPr>
        <a:bodyPr/>
        <a:lstStyle/>
        <a:p>
          <a:pPr>
            <a:defRPr sz="16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560864852551413E-2"/>
          <c:y val="6.272830533159586E-2"/>
          <c:w val="0.9221762474570987"/>
          <c:h val="0.658390939562239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01.10.2015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Лист1!$B$2:$B$18</c:f>
              <c:numCache>
                <c:formatCode>#,##0</c:formatCode>
                <c:ptCount val="17"/>
                <c:pt idx="0">
                  <c:v>2290</c:v>
                </c:pt>
                <c:pt idx="1">
                  <c:v>3442</c:v>
                </c:pt>
                <c:pt idx="2">
                  <c:v>6584</c:v>
                </c:pt>
                <c:pt idx="3">
                  <c:v>2181</c:v>
                </c:pt>
                <c:pt idx="4">
                  <c:v>13745</c:v>
                </c:pt>
                <c:pt idx="5">
                  <c:v>4918</c:v>
                </c:pt>
                <c:pt idx="6">
                  <c:v>17602</c:v>
                </c:pt>
                <c:pt idx="7">
                  <c:v>6306</c:v>
                </c:pt>
                <c:pt idx="8">
                  <c:v>927</c:v>
                </c:pt>
                <c:pt idx="9">
                  <c:v>911</c:v>
                </c:pt>
                <c:pt idx="10">
                  <c:v>11022</c:v>
                </c:pt>
                <c:pt idx="11">
                  <c:v>6536</c:v>
                </c:pt>
                <c:pt idx="12">
                  <c:v>9224</c:v>
                </c:pt>
                <c:pt idx="13">
                  <c:v>6083</c:v>
                </c:pt>
                <c:pt idx="14">
                  <c:v>1713</c:v>
                </c:pt>
                <c:pt idx="15">
                  <c:v>4474</c:v>
                </c:pt>
                <c:pt idx="16">
                  <c:v>2466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01.10.2016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Лист1!$C$2:$C$18</c:f>
              <c:numCache>
                <c:formatCode>#,##0</c:formatCode>
                <c:ptCount val="17"/>
                <c:pt idx="0">
                  <c:v>3943</c:v>
                </c:pt>
                <c:pt idx="1">
                  <c:v>5713</c:v>
                </c:pt>
                <c:pt idx="2">
                  <c:v>12376</c:v>
                </c:pt>
                <c:pt idx="3">
                  <c:v>3866</c:v>
                </c:pt>
                <c:pt idx="4">
                  <c:v>23972</c:v>
                </c:pt>
                <c:pt idx="5">
                  <c:v>9582</c:v>
                </c:pt>
                <c:pt idx="6">
                  <c:v>26535</c:v>
                </c:pt>
                <c:pt idx="7">
                  <c:v>10363</c:v>
                </c:pt>
                <c:pt idx="8">
                  <c:v>1887</c:v>
                </c:pt>
                <c:pt idx="9">
                  <c:v>1728</c:v>
                </c:pt>
                <c:pt idx="10">
                  <c:v>18989</c:v>
                </c:pt>
                <c:pt idx="11">
                  <c:v>9680</c:v>
                </c:pt>
                <c:pt idx="12">
                  <c:v>10068</c:v>
                </c:pt>
                <c:pt idx="13">
                  <c:v>7268</c:v>
                </c:pt>
                <c:pt idx="14">
                  <c:v>2194</c:v>
                </c:pt>
                <c:pt idx="15">
                  <c:v>8204</c:v>
                </c:pt>
                <c:pt idx="16">
                  <c:v>4034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3"/>
        <c:axId val="72117248"/>
        <c:axId val="72131328"/>
      </c:barChart>
      <c:catAx>
        <c:axId val="72117248"/>
        <c:scaling>
          <c:orientation val="minMax"/>
        </c:scaling>
        <c:delete val="0"/>
        <c:axPos val="b"/>
        <c:majorGridlines>
          <c:spPr>
            <a:ln w="0"/>
          </c:spPr>
        </c:majorGridlines>
        <c:minorGridlines>
          <c:spPr>
            <a:ln>
              <a:noFill/>
            </a:ln>
          </c:spPr>
        </c:minorGridlines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/>
            </a:pPr>
            <a:endParaRPr lang="ru-RU"/>
          </a:p>
        </c:txPr>
        <c:crossAx val="72131328"/>
        <c:crosses val="autoZero"/>
        <c:auto val="1"/>
        <c:lblAlgn val="ctr"/>
        <c:lblOffset val="100"/>
        <c:noMultiLvlLbl val="0"/>
      </c:catAx>
      <c:valAx>
        <c:axId val="72131328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1000" b="0"/>
                </a:pPr>
                <a:r>
                  <a:rPr lang="ru-RU" sz="1000" b="0" dirty="0" smtClean="0"/>
                  <a:t>тыс. руб.</a:t>
                </a:r>
                <a:endParaRPr lang="ru-RU" sz="1000" b="0" dirty="0"/>
              </a:p>
            </c:rich>
          </c:tx>
          <c:layout>
            <c:manualLayout>
              <c:xMode val="edge"/>
              <c:yMode val="edge"/>
              <c:x val="0"/>
              <c:y val="1.1962677073439581E-3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7211724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9220889555688989"/>
          <c:y val="0.94692950670020848"/>
          <c:w val="0.44522410675191076"/>
          <c:h val="5.1565124074061171E-2"/>
        </c:manualLayout>
      </c:layout>
      <c:overlay val="0"/>
      <c:txPr>
        <a:bodyPr/>
        <a:lstStyle/>
        <a:p>
          <a:pPr>
            <a:defRPr sz="16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960843286320225"/>
          <c:y val="9.8128181375778278E-2"/>
          <c:w val="0.82435798450032149"/>
          <c:h val="0.51900356141962267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2201728"/>
        <c:axId val="72203264"/>
      </c:barChart>
      <c:catAx>
        <c:axId val="72201728"/>
        <c:scaling>
          <c:orientation val="minMax"/>
        </c:scaling>
        <c:delete val="1"/>
        <c:axPos val="b"/>
        <c:majorTickMark val="out"/>
        <c:minorTickMark val="none"/>
        <c:tickLblPos val="nextTo"/>
        <c:crossAx val="72203264"/>
        <c:crosses val="autoZero"/>
        <c:auto val="1"/>
        <c:lblAlgn val="ctr"/>
        <c:lblOffset val="100"/>
        <c:noMultiLvlLbl val="0"/>
      </c:catAx>
      <c:valAx>
        <c:axId val="72203264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7220172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960843286320225"/>
          <c:y val="9.8128181375778278E-2"/>
          <c:w val="0.82435798450032149"/>
          <c:h val="0.51900356141962267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2321664"/>
        <c:axId val="72331648"/>
      </c:barChart>
      <c:catAx>
        <c:axId val="72321664"/>
        <c:scaling>
          <c:orientation val="minMax"/>
        </c:scaling>
        <c:delete val="1"/>
        <c:axPos val="b"/>
        <c:majorTickMark val="out"/>
        <c:minorTickMark val="none"/>
        <c:tickLblPos val="nextTo"/>
        <c:crossAx val="72331648"/>
        <c:crosses val="autoZero"/>
        <c:auto val="1"/>
        <c:lblAlgn val="ctr"/>
        <c:lblOffset val="100"/>
        <c:noMultiLvlLbl val="0"/>
      </c:catAx>
      <c:valAx>
        <c:axId val="72331648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7232166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960843286320225"/>
          <c:y val="9.8128181375778278E-2"/>
          <c:w val="0.82435798450032149"/>
          <c:h val="0.51900356141962267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2425472"/>
        <c:axId val="72427008"/>
      </c:barChart>
      <c:catAx>
        <c:axId val="72425472"/>
        <c:scaling>
          <c:orientation val="minMax"/>
        </c:scaling>
        <c:delete val="1"/>
        <c:axPos val="b"/>
        <c:majorTickMark val="out"/>
        <c:minorTickMark val="none"/>
        <c:tickLblPos val="nextTo"/>
        <c:crossAx val="72427008"/>
        <c:crosses val="autoZero"/>
        <c:auto val="1"/>
        <c:lblAlgn val="ctr"/>
        <c:lblOffset val="100"/>
        <c:noMultiLvlLbl val="0"/>
      </c:catAx>
      <c:valAx>
        <c:axId val="72427008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7242547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7378827646544178E-2"/>
          <c:y val="0.10067866406113422"/>
          <c:w val="0.93510542432195976"/>
          <c:h val="0.622266383965149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01.10.2015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numFmt formatCode="#,##0" sourceLinked="0"/>
            <c:txPr>
              <a:bodyPr rot="-5400000" vert="horz"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Кондратовское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Сылвенское </c:v>
                </c:pt>
                <c:pt idx="4">
                  <c:v>Кукуштанское </c:v>
                </c:pt>
                <c:pt idx="5">
                  <c:v>Юговское </c:v>
                </c:pt>
                <c:pt idx="6">
                  <c:v>Савинское </c:v>
                </c:pt>
                <c:pt idx="7">
                  <c:v>Бершетское </c:v>
                </c:pt>
                <c:pt idx="8">
                  <c:v>Платошинское </c:v>
                </c:pt>
                <c:pt idx="9">
                  <c:v>Пальниковское </c:v>
                </c:pt>
                <c:pt idx="10">
                  <c:v>Лобановское </c:v>
                </c:pt>
                <c:pt idx="11">
                  <c:v>Усть-Качкинское </c:v>
                </c:pt>
                <c:pt idx="12">
                  <c:v>Култаевское </c:v>
                </c:pt>
                <c:pt idx="13">
                  <c:v>Юго-Камское </c:v>
                </c:pt>
                <c:pt idx="14">
                  <c:v>Заболотское </c:v>
                </c:pt>
                <c:pt idx="15">
                  <c:v>Фроловское </c:v>
                </c:pt>
                <c:pt idx="16">
                  <c:v>Хохловское </c:v>
                </c:pt>
              </c:strCache>
            </c:strRef>
          </c:cat>
          <c:val>
            <c:numRef>
              <c:f>Лист1!$B$2:$B$18</c:f>
              <c:numCache>
                <c:formatCode>#,##0.00</c:formatCode>
                <c:ptCount val="17"/>
                <c:pt idx="0">
                  <c:v>171.01398174961059</c:v>
                </c:pt>
                <c:pt idx="1">
                  <c:v>103.91300271253255</c:v>
                </c:pt>
                <c:pt idx="2">
                  <c:v>99.364464650017936</c:v>
                </c:pt>
                <c:pt idx="3">
                  <c:v>88.55748256955701</c:v>
                </c:pt>
                <c:pt idx="4">
                  <c:v>86.191006129744451</c:v>
                </c:pt>
                <c:pt idx="5">
                  <c:v>84.211044477198826</c:v>
                </c:pt>
                <c:pt idx="6">
                  <c:v>83.829993114341448</c:v>
                </c:pt>
                <c:pt idx="7">
                  <c:v>83.822819162392733</c:v>
                </c:pt>
                <c:pt idx="8">
                  <c:v>81.931054512597512</c:v>
                </c:pt>
                <c:pt idx="9">
                  <c:v>78.977140724991713</c:v>
                </c:pt>
                <c:pt idx="10">
                  <c:v>71.122273118962255</c:v>
                </c:pt>
                <c:pt idx="11">
                  <c:v>68.500469287363245</c:v>
                </c:pt>
                <c:pt idx="12">
                  <c:v>68.483860899648661</c:v>
                </c:pt>
                <c:pt idx="13">
                  <c:v>68.288991508564294</c:v>
                </c:pt>
                <c:pt idx="14">
                  <c:v>66.187034296860531</c:v>
                </c:pt>
                <c:pt idx="15">
                  <c:v>62.149813793428557</c:v>
                </c:pt>
                <c:pt idx="16">
                  <c:v>59.780137508499863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6"/>
        <c:axId val="27747072"/>
        <c:axId val="27748608"/>
      </c:barChart>
      <c:catAx>
        <c:axId val="277470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600"/>
            </a:pPr>
            <a:endParaRPr lang="ru-RU"/>
          </a:p>
        </c:txPr>
        <c:crossAx val="27748608"/>
        <c:crosses val="autoZero"/>
        <c:auto val="1"/>
        <c:lblAlgn val="ctr"/>
        <c:lblOffset val="100"/>
        <c:noMultiLvlLbl val="0"/>
      </c:catAx>
      <c:valAx>
        <c:axId val="27748608"/>
        <c:scaling>
          <c:orientation val="minMax"/>
          <c:max val="18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400"/>
                </a:pPr>
                <a:r>
                  <a:rPr lang="ru-RU" sz="1400" dirty="0" smtClean="0"/>
                  <a:t>%</a:t>
                </a:r>
                <a:endParaRPr lang="ru-RU" sz="1400" dirty="0"/>
              </a:p>
            </c:rich>
          </c:tx>
          <c:layout>
            <c:manualLayout>
              <c:xMode val="edge"/>
              <c:yMode val="edge"/>
              <c:x val="7.4104744664224981E-3"/>
              <c:y val="2.3408118339832997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277470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12837284455464E-2"/>
          <c:y val="4.733255097076746E-2"/>
          <c:w val="0.9798943602355078"/>
          <c:h val="0.7177910301462107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 на 1 жителя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numFmt formatCode="#,##0.00" sourceLinked="0"/>
            <c:txPr>
              <a:bodyPr rot="0" vert="horz"/>
              <a:lstStyle/>
              <a:p>
                <a:pPr>
                  <a:defRPr sz="11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Савинское </c:v>
                </c:pt>
                <c:pt idx="1">
                  <c:v>Пальниковское </c:v>
                </c:pt>
                <c:pt idx="2">
                  <c:v>Юговское </c:v>
                </c:pt>
                <c:pt idx="3">
                  <c:v>Кондратовское </c:v>
                </c:pt>
                <c:pt idx="4">
                  <c:v>Хохловское </c:v>
                </c:pt>
                <c:pt idx="5">
                  <c:v>Платошинское </c:v>
                </c:pt>
                <c:pt idx="6">
                  <c:v>Фроловское </c:v>
                </c:pt>
                <c:pt idx="7">
                  <c:v>Юго-Камское </c:v>
                </c:pt>
                <c:pt idx="8">
                  <c:v>Двуреченское </c:v>
                </c:pt>
                <c:pt idx="9">
                  <c:v>Заболотское </c:v>
                </c:pt>
                <c:pt idx="10">
                  <c:v>Гамовское </c:v>
                </c:pt>
                <c:pt idx="11">
                  <c:v>Бершетское </c:v>
                </c:pt>
                <c:pt idx="12">
                  <c:v>Сылвенское </c:v>
                </c:pt>
                <c:pt idx="13">
                  <c:v>Лобановское </c:v>
                </c:pt>
                <c:pt idx="14">
                  <c:v>Кукуштанское </c:v>
                </c:pt>
                <c:pt idx="15">
                  <c:v>Усть-Качкинское </c:v>
                </c:pt>
                <c:pt idx="16">
                  <c:v>Култаевское </c:v>
                </c:pt>
              </c:strCache>
            </c:strRef>
          </c:cat>
          <c:val>
            <c:numRef>
              <c:f>Лист1!$B$2:$B$18</c:f>
              <c:numCache>
                <c:formatCode>0.00</c:formatCode>
                <c:ptCount val="17"/>
                <c:pt idx="0">
                  <c:v>5.3482105104198112</c:v>
                </c:pt>
                <c:pt idx="1">
                  <c:v>1.4484377017430601</c:v>
                </c:pt>
                <c:pt idx="2">
                  <c:v>2.4498936170212766</c:v>
                </c:pt>
                <c:pt idx="3">
                  <c:v>3.9487914071667132</c:v>
                </c:pt>
                <c:pt idx="4">
                  <c:v>2.6474372623574158</c:v>
                </c:pt>
                <c:pt idx="5">
                  <c:v>1.2699791579824922</c:v>
                </c:pt>
                <c:pt idx="6">
                  <c:v>2.825512216030861</c:v>
                </c:pt>
                <c:pt idx="7">
                  <c:v>0.96862002772741829</c:v>
                </c:pt>
                <c:pt idx="8">
                  <c:v>2.7086212991604071</c:v>
                </c:pt>
                <c:pt idx="9">
                  <c:v>2.1010502577319596</c:v>
                </c:pt>
                <c:pt idx="10">
                  <c:v>1.537530246814002</c:v>
                </c:pt>
                <c:pt idx="11">
                  <c:v>1.4289205436487193</c:v>
                </c:pt>
                <c:pt idx="12">
                  <c:v>2.1254636219849741</c:v>
                </c:pt>
                <c:pt idx="13">
                  <c:v>1.4280124715431062</c:v>
                </c:pt>
                <c:pt idx="14">
                  <c:v>1.3484872914567243</c:v>
                </c:pt>
                <c:pt idx="15">
                  <c:v>2.3403730710530781</c:v>
                </c:pt>
                <c:pt idx="16">
                  <c:v>2.1125764895330104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Всего доходов на 1 жителя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Савинское </c:v>
                </c:pt>
                <c:pt idx="1">
                  <c:v>Пальниковское </c:v>
                </c:pt>
                <c:pt idx="2">
                  <c:v>Юговское </c:v>
                </c:pt>
                <c:pt idx="3">
                  <c:v>Кондратовское </c:v>
                </c:pt>
                <c:pt idx="4">
                  <c:v>Хохловское </c:v>
                </c:pt>
                <c:pt idx="5">
                  <c:v>Платошинское </c:v>
                </c:pt>
                <c:pt idx="6">
                  <c:v>Фроловское </c:v>
                </c:pt>
                <c:pt idx="7">
                  <c:v>Юго-Камское </c:v>
                </c:pt>
                <c:pt idx="8">
                  <c:v>Двуреченское </c:v>
                </c:pt>
                <c:pt idx="9">
                  <c:v>Заболотское </c:v>
                </c:pt>
                <c:pt idx="10">
                  <c:v>Гамовское </c:v>
                </c:pt>
                <c:pt idx="11">
                  <c:v>Бершетское </c:v>
                </c:pt>
                <c:pt idx="12">
                  <c:v>Сылвенское </c:v>
                </c:pt>
                <c:pt idx="13">
                  <c:v>Лобановское </c:v>
                </c:pt>
                <c:pt idx="14">
                  <c:v>Кукуштанское </c:v>
                </c:pt>
                <c:pt idx="15">
                  <c:v>Усть-Качкинское </c:v>
                </c:pt>
                <c:pt idx="16">
                  <c:v>Култаевское </c:v>
                </c:pt>
              </c:strCache>
            </c:strRef>
          </c:cat>
          <c:val>
            <c:numRef>
              <c:f>Лист1!$C$2:$C$18</c:f>
              <c:numCache>
                <c:formatCode>0.00</c:formatCode>
                <c:ptCount val="17"/>
                <c:pt idx="0">
                  <c:v>5.7127906976744187</c:v>
                </c:pt>
                <c:pt idx="1">
                  <c:v>4.2730987734021966</c:v>
                </c:pt>
                <c:pt idx="2">
                  <c:v>4.2075163666121096</c:v>
                </c:pt>
                <c:pt idx="3">
                  <c:v>4.1781406264103262</c:v>
                </c:pt>
                <c:pt idx="4">
                  <c:v>4.0198707224334598</c:v>
                </c:pt>
                <c:pt idx="5">
                  <c:v>3.6635097957482285</c:v>
                </c:pt>
                <c:pt idx="6">
                  <c:v>3.6607243891984576</c:v>
                </c:pt>
                <c:pt idx="7">
                  <c:v>3.6364263623760262</c:v>
                </c:pt>
                <c:pt idx="8">
                  <c:v>2.9675452938577109</c:v>
                </c:pt>
                <c:pt idx="9">
                  <c:v>2.9249033505154642</c:v>
                </c:pt>
                <c:pt idx="10">
                  <c:v>2.9145959025649302</c:v>
                </c:pt>
                <c:pt idx="11">
                  <c:v>2.7199032932566647</c:v>
                </c:pt>
                <c:pt idx="12">
                  <c:v>2.5671184262554374</c:v>
                </c:pt>
                <c:pt idx="13">
                  <c:v>2.5467771948926061</c:v>
                </c:pt>
                <c:pt idx="14">
                  <c:v>2.5312518195050941</c:v>
                </c:pt>
                <c:pt idx="15">
                  <c:v>2.5083279633712059</c:v>
                </c:pt>
                <c:pt idx="16">
                  <c:v>2.3434977540469539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6"/>
        <c:overlap val="100"/>
        <c:axId val="27840896"/>
        <c:axId val="27842432"/>
      </c:barChart>
      <c:catAx>
        <c:axId val="278408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/>
            </a:pPr>
            <a:endParaRPr lang="ru-RU"/>
          </a:p>
        </c:txPr>
        <c:crossAx val="27842432"/>
        <c:crosses val="autoZero"/>
        <c:auto val="1"/>
        <c:lblAlgn val="ctr"/>
        <c:lblOffset val="100"/>
        <c:noMultiLvlLbl val="0"/>
      </c:catAx>
      <c:valAx>
        <c:axId val="27842432"/>
        <c:scaling>
          <c:orientation val="minMax"/>
          <c:max val="11"/>
          <c:min val="0"/>
        </c:scaling>
        <c:delete val="1"/>
        <c:axPos val="l"/>
        <c:title>
          <c:tx>
            <c:rich>
              <a:bodyPr rot="0" vert="horz"/>
              <a:lstStyle/>
              <a:p>
                <a:pPr>
                  <a:defRPr sz="900" b="0"/>
                </a:pPr>
                <a:r>
                  <a:rPr lang="ru-RU" sz="900" b="0" dirty="0" smtClean="0"/>
                  <a:t>тыс. руб. на 1 жителя </a:t>
                </a:r>
                <a:endParaRPr lang="ru-RU" sz="900" b="0" dirty="0"/>
              </a:p>
            </c:rich>
          </c:tx>
          <c:layout>
            <c:manualLayout>
              <c:xMode val="edge"/>
              <c:yMode val="edge"/>
              <c:x val="0"/>
              <c:y val="4.0166621488137773E-4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crossAx val="27840896"/>
        <c:crosses val="autoZero"/>
        <c:crossBetween val="between"/>
        <c:majorUnit val="2"/>
        <c:minorUnit val="0.4"/>
      </c:valAx>
    </c:plotArea>
    <c:legend>
      <c:legendPos val="t"/>
      <c:layout>
        <c:manualLayout>
          <c:xMode val="edge"/>
          <c:yMode val="edge"/>
          <c:x val="0.42693316280708832"/>
          <c:y val="3.3580137232175462E-2"/>
          <c:w val="0.57082345867575246"/>
          <c:h val="0.1006460015839746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2341426071741049E-2"/>
          <c:y val="4.3328035263145916E-2"/>
          <c:w val="0.93642880577427823"/>
          <c:h val="0.71640402513883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01.10.2015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numFmt formatCode="#,##0" sourceLinked="0"/>
            <c:txPr>
              <a:bodyPr rot="-5400000" vert="horz"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Юговское </c:v>
                </c:pt>
                <c:pt idx="16">
                  <c:v>Юго-Камское </c:v>
                </c:pt>
              </c:strCache>
            </c:strRef>
          </c:cat>
          <c:val>
            <c:numRef>
              <c:f>Лист1!$B$2:$B$18</c:f>
              <c:numCache>
                <c:formatCode>#,##0.00</c:formatCode>
                <c:ptCount val="17"/>
                <c:pt idx="0">
                  <c:v>1384.06</c:v>
                </c:pt>
                <c:pt idx="1">
                  <c:v>4527.51</c:v>
                </c:pt>
                <c:pt idx="2">
                  <c:v>7878.38</c:v>
                </c:pt>
                <c:pt idx="3">
                  <c:v>162.10999999999999</c:v>
                </c:pt>
                <c:pt idx="4">
                  <c:v>5645.9699999999993</c:v>
                </c:pt>
                <c:pt idx="5">
                  <c:v>3121.34</c:v>
                </c:pt>
                <c:pt idx="6">
                  <c:v>5194.8200000000024</c:v>
                </c:pt>
                <c:pt idx="7">
                  <c:v>3632.82</c:v>
                </c:pt>
                <c:pt idx="8">
                  <c:v>946.47</c:v>
                </c:pt>
                <c:pt idx="9">
                  <c:v>1148.6799999999998</c:v>
                </c:pt>
                <c:pt idx="10">
                  <c:v>20358.87</c:v>
                </c:pt>
                <c:pt idx="11">
                  <c:v>8147.74</c:v>
                </c:pt>
                <c:pt idx="12">
                  <c:v>4811.03</c:v>
                </c:pt>
                <c:pt idx="13">
                  <c:v>2871.73</c:v>
                </c:pt>
                <c:pt idx="14">
                  <c:v>450.53</c:v>
                </c:pt>
                <c:pt idx="15">
                  <c:v>956.05</c:v>
                </c:pt>
                <c:pt idx="16">
                  <c:v>1680.82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01.10.2016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numFmt formatCode="#,##0" sourceLinked="0"/>
            <c:txPr>
              <a:bodyPr rot="-5400000" vert="horz"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Юговское </c:v>
                </c:pt>
                <c:pt idx="16">
                  <c:v>Юго-Камское </c:v>
                </c:pt>
              </c:strCache>
            </c:strRef>
          </c:cat>
          <c:val>
            <c:numRef>
              <c:f>Лист1!$C$2:$C$18</c:f>
              <c:numCache>
                <c:formatCode>#,##0.00</c:formatCode>
                <c:ptCount val="17"/>
                <c:pt idx="0">
                  <c:v>1500.52</c:v>
                </c:pt>
                <c:pt idx="1">
                  <c:v>4006.08</c:v>
                </c:pt>
                <c:pt idx="2">
                  <c:v>9979.9699999999848</c:v>
                </c:pt>
                <c:pt idx="3">
                  <c:v>165.58</c:v>
                </c:pt>
                <c:pt idx="4">
                  <c:v>6581.89</c:v>
                </c:pt>
                <c:pt idx="5">
                  <c:v>3466.17</c:v>
                </c:pt>
                <c:pt idx="6">
                  <c:v>6951.17</c:v>
                </c:pt>
                <c:pt idx="7">
                  <c:v>3880.9500000000012</c:v>
                </c:pt>
                <c:pt idx="8">
                  <c:v>1073.95</c:v>
                </c:pt>
                <c:pt idx="9">
                  <c:v>1303.8899999999999</c:v>
                </c:pt>
                <c:pt idx="10">
                  <c:v>21135.49</c:v>
                </c:pt>
                <c:pt idx="11">
                  <c:v>8388.1400000000049</c:v>
                </c:pt>
                <c:pt idx="12">
                  <c:v>4928.8</c:v>
                </c:pt>
                <c:pt idx="13">
                  <c:v>3880.3300000000017</c:v>
                </c:pt>
                <c:pt idx="14">
                  <c:v>477.9</c:v>
                </c:pt>
                <c:pt idx="15">
                  <c:v>2592.65</c:v>
                </c:pt>
                <c:pt idx="16">
                  <c:v>2076.0700000000002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27900160"/>
        <c:axId val="27906048"/>
      </c:barChart>
      <c:catAx>
        <c:axId val="27900160"/>
        <c:scaling>
          <c:orientation val="minMax"/>
        </c:scaling>
        <c:delete val="0"/>
        <c:axPos val="b"/>
        <c:majorGridlines>
          <c:spPr>
            <a:ln w="0"/>
          </c:spPr>
        </c:majorGridlines>
        <c:minorGridlines>
          <c:spPr>
            <a:ln>
              <a:noFill/>
            </a:ln>
          </c:spPr>
        </c:minorGridlines>
        <c:majorTickMark val="out"/>
        <c:minorTickMark val="none"/>
        <c:tickLblPos val="nextTo"/>
        <c:txPr>
          <a:bodyPr rot="-5400000" vert="horz"/>
          <a:lstStyle/>
          <a:p>
            <a:pPr>
              <a:defRPr sz="1200"/>
            </a:pPr>
            <a:endParaRPr lang="ru-RU"/>
          </a:p>
        </c:txPr>
        <c:crossAx val="27906048"/>
        <c:crosses val="autoZero"/>
        <c:auto val="1"/>
        <c:lblAlgn val="ctr"/>
        <c:lblOffset val="100"/>
        <c:noMultiLvlLbl val="0"/>
      </c:catAx>
      <c:valAx>
        <c:axId val="27906048"/>
        <c:scaling>
          <c:orientation val="minMax"/>
          <c:max val="22000"/>
          <c:min val="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1000" b="0"/>
                </a:pPr>
                <a:r>
                  <a:rPr lang="ru-RU" sz="1000" b="0" dirty="0" smtClean="0"/>
                  <a:t>тыс. руб.</a:t>
                </a:r>
                <a:endParaRPr lang="ru-RU" sz="1000" b="0" dirty="0"/>
              </a:p>
            </c:rich>
          </c:tx>
          <c:layout>
            <c:manualLayout>
              <c:xMode val="edge"/>
              <c:yMode val="edge"/>
              <c:x val="3.0555555555555558E-2"/>
              <c:y val="9.3978448050915184E-3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27900160"/>
        <c:crosses val="autoZero"/>
        <c:crossBetween val="between"/>
        <c:majorUnit val="5000"/>
        <c:minorUnit val="400"/>
      </c:valAx>
    </c:plotArea>
    <c:legend>
      <c:legendPos val="b"/>
      <c:layout>
        <c:manualLayout>
          <c:xMode val="edge"/>
          <c:yMode val="edge"/>
          <c:x val="0.29220889555689"/>
          <c:y val="0.97085833732553473"/>
          <c:w val="0.44522410675191076"/>
          <c:h val="2.9141662674465454E-2"/>
        </c:manualLayout>
      </c:layout>
      <c:overlay val="0"/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6046643743598981E-2"/>
          <c:y val="9.6321381696242298E-2"/>
          <c:w val="0.92958672192352099"/>
          <c:h val="0.718312937950724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01.10.2015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numFmt formatCode="#,##0" sourceLinked="0"/>
            <c:txPr>
              <a:bodyPr rot="-5400000" vert="horz"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Юговское </c:v>
                </c:pt>
                <c:pt idx="16">
                  <c:v>Юго-Камское </c:v>
                </c:pt>
              </c:strCache>
            </c:strRef>
          </c:cat>
          <c:val>
            <c:numRef>
              <c:f>Лист1!$B$2:$B$18</c:f>
              <c:numCache>
                <c:formatCode>#,##0.00</c:formatCode>
                <c:ptCount val="17"/>
                <c:pt idx="0">
                  <c:v>413.9099999999998</c:v>
                </c:pt>
                <c:pt idx="1">
                  <c:v>415.5</c:v>
                </c:pt>
                <c:pt idx="2">
                  <c:v>1006.37</c:v>
                </c:pt>
                <c:pt idx="3">
                  <c:v>342.8400000000002</c:v>
                </c:pt>
                <c:pt idx="4">
                  <c:v>1712.31</c:v>
                </c:pt>
                <c:pt idx="5">
                  <c:v>731.82999999999959</c:v>
                </c:pt>
                <c:pt idx="6">
                  <c:v>2697.52</c:v>
                </c:pt>
                <c:pt idx="7">
                  <c:v>1756.78</c:v>
                </c:pt>
                <c:pt idx="8">
                  <c:v>67.510000000000005</c:v>
                </c:pt>
                <c:pt idx="9">
                  <c:v>112.64999999999999</c:v>
                </c:pt>
                <c:pt idx="10">
                  <c:v>1636.77</c:v>
                </c:pt>
                <c:pt idx="11">
                  <c:v>1487.87</c:v>
                </c:pt>
                <c:pt idx="12">
                  <c:v>792.31</c:v>
                </c:pt>
                <c:pt idx="13">
                  <c:v>1664.8</c:v>
                </c:pt>
                <c:pt idx="14">
                  <c:v>539.16999999999996</c:v>
                </c:pt>
                <c:pt idx="15">
                  <c:v>210.84</c:v>
                </c:pt>
                <c:pt idx="16">
                  <c:v>649.29000000000042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01.10.2016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numFmt formatCode="#,##0" sourceLinked="0"/>
            <c:txPr>
              <a:bodyPr rot="-5400000" vert="horz"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Юговское </c:v>
                </c:pt>
                <c:pt idx="16">
                  <c:v>Юго-Камское </c:v>
                </c:pt>
              </c:strCache>
            </c:strRef>
          </c:cat>
          <c:val>
            <c:numRef>
              <c:f>Лист1!$C$2:$C$18</c:f>
              <c:numCache>
                <c:formatCode>#,##0.00</c:formatCode>
                <c:ptCount val="17"/>
                <c:pt idx="0">
                  <c:v>52.99</c:v>
                </c:pt>
                <c:pt idx="1">
                  <c:v>369</c:v>
                </c:pt>
                <c:pt idx="2">
                  <c:v>91.93</c:v>
                </c:pt>
                <c:pt idx="3">
                  <c:v>40.32</c:v>
                </c:pt>
                <c:pt idx="4">
                  <c:v>410.46</c:v>
                </c:pt>
                <c:pt idx="5">
                  <c:v>369.59</c:v>
                </c:pt>
                <c:pt idx="6">
                  <c:v>821.51</c:v>
                </c:pt>
                <c:pt idx="7">
                  <c:v>318.52</c:v>
                </c:pt>
                <c:pt idx="8">
                  <c:v>10.17</c:v>
                </c:pt>
                <c:pt idx="9">
                  <c:v>-13.99</c:v>
                </c:pt>
                <c:pt idx="10">
                  <c:v>454.67</c:v>
                </c:pt>
                <c:pt idx="11">
                  <c:v>919.22</c:v>
                </c:pt>
                <c:pt idx="12">
                  <c:v>100.59</c:v>
                </c:pt>
                <c:pt idx="13">
                  <c:v>139.81</c:v>
                </c:pt>
                <c:pt idx="14">
                  <c:v>206.54</c:v>
                </c:pt>
                <c:pt idx="15">
                  <c:v>50.31</c:v>
                </c:pt>
                <c:pt idx="16">
                  <c:v>63.56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2"/>
        <c:axId val="28297472"/>
        <c:axId val="28315648"/>
      </c:barChart>
      <c:catAx>
        <c:axId val="28297472"/>
        <c:scaling>
          <c:orientation val="minMax"/>
        </c:scaling>
        <c:delete val="0"/>
        <c:axPos val="b"/>
        <c:majorGridlines>
          <c:spPr>
            <a:ln w="0"/>
          </c:spPr>
        </c:majorGridlines>
        <c:minorGridlines>
          <c:spPr>
            <a:ln>
              <a:noFill/>
            </a:ln>
          </c:spPr>
        </c:minorGridlines>
        <c:majorTickMark val="out"/>
        <c:minorTickMark val="none"/>
        <c:tickLblPos val="nextTo"/>
        <c:txPr>
          <a:bodyPr rot="-5400000" vert="horz"/>
          <a:lstStyle/>
          <a:p>
            <a:pPr>
              <a:defRPr sz="1200" b="1"/>
            </a:pPr>
            <a:endParaRPr lang="ru-RU"/>
          </a:p>
        </c:txPr>
        <c:crossAx val="28315648"/>
        <c:crosses val="autoZero"/>
        <c:auto val="1"/>
        <c:lblAlgn val="ctr"/>
        <c:lblOffset val="100"/>
        <c:noMultiLvlLbl val="0"/>
      </c:catAx>
      <c:valAx>
        <c:axId val="28315648"/>
        <c:scaling>
          <c:orientation val="minMax"/>
          <c:max val="27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1000" b="0"/>
                </a:pPr>
                <a:r>
                  <a:rPr lang="ru-RU" sz="1000" b="0" dirty="0" smtClean="0"/>
                  <a:t>тыс. руб.</a:t>
                </a:r>
                <a:endParaRPr lang="ru-RU" sz="1000" b="0" dirty="0"/>
              </a:p>
            </c:rich>
          </c:tx>
          <c:layout>
            <c:manualLayout>
              <c:xMode val="edge"/>
              <c:yMode val="edge"/>
              <c:x val="1.6098869414545084E-2"/>
              <c:y val="3.3210426660841647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28297472"/>
        <c:crosses val="autoZero"/>
        <c:crossBetween val="between"/>
        <c:majorUnit val="500"/>
        <c:minorUnit val="400"/>
      </c:valAx>
    </c:plotArea>
    <c:legend>
      <c:legendPos val="b"/>
      <c:layout>
        <c:manualLayout>
          <c:xMode val="edge"/>
          <c:yMode val="edge"/>
          <c:x val="0.29220889555689011"/>
          <c:y val="0.95526345689582692"/>
          <c:w val="0.44522410675191076"/>
          <c:h val="4.4736543104173056E-2"/>
        </c:manualLayout>
      </c:layout>
      <c:overlay val="0"/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392088087318043E-2"/>
          <c:y val="9.6321381696242298E-2"/>
          <c:w val="0.93847929128322805"/>
          <c:h val="0.629392999130769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01.10.2015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numFmt formatCode="#,##0" sourceLinked="0"/>
            <c:txPr>
              <a:bodyPr rot="-5400000" vert="horz"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Юговское </c:v>
                </c:pt>
                <c:pt idx="16">
                  <c:v>Юго-Камское </c:v>
                </c:pt>
              </c:strCache>
            </c:strRef>
          </c:cat>
          <c:val>
            <c:numRef>
              <c:f>Лист1!$B$2:$B$18</c:f>
              <c:numCache>
                <c:formatCode>#,##0.00</c:formatCode>
                <c:ptCount val="17"/>
                <c:pt idx="0">
                  <c:v>868.83999999999958</c:v>
                </c:pt>
                <c:pt idx="1">
                  <c:v>1664.98</c:v>
                </c:pt>
                <c:pt idx="2">
                  <c:v>3093.08</c:v>
                </c:pt>
                <c:pt idx="3">
                  <c:v>218</c:v>
                </c:pt>
                <c:pt idx="4">
                  <c:v>4995.74</c:v>
                </c:pt>
                <c:pt idx="5">
                  <c:v>1845.42</c:v>
                </c:pt>
                <c:pt idx="6">
                  <c:v>3983.24</c:v>
                </c:pt>
                <c:pt idx="7">
                  <c:v>2730.3700000000017</c:v>
                </c:pt>
                <c:pt idx="8">
                  <c:v>442.31</c:v>
                </c:pt>
                <c:pt idx="9">
                  <c:v>607.70000000000005</c:v>
                </c:pt>
                <c:pt idx="10">
                  <c:v>4074.88</c:v>
                </c:pt>
                <c:pt idx="11">
                  <c:v>2887.68</c:v>
                </c:pt>
                <c:pt idx="12">
                  <c:v>1672.97</c:v>
                </c:pt>
                <c:pt idx="13">
                  <c:v>2387.52</c:v>
                </c:pt>
                <c:pt idx="14">
                  <c:v>353.68</c:v>
                </c:pt>
                <c:pt idx="15">
                  <c:v>678.69</c:v>
                </c:pt>
                <c:pt idx="16">
                  <c:v>2054.3200000000002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01.10.2016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numFmt formatCode="#,##0" sourceLinked="0"/>
            <c:txPr>
              <a:bodyPr rot="-5400000" vert="horz"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Юговское </c:v>
                </c:pt>
                <c:pt idx="16">
                  <c:v>Юго-Камское </c:v>
                </c:pt>
              </c:strCache>
            </c:strRef>
          </c:cat>
          <c:val>
            <c:numRef>
              <c:f>Лист1!$C$2:$C$18</c:f>
              <c:numCache>
                <c:formatCode>#,##0.00</c:formatCode>
                <c:ptCount val="17"/>
                <c:pt idx="0">
                  <c:v>191.04</c:v>
                </c:pt>
                <c:pt idx="1">
                  <c:v>518.91</c:v>
                </c:pt>
                <c:pt idx="2">
                  <c:v>1601.45</c:v>
                </c:pt>
                <c:pt idx="3">
                  <c:v>114.1</c:v>
                </c:pt>
                <c:pt idx="4">
                  <c:v>1426.35</c:v>
                </c:pt>
                <c:pt idx="5">
                  <c:v>507.03</c:v>
                </c:pt>
                <c:pt idx="6">
                  <c:v>973.95999999999958</c:v>
                </c:pt>
                <c:pt idx="7">
                  <c:v>1017.53</c:v>
                </c:pt>
                <c:pt idx="8">
                  <c:v>87.910000000000025</c:v>
                </c:pt>
                <c:pt idx="9">
                  <c:v>117.44000000000005</c:v>
                </c:pt>
                <c:pt idx="10">
                  <c:v>2534.79</c:v>
                </c:pt>
                <c:pt idx="11">
                  <c:v>1199.9100000000001</c:v>
                </c:pt>
                <c:pt idx="12">
                  <c:v>410.9699999999998</c:v>
                </c:pt>
                <c:pt idx="13">
                  <c:v>736.1</c:v>
                </c:pt>
                <c:pt idx="14">
                  <c:v>137.75</c:v>
                </c:pt>
                <c:pt idx="15">
                  <c:v>347.45</c:v>
                </c:pt>
                <c:pt idx="16">
                  <c:v>440.48999999999978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28363008"/>
        <c:axId val="28364800"/>
      </c:barChart>
      <c:catAx>
        <c:axId val="28363008"/>
        <c:scaling>
          <c:orientation val="minMax"/>
        </c:scaling>
        <c:delete val="0"/>
        <c:axPos val="b"/>
        <c:majorGridlines>
          <c:spPr>
            <a:ln w="0"/>
          </c:spPr>
        </c:majorGridlines>
        <c:minorGridlines>
          <c:spPr>
            <a:ln>
              <a:noFill/>
            </a:ln>
          </c:spPr>
        </c:minorGridlines>
        <c:majorTickMark val="out"/>
        <c:minorTickMark val="none"/>
        <c:tickLblPos val="nextTo"/>
        <c:txPr>
          <a:bodyPr rot="-5400000" vert="horz"/>
          <a:lstStyle/>
          <a:p>
            <a:pPr>
              <a:defRPr sz="1200" b="1"/>
            </a:pPr>
            <a:endParaRPr lang="ru-RU"/>
          </a:p>
        </c:txPr>
        <c:crossAx val="28364800"/>
        <c:crosses val="autoZero"/>
        <c:auto val="1"/>
        <c:lblAlgn val="ctr"/>
        <c:lblOffset val="100"/>
        <c:noMultiLvlLbl val="0"/>
      </c:catAx>
      <c:valAx>
        <c:axId val="28364800"/>
        <c:scaling>
          <c:orientation val="minMax"/>
          <c:max val="50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1000" b="0"/>
                </a:pPr>
                <a:r>
                  <a:rPr lang="ru-RU" sz="1000" b="0" dirty="0" smtClean="0"/>
                  <a:t>тыс. руб.</a:t>
                </a:r>
                <a:endParaRPr lang="ru-RU" sz="1000" b="0" dirty="0"/>
              </a:p>
            </c:rich>
          </c:tx>
          <c:layout>
            <c:manualLayout>
              <c:xMode val="edge"/>
              <c:yMode val="edge"/>
              <c:x val="0"/>
              <c:y val="1.4602568868590038E-3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ru-RU"/>
          </a:p>
        </c:txPr>
        <c:crossAx val="28363008"/>
        <c:crosses val="autoZero"/>
        <c:crossBetween val="between"/>
        <c:majorUnit val="1000"/>
        <c:minorUnit val="400"/>
      </c:valAx>
    </c:plotArea>
    <c:legend>
      <c:legendPos val="b"/>
      <c:layout>
        <c:manualLayout>
          <c:xMode val="edge"/>
          <c:yMode val="edge"/>
          <c:x val="0.29220889555689022"/>
          <c:y val="0.96728468729070782"/>
          <c:w val="0.44522410675191076"/>
          <c:h val="3.2715312709292226E-2"/>
        </c:manualLayout>
      </c:layout>
      <c:overlay val="0"/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560864852551413E-2"/>
          <c:y val="6.8226478777095478E-2"/>
          <c:w val="0.9221762474570987"/>
          <c:h val="0.70022627651875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01.10.2015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numFmt formatCode="#,##0" sourceLinked="0"/>
            <c:txPr>
              <a:bodyPr rot="-5400000" vert="horz"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Юговское </c:v>
                </c:pt>
                <c:pt idx="16">
                  <c:v>Юго-Камское </c:v>
                </c:pt>
              </c:strCache>
            </c:strRef>
          </c:cat>
          <c:val>
            <c:numRef>
              <c:f>Лист1!$B$2:$B$18</c:f>
              <c:numCache>
                <c:formatCode>#,##0.00</c:formatCode>
                <c:ptCount val="17"/>
                <c:pt idx="0">
                  <c:v>2739.96</c:v>
                </c:pt>
                <c:pt idx="1">
                  <c:v>1708.8899999999999</c:v>
                </c:pt>
                <c:pt idx="2">
                  <c:v>10324.6</c:v>
                </c:pt>
                <c:pt idx="3">
                  <c:v>3947.07</c:v>
                </c:pt>
                <c:pt idx="4">
                  <c:v>12192.210000000006</c:v>
                </c:pt>
                <c:pt idx="5">
                  <c:v>5774.05</c:v>
                </c:pt>
                <c:pt idx="6">
                  <c:v>23239</c:v>
                </c:pt>
                <c:pt idx="7">
                  <c:v>6151.1</c:v>
                </c:pt>
                <c:pt idx="8">
                  <c:v>744.92</c:v>
                </c:pt>
                <c:pt idx="9">
                  <c:v>636.3199999999996</c:v>
                </c:pt>
                <c:pt idx="10">
                  <c:v>12776.710000000006</c:v>
                </c:pt>
                <c:pt idx="11">
                  <c:v>7741.75</c:v>
                </c:pt>
                <c:pt idx="12">
                  <c:v>12325.98</c:v>
                </c:pt>
                <c:pt idx="13">
                  <c:v>11938.230000000007</c:v>
                </c:pt>
                <c:pt idx="14">
                  <c:v>3486.63</c:v>
                </c:pt>
                <c:pt idx="15">
                  <c:v>3270.38</c:v>
                </c:pt>
                <c:pt idx="16">
                  <c:v>6418.3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01.10.2016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numFmt formatCode="#,##0" sourceLinked="0"/>
            <c:txPr>
              <a:bodyPr rot="-5400000" vert="horz"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Юговское </c:v>
                </c:pt>
                <c:pt idx="16">
                  <c:v>Юго-Камское </c:v>
                </c:pt>
              </c:strCache>
            </c:strRef>
          </c:cat>
          <c:val>
            <c:numRef>
              <c:f>Лист1!$C$2:$C$18</c:f>
              <c:numCache>
                <c:formatCode>#,##0.00</c:formatCode>
                <c:ptCount val="17"/>
                <c:pt idx="0">
                  <c:v>2527.64</c:v>
                </c:pt>
                <c:pt idx="1">
                  <c:v>3725.3</c:v>
                </c:pt>
                <c:pt idx="2">
                  <c:v>9977.08</c:v>
                </c:pt>
                <c:pt idx="3">
                  <c:v>1973.44</c:v>
                </c:pt>
                <c:pt idx="4">
                  <c:v>8311.59</c:v>
                </c:pt>
                <c:pt idx="5">
                  <c:v>4582.43</c:v>
                </c:pt>
                <c:pt idx="6">
                  <c:v>11341.140000000007</c:v>
                </c:pt>
                <c:pt idx="7">
                  <c:v>5420.92</c:v>
                </c:pt>
                <c:pt idx="8">
                  <c:v>234.03</c:v>
                </c:pt>
                <c:pt idx="9">
                  <c:v>432.12</c:v>
                </c:pt>
                <c:pt idx="10">
                  <c:v>9388.58</c:v>
                </c:pt>
                <c:pt idx="11">
                  <c:v>6982.53</c:v>
                </c:pt>
                <c:pt idx="12">
                  <c:v>7050.38</c:v>
                </c:pt>
                <c:pt idx="13">
                  <c:v>5795.81</c:v>
                </c:pt>
                <c:pt idx="14">
                  <c:v>1524.04</c:v>
                </c:pt>
                <c:pt idx="15">
                  <c:v>1709.02</c:v>
                </c:pt>
                <c:pt idx="16">
                  <c:v>2990.32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"/>
        <c:axId val="28829952"/>
        <c:axId val="33366016"/>
      </c:barChart>
      <c:catAx>
        <c:axId val="28829952"/>
        <c:scaling>
          <c:orientation val="minMax"/>
        </c:scaling>
        <c:delete val="0"/>
        <c:axPos val="b"/>
        <c:majorGridlines>
          <c:spPr>
            <a:ln w="0"/>
          </c:spPr>
        </c:majorGridlines>
        <c:minorGridlines>
          <c:spPr>
            <a:ln>
              <a:noFill/>
            </a:ln>
          </c:spPr>
        </c:minorGridlines>
        <c:majorTickMark val="out"/>
        <c:minorTickMark val="none"/>
        <c:tickLblPos val="nextTo"/>
        <c:txPr>
          <a:bodyPr rot="-5400000" vert="horz"/>
          <a:lstStyle/>
          <a:p>
            <a:pPr>
              <a:defRPr sz="1200" b="1"/>
            </a:pPr>
            <a:endParaRPr lang="ru-RU"/>
          </a:p>
        </c:txPr>
        <c:crossAx val="33366016"/>
        <c:crosses val="autoZero"/>
        <c:auto val="1"/>
        <c:lblAlgn val="ctr"/>
        <c:lblOffset val="100"/>
        <c:noMultiLvlLbl val="0"/>
      </c:catAx>
      <c:valAx>
        <c:axId val="33366016"/>
        <c:scaling>
          <c:orientation val="minMax"/>
          <c:max val="233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1050" b="0"/>
                </a:pPr>
                <a:r>
                  <a:rPr lang="ru-RU" sz="1050" b="0" dirty="0" smtClean="0"/>
                  <a:t>тыс. руб.</a:t>
                </a:r>
                <a:endParaRPr lang="ru-RU" sz="1050" b="0" dirty="0"/>
              </a:p>
            </c:rich>
          </c:tx>
          <c:layout>
            <c:manualLayout>
              <c:xMode val="edge"/>
              <c:yMode val="edge"/>
              <c:x val="1.5277777777777779E-2"/>
              <c:y val="9.4873383118381192E-3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28829952"/>
        <c:crosses val="autoZero"/>
        <c:crossBetween val="between"/>
        <c:majorUnit val="5000"/>
        <c:minorUnit val="400"/>
      </c:valAx>
    </c:plotArea>
    <c:legend>
      <c:legendPos val="b"/>
      <c:layout>
        <c:manualLayout>
          <c:xMode val="edge"/>
          <c:yMode val="edge"/>
          <c:x val="0.29220889555689034"/>
          <c:y val="0.94565753423750765"/>
          <c:w val="0.44522410675191076"/>
          <c:h val="4.8248424402775672E-2"/>
        </c:manualLayout>
      </c:layout>
      <c:overlay val="0"/>
      <c:txPr>
        <a:bodyPr/>
        <a:lstStyle/>
        <a:p>
          <a:pPr>
            <a:defRPr sz="16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8793963254593196E-2"/>
          <c:y val="9.827492903218267E-2"/>
          <c:w val="0.94066097987751529"/>
          <c:h val="0.681005237174184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01.10.2015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numFmt formatCode="#,##0" sourceLinked="0"/>
            <c:txPr>
              <a:bodyPr rot="-5400000" vert="horz"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Юговское </c:v>
                </c:pt>
                <c:pt idx="16">
                  <c:v>Юго-Камское </c:v>
                </c:pt>
              </c:strCache>
            </c:strRef>
          </c:cat>
          <c:val>
            <c:numRef>
              <c:f>Лист1!$B$2:$B$18</c:f>
              <c:numCache>
                <c:formatCode>#,##0.00</c:formatCode>
                <c:ptCount val="17"/>
                <c:pt idx="0">
                  <c:v>419.83</c:v>
                </c:pt>
                <c:pt idx="1">
                  <c:v>402.05</c:v>
                </c:pt>
                <c:pt idx="2">
                  <c:v>496.31</c:v>
                </c:pt>
                <c:pt idx="3">
                  <c:v>38.97</c:v>
                </c:pt>
                <c:pt idx="4">
                  <c:v>331.77</c:v>
                </c:pt>
                <c:pt idx="5">
                  <c:v>748.61</c:v>
                </c:pt>
                <c:pt idx="6">
                  <c:v>615.64</c:v>
                </c:pt>
                <c:pt idx="7">
                  <c:v>294.42999999999984</c:v>
                </c:pt>
                <c:pt idx="9">
                  <c:v>226.76999999999998</c:v>
                </c:pt>
                <c:pt idx="10">
                  <c:v>494.77</c:v>
                </c:pt>
                <c:pt idx="11">
                  <c:v>1970.26</c:v>
                </c:pt>
                <c:pt idx="12">
                  <c:v>287.54000000000002</c:v>
                </c:pt>
                <c:pt idx="13">
                  <c:v>133.66999999999999</c:v>
                </c:pt>
                <c:pt idx="14">
                  <c:v>181.73999999999998</c:v>
                </c:pt>
                <c:pt idx="15">
                  <c:v>187.15</c:v>
                </c:pt>
                <c:pt idx="16">
                  <c:v>455.03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01.10.2016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numFmt formatCode="#,##0" sourceLinked="0"/>
            <c:txPr>
              <a:bodyPr rot="-5400000" vert="horz"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Юговское </c:v>
                </c:pt>
                <c:pt idx="16">
                  <c:v>Юго-Камское </c:v>
                </c:pt>
              </c:strCache>
            </c:strRef>
          </c:cat>
          <c:val>
            <c:numRef>
              <c:f>Лист1!$C$2:$C$18</c:f>
              <c:numCache>
                <c:formatCode>#,##0.00</c:formatCode>
                <c:ptCount val="17"/>
                <c:pt idx="0">
                  <c:v>354.57</c:v>
                </c:pt>
                <c:pt idx="1">
                  <c:v>309.68</c:v>
                </c:pt>
                <c:pt idx="2">
                  <c:v>494.81</c:v>
                </c:pt>
                <c:pt idx="3">
                  <c:v>51.24</c:v>
                </c:pt>
                <c:pt idx="4">
                  <c:v>109.63</c:v>
                </c:pt>
                <c:pt idx="5">
                  <c:v>852.7900000000003</c:v>
                </c:pt>
                <c:pt idx="6">
                  <c:v>721.76</c:v>
                </c:pt>
                <c:pt idx="7">
                  <c:v>428.56</c:v>
                </c:pt>
                <c:pt idx="8">
                  <c:v>0.8400000000000003</c:v>
                </c:pt>
                <c:pt idx="9">
                  <c:v>444.95</c:v>
                </c:pt>
                <c:pt idx="10">
                  <c:v>501.44</c:v>
                </c:pt>
                <c:pt idx="11">
                  <c:v>1067.54</c:v>
                </c:pt>
                <c:pt idx="12">
                  <c:v>170</c:v>
                </c:pt>
                <c:pt idx="13">
                  <c:v>143.35000000000008</c:v>
                </c:pt>
                <c:pt idx="14">
                  <c:v>123.34</c:v>
                </c:pt>
                <c:pt idx="15">
                  <c:v>90.03</c:v>
                </c:pt>
                <c:pt idx="16">
                  <c:v>559.19000000000005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6"/>
        <c:axId val="33409280"/>
        <c:axId val="33419264"/>
      </c:barChart>
      <c:catAx>
        <c:axId val="33409280"/>
        <c:scaling>
          <c:orientation val="minMax"/>
        </c:scaling>
        <c:delete val="0"/>
        <c:axPos val="b"/>
        <c:majorGridlines>
          <c:spPr>
            <a:ln w="0"/>
          </c:spPr>
        </c:majorGridlines>
        <c:minorGridlines>
          <c:spPr>
            <a:ln>
              <a:noFill/>
            </a:ln>
          </c:spPr>
        </c:minorGridlines>
        <c:majorTickMark val="out"/>
        <c:minorTickMark val="none"/>
        <c:tickLblPos val="nextTo"/>
        <c:txPr>
          <a:bodyPr rot="-5400000" vert="horz"/>
          <a:lstStyle/>
          <a:p>
            <a:pPr>
              <a:defRPr sz="1200" b="1"/>
            </a:pPr>
            <a:endParaRPr lang="ru-RU"/>
          </a:p>
        </c:txPr>
        <c:crossAx val="33419264"/>
        <c:crosses val="autoZero"/>
        <c:auto val="1"/>
        <c:lblAlgn val="ctr"/>
        <c:lblOffset val="100"/>
        <c:noMultiLvlLbl val="0"/>
      </c:catAx>
      <c:valAx>
        <c:axId val="33419264"/>
        <c:scaling>
          <c:orientation val="minMax"/>
          <c:max val="20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1100" b="0"/>
                </a:pPr>
                <a:r>
                  <a:rPr lang="ru-RU" sz="1100" b="0" dirty="0" smtClean="0"/>
                  <a:t>тыс. руб.</a:t>
                </a:r>
                <a:endParaRPr lang="ru-RU" sz="1100" b="0" dirty="0"/>
              </a:p>
            </c:rich>
          </c:tx>
          <c:layout>
            <c:manualLayout>
              <c:xMode val="edge"/>
              <c:yMode val="edge"/>
              <c:x val="0"/>
              <c:y val="1.4602568868590049E-3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33409280"/>
        <c:crosses val="autoZero"/>
        <c:crossBetween val="between"/>
        <c:majorUnit val="300"/>
        <c:minorUnit val="60"/>
      </c:valAx>
    </c:plotArea>
    <c:legend>
      <c:legendPos val="b"/>
      <c:layout>
        <c:manualLayout>
          <c:xMode val="edge"/>
          <c:yMode val="edge"/>
          <c:x val="0.29220889555689045"/>
          <c:y val="0.9560748667017186"/>
          <c:w val="0.44522410675191076"/>
          <c:h val="4.3868371350506724E-2"/>
        </c:manualLayout>
      </c:layout>
      <c:overlay val="0"/>
      <c:txPr>
        <a:bodyPr/>
        <a:lstStyle/>
        <a:p>
          <a:pPr>
            <a:defRPr sz="16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2293970137771822E-2"/>
          <c:y val="8.4277439325084066E-2"/>
          <c:w val="0.94588976574965056"/>
          <c:h val="0.583438915400314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01.10.2015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numFmt formatCode="#,##0" sourceLinked="0"/>
            <c:txPr>
              <a:bodyPr rot="-5400000" vert="horz"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Юговское </c:v>
                </c:pt>
                <c:pt idx="16">
                  <c:v>Юго-Камское </c:v>
                </c:pt>
              </c:strCache>
            </c:strRef>
          </c:cat>
          <c:val>
            <c:numRef>
              <c:f>Лист1!$B$2:$B$18</c:f>
              <c:numCache>
                <c:formatCode>#,##0.00</c:formatCode>
                <c:ptCount val="17"/>
                <c:pt idx="0">
                  <c:v>122.92</c:v>
                </c:pt>
                <c:pt idx="1">
                  <c:v>65.61999999999999</c:v>
                </c:pt>
                <c:pt idx="2">
                  <c:v>173.29</c:v>
                </c:pt>
                <c:pt idx="3">
                  <c:v>7.78</c:v>
                </c:pt>
                <c:pt idx="4">
                  <c:v>264.38</c:v>
                </c:pt>
                <c:pt idx="5">
                  <c:v>225.44</c:v>
                </c:pt>
                <c:pt idx="6">
                  <c:v>200.70999999999998</c:v>
                </c:pt>
                <c:pt idx="7">
                  <c:v>144.31</c:v>
                </c:pt>
                <c:pt idx="8">
                  <c:v>12.66</c:v>
                </c:pt>
                <c:pt idx="9">
                  <c:v>53.82</c:v>
                </c:pt>
                <c:pt idx="10">
                  <c:v>104.82</c:v>
                </c:pt>
                <c:pt idx="11">
                  <c:v>454.19</c:v>
                </c:pt>
                <c:pt idx="12">
                  <c:v>110.57</c:v>
                </c:pt>
                <c:pt idx="13">
                  <c:v>288.18</c:v>
                </c:pt>
                <c:pt idx="14">
                  <c:v>2.3699999999999997</c:v>
                </c:pt>
                <c:pt idx="15">
                  <c:v>25.45999999999999</c:v>
                </c:pt>
                <c:pt idx="16">
                  <c:v>202.89000000000001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01.10.2016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numFmt formatCode="#,##0" sourceLinked="0"/>
            <c:txPr>
              <a:bodyPr rot="-5400000" vert="horz"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Юговское </c:v>
                </c:pt>
                <c:pt idx="16">
                  <c:v>Юго-Камское </c:v>
                </c:pt>
              </c:strCache>
            </c:strRef>
          </c:cat>
          <c:val>
            <c:numRef>
              <c:f>Лист1!$C$2:$C$18</c:f>
              <c:numCache>
                <c:formatCode>#,##0.00</c:formatCode>
                <c:ptCount val="17"/>
                <c:pt idx="0">
                  <c:v>137.20999999999998</c:v>
                </c:pt>
                <c:pt idx="1">
                  <c:v>98.63</c:v>
                </c:pt>
                <c:pt idx="2">
                  <c:v>246.63</c:v>
                </c:pt>
                <c:pt idx="3">
                  <c:v>8.7299999999999986</c:v>
                </c:pt>
                <c:pt idx="4">
                  <c:v>236.37</c:v>
                </c:pt>
                <c:pt idx="5">
                  <c:v>188.23999999999998</c:v>
                </c:pt>
                <c:pt idx="6">
                  <c:v>189.4</c:v>
                </c:pt>
                <c:pt idx="7">
                  <c:v>253.14</c:v>
                </c:pt>
                <c:pt idx="8">
                  <c:v>17.760000000000002</c:v>
                </c:pt>
                <c:pt idx="9">
                  <c:v>95.19</c:v>
                </c:pt>
                <c:pt idx="10">
                  <c:v>159.37</c:v>
                </c:pt>
                <c:pt idx="11">
                  <c:v>577.37</c:v>
                </c:pt>
                <c:pt idx="12">
                  <c:v>96.28</c:v>
                </c:pt>
                <c:pt idx="13">
                  <c:v>66.349999999999994</c:v>
                </c:pt>
                <c:pt idx="14">
                  <c:v>6.7700000000000014</c:v>
                </c:pt>
                <c:pt idx="15">
                  <c:v>28.69</c:v>
                </c:pt>
                <c:pt idx="16">
                  <c:v>165.20999999999998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"/>
        <c:axId val="37755136"/>
        <c:axId val="37765120"/>
      </c:barChart>
      <c:catAx>
        <c:axId val="37755136"/>
        <c:scaling>
          <c:orientation val="minMax"/>
        </c:scaling>
        <c:delete val="0"/>
        <c:axPos val="b"/>
        <c:majorGridlines>
          <c:spPr>
            <a:ln w="0"/>
          </c:spPr>
        </c:majorGridlines>
        <c:minorGridlines>
          <c:spPr>
            <a:ln>
              <a:noFill/>
            </a:ln>
          </c:spPr>
        </c:minorGridlines>
        <c:majorTickMark val="out"/>
        <c:minorTickMark val="none"/>
        <c:tickLblPos val="nextTo"/>
        <c:txPr>
          <a:bodyPr rot="-5400000" vert="horz"/>
          <a:lstStyle/>
          <a:p>
            <a:pPr>
              <a:defRPr sz="1200" b="1"/>
            </a:pPr>
            <a:endParaRPr lang="ru-RU"/>
          </a:p>
        </c:txPr>
        <c:crossAx val="37765120"/>
        <c:crosses val="autoZero"/>
        <c:auto val="1"/>
        <c:lblAlgn val="ctr"/>
        <c:lblOffset val="100"/>
        <c:noMultiLvlLbl val="0"/>
      </c:catAx>
      <c:valAx>
        <c:axId val="37765120"/>
        <c:scaling>
          <c:orientation val="minMax"/>
          <c:max val="6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1050" b="0"/>
                </a:pPr>
                <a:r>
                  <a:rPr lang="ru-RU" sz="1050" b="0" dirty="0" smtClean="0"/>
                  <a:t>тыс. руб.</a:t>
                </a:r>
                <a:endParaRPr lang="ru-RU" sz="1050" b="0" dirty="0"/>
              </a:p>
            </c:rich>
          </c:tx>
          <c:layout>
            <c:manualLayout>
              <c:xMode val="edge"/>
              <c:yMode val="edge"/>
              <c:x val="0"/>
              <c:y val="1.4602568868590053E-3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37755136"/>
        <c:crosses val="autoZero"/>
        <c:crossBetween val="between"/>
        <c:majorUnit val="100"/>
        <c:minorUnit val="60"/>
      </c:valAx>
    </c:plotArea>
    <c:legend>
      <c:legendPos val="b"/>
      <c:layout>
        <c:manualLayout>
          <c:xMode val="edge"/>
          <c:yMode val="edge"/>
          <c:x val="0.29220889555689056"/>
          <c:y val="0.89942056308749752"/>
          <c:w val="0.44522410675191076"/>
          <c:h val="6.9265186747490701E-2"/>
        </c:manualLayout>
      </c:layout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1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8496944" cy="5472608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0.02632</cdr:y>
    </cdr:from>
    <cdr:to>
      <cdr:x>1</cdr:x>
      <cdr:y>1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144016"/>
          <a:ext cx="8496944" cy="5328592"/>
        </a:xfrm>
        <a:prstGeom xmlns:a="http://schemas.openxmlformats.org/drawingml/2006/main" prst="rect">
          <a:avLst/>
        </a:prstGeom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1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8496944" cy="5472608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CDA833-87C5-4585-8333-31C88A5963E9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AE8AB3-3C02-41BB-8895-782531AC5A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6938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861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9009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755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6693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697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06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84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4893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120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056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440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CCC2F-5EAC-4CA9-8497-0D0E8767E374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68C8D-A57D-4093-A51A-DB88F53A68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8271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_____Microsoft_Excel_97-20031.xls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785794"/>
          </a:xfrm>
        </p:spPr>
        <p:txBody>
          <a:bodyPr>
            <a:noAutofit/>
          </a:bodyPr>
          <a:lstStyle/>
          <a:p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Анализ поступлений доходов бюджетов поселений за </a:t>
            </a:r>
            <a:br>
              <a:rPr lang="ru-RU" sz="25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9 месяцев 2016 г. к аналогичному периоду 2015 г.</a:t>
            </a:r>
            <a:endParaRPr lang="ru-RU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520391290"/>
              </p:ext>
            </p:extLst>
          </p:nvPr>
        </p:nvGraphicFramePr>
        <p:xfrm>
          <a:off x="0" y="571480"/>
          <a:ext cx="9144000" cy="6286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8251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</p:spPr>
        <p:txBody>
          <a:bodyPr>
            <a:noAutofit/>
          </a:bodyPr>
          <a:lstStyle/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Анализ поступлений от исполнения имущества, находящегося в собственности поселений</a:t>
            </a:r>
            <a:br>
              <a:rPr lang="ru-RU" sz="2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(социальный </a:t>
            </a:r>
            <a:r>
              <a:rPr lang="ru-RU" sz="2600" b="1" dirty="0" err="1" smtClean="0">
                <a:latin typeface="Times New Roman" pitchFamily="18" charset="0"/>
                <a:cs typeface="Times New Roman" pitchFamily="18" charset="0"/>
              </a:rPr>
              <a:t>найм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520391290"/>
              </p:ext>
            </p:extLst>
          </p:nvPr>
        </p:nvGraphicFramePr>
        <p:xfrm>
          <a:off x="0" y="1071546"/>
          <a:ext cx="9144000" cy="56855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8251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Autofit/>
          </a:bodyPr>
          <a:lstStyle/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Анализ недоимки по транспортному налогу </a:t>
            </a:r>
            <a:br>
              <a:rPr lang="ru-RU" sz="2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в разрезе сельских поселений</a:t>
            </a:r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520391290"/>
              </p:ext>
            </p:extLst>
          </p:nvPr>
        </p:nvGraphicFramePr>
        <p:xfrm>
          <a:off x="0" y="785794"/>
          <a:ext cx="9144000" cy="5971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8251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78579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Анализ недоимки по налогу на имущество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 разрезе сельских поселений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583553867"/>
              </p:ext>
            </p:extLst>
          </p:nvPr>
        </p:nvGraphicFramePr>
        <p:xfrm>
          <a:off x="0" y="714356"/>
          <a:ext cx="9144000" cy="6042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90304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785794"/>
          </a:xfrm>
        </p:spPr>
        <p:txBody>
          <a:bodyPr>
            <a:noAutofit/>
          </a:bodyPr>
          <a:lstStyle/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Анализ недоимки по земельному налогу  </a:t>
            </a:r>
            <a:br>
              <a:rPr lang="ru-RU" sz="2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в разрезе сельских поселений</a:t>
            </a:r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819692272"/>
              </p:ext>
            </p:extLst>
          </p:nvPr>
        </p:nvGraphicFramePr>
        <p:xfrm>
          <a:off x="0" y="714356"/>
          <a:ext cx="9001156" cy="58829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596272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85723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Общий анализ недоимки по имущественным налогам в разрезе сельских поселений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001331671"/>
              </p:ext>
            </p:extLst>
          </p:nvPr>
        </p:nvGraphicFramePr>
        <p:xfrm>
          <a:off x="251520" y="857232"/>
          <a:ext cx="8568952" cy="5740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089847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Сравнение начислений по налогу на имущество физических лиц  (исходя из налогооблагаемых баз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период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2014-2015 гг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.)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124744"/>
            <a:ext cx="8435280" cy="5472608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005987858"/>
              </p:ext>
            </p:extLst>
          </p:nvPr>
        </p:nvGraphicFramePr>
        <p:xfrm>
          <a:off x="251520" y="1124744"/>
          <a:ext cx="8496944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452543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Сравнение начислений по земельному налогу с физических лиц (исходя из налогооблагаемых баз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период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2014-2015 гг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.), тыс. руб.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274528192"/>
              </p:ext>
            </p:extLst>
          </p:nvPr>
        </p:nvGraphicFramePr>
        <p:xfrm>
          <a:off x="251520" y="1124744"/>
          <a:ext cx="8496944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553893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Сравнение начислений по земельному налогу с организаций (исходя из налогооблагаемых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баз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за период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2014-2015 гг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.), тыс. руб.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741249421"/>
              </p:ext>
            </p:extLst>
          </p:nvPr>
        </p:nvGraphicFramePr>
        <p:xfrm>
          <a:off x="251520" y="1124744"/>
          <a:ext cx="8496944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6848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291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Анализ поступлений налоговых и неналоговых доходов за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9 месяцев 2016 г. к аналогичному периоду 2015 г.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520391290"/>
              </p:ext>
            </p:extLst>
          </p:nvPr>
        </p:nvGraphicFramePr>
        <p:xfrm>
          <a:off x="0" y="428604"/>
          <a:ext cx="9144000" cy="6429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8251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357166"/>
          </a:xfrm>
        </p:spPr>
        <p:txBody>
          <a:bodyPr>
            <a:noAutofit/>
          </a:bodyPr>
          <a:lstStyle/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Доходы бюджетов поселений на 1 жителя </a:t>
            </a:r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520391290"/>
              </p:ext>
            </p:extLst>
          </p:nvPr>
        </p:nvGraphicFramePr>
        <p:xfrm>
          <a:off x="142844" y="428604"/>
          <a:ext cx="9001156" cy="6429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8251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Номер слайда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ru-RU" sz="1200" b="0" dirty="0" smtClean="0">
              <a:latin typeface="Arial Black" pitchFamily="34" charset="0"/>
            </a:endParaRPr>
          </a:p>
        </p:txBody>
      </p:sp>
      <p:graphicFrame>
        <p:nvGraphicFramePr>
          <p:cNvPr id="13315" name="Object 79"/>
          <p:cNvGraphicFramePr>
            <a:graphicFrameLocks noGrp="1" noChangeAspect="1"/>
          </p:cNvGraphicFramePr>
          <p:nvPr>
            <p:ph idx="1"/>
          </p:nvPr>
        </p:nvGraphicFramePr>
        <p:xfrm>
          <a:off x="52388" y="20638"/>
          <a:ext cx="9039225" cy="657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Worksheet" r:id="rId4" imgW="5783654" imgH="4206168" progId="Excel.Sheet.8">
                  <p:embed/>
                </p:oleObj>
              </mc:Choice>
              <mc:Fallback>
                <p:oleObj name="Worksheet" r:id="rId4" imgW="5783654" imgH="4206168" progId="Excel.Sheet.8">
                  <p:embed/>
                  <p:pic>
                    <p:nvPicPr>
                      <p:cNvPr id="0" name="Picture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8" y="20638"/>
                        <a:ext cx="9039225" cy="6575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940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8964488" cy="428604"/>
          </a:xfrm>
        </p:spPr>
        <p:txBody>
          <a:bodyPr>
            <a:noAutofit/>
          </a:bodyPr>
          <a:lstStyle/>
          <a:p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Анализ поступлений по налогу на доходы физических лиц</a:t>
            </a:r>
            <a:endParaRPr lang="ru-RU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520391290"/>
              </p:ext>
            </p:extLst>
          </p:nvPr>
        </p:nvGraphicFramePr>
        <p:xfrm>
          <a:off x="0" y="357166"/>
          <a:ext cx="9144000" cy="63999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8251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-142908" y="0"/>
            <a:ext cx="9107396" cy="42860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Анализ поступлений по налогу на имущество физических лиц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520391290"/>
              </p:ext>
            </p:extLst>
          </p:nvPr>
        </p:nvGraphicFramePr>
        <p:xfrm>
          <a:off x="142844" y="285728"/>
          <a:ext cx="8677628" cy="63999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8251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357166"/>
          </a:xfrm>
        </p:spPr>
        <p:txBody>
          <a:bodyPr>
            <a:noAutofit/>
          </a:bodyPr>
          <a:lstStyle/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Анализ поступлений по транспортному налогу</a:t>
            </a:r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520391290"/>
              </p:ext>
            </p:extLst>
          </p:nvPr>
        </p:nvGraphicFramePr>
        <p:xfrm>
          <a:off x="0" y="357166"/>
          <a:ext cx="9144000" cy="63999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8251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428604"/>
          </a:xfrm>
        </p:spPr>
        <p:txBody>
          <a:bodyPr>
            <a:noAutofit/>
          </a:bodyPr>
          <a:lstStyle/>
          <a:p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Анализ поступлений по земельному налогу</a:t>
            </a:r>
            <a:endParaRPr lang="ru-RU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520391290"/>
              </p:ext>
            </p:extLst>
          </p:nvPr>
        </p:nvGraphicFramePr>
        <p:xfrm>
          <a:off x="0" y="428604"/>
          <a:ext cx="9144000" cy="6328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8251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357166"/>
          </a:xfrm>
        </p:spPr>
        <p:txBody>
          <a:bodyPr>
            <a:noAutofit/>
          </a:bodyPr>
          <a:lstStyle/>
          <a:p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Анализ поступлений доходов от сдачи в аренду имущества</a:t>
            </a:r>
            <a:endParaRPr lang="ru-RU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520391290"/>
              </p:ext>
            </p:extLst>
          </p:nvPr>
        </p:nvGraphicFramePr>
        <p:xfrm>
          <a:off x="0" y="357166"/>
          <a:ext cx="9144000" cy="6500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82515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176</Words>
  <Application>Microsoft Office PowerPoint</Application>
  <PresentationFormat>Экран (4:3)</PresentationFormat>
  <Paragraphs>29</Paragraphs>
  <Slides>17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Тема Office</vt:lpstr>
      <vt:lpstr>Worksheet</vt:lpstr>
      <vt:lpstr>Анализ поступлений доходов бюджетов поселений за  9 месяцев 2016 г. к аналогичному периоду 2015 г.</vt:lpstr>
      <vt:lpstr>Анализ поступлений налоговых и неналоговых доходов за  9 месяцев 2016 г. к аналогичному периоду 2015 г.</vt:lpstr>
      <vt:lpstr>Доходы бюджетов поселений на 1 жителя </vt:lpstr>
      <vt:lpstr>Презентация PowerPoint</vt:lpstr>
      <vt:lpstr>Анализ поступлений по налогу на доходы физических лиц</vt:lpstr>
      <vt:lpstr>Анализ поступлений по налогу на имущество физических лиц</vt:lpstr>
      <vt:lpstr>Анализ поступлений по транспортному налогу</vt:lpstr>
      <vt:lpstr>Анализ поступлений по земельному налогу</vt:lpstr>
      <vt:lpstr>Анализ поступлений доходов от сдачи в аренду имущества</vt:lpstr>
      <vt:lpstr>Анализ поступлений от исполнения имущества, находящегося в собственности поселений  (социальный найм)</vt:lpstr>
      <vt:lpstr>Анализ недоимки по транспортному налогу  в разрезе сельских поселений</vt:lpstr>
      <vt:lpstr>Анализ недоимки по налогу на имущество  в разрезе сельских поселений</vt:lpstr>
      <vt:lpstr>Анализ недоимки по земельному налогу   в разрезе сельских поселений</vt:lpstr>
      <vt:lpstr>Общий анализ недоимки по имущественным налогам в разрезе сельских поселений</vt:lpstr>
      <vt:lpstr>Сравнение начислений по налогу на имущество физических лиц  (исходя из налогооблагаемых баз  за период 2014-2015 гг.) </vt:lpstr>
      <vt:lpstr>Сравнение начислений по земельному налогу с физических лиц (исходя из налогооблагаемых баз  за период 2014-2015 гг.), тыс. руб.</vt:lpstr>
      <vt:lpstr>Сравнение начислений по земельному налогу с организаций (исходя из налогооблагаемых баз  за период 2014-2015 гг.), тыс. руб.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недоимки по транспортному налогу по состоянию на 01.10.2016 г.</dc:title>
  <dc:creator>feu21-01</dc:creator>
  <cp:lastModifiedBy>feu21-03</cp:lastModifiedBy>
  <cp:revision>45</cp:revision>
  <cp:lastPrinted>2016-11-01T05:34:26Z</cp:lastPrinted>
  <dcterms:created xsi:type="dcterms:W3CDTF">2016-10-17T06:19:06Z</dcterms:created>
  <dcterms:modified xsi:type="dcterms:W3CDTF">2016-11-02T08:13:22Z</dcterms:modified>
</cp:coreProperties>
</file>