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07" autoAdjust="0"/>
  </p:normalViewPr>
  <p:slideViewPr>
    <p:cSldViewPr>
      <p:cViewPr varScale="1">
        <p:scale>
          <a:sx n="63" d="100"/>
          <a:sy n="63" d="100"/>
        </p:scale>
        <p:origin x="-151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9.0807550964755734E-2"/>
          <c:w val="0.87037698160005705"/>
          <c:h val="0.5855384755229217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Lbls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Заболотское</c:v>
                </c:pt>
                <c:pt idx="1">
                  <c:v>Кондратовское</c:v>
                </c:pt>
                <c:pt idx="2">
                  <c:v>Кукуштанское</c:v>
                </c:pt>
                <c:pt idx="3">
                  <c:v>Юговское</c:v>
                </c:pt>
                <c:pt idx="4">
                  <c:v>Култаевское</c:v>
                </c:pt>
                <c:pt idx="5">
                  <c:v>Лобановское</c:v>
                </c:pt>
                <c:pt idx="6">
                  <c:v>Пальниковское</c:v>
                </c:pt>
                <c:pt idx="7">
                  <c:v>Хохловское</c:v>
                </c:pt>
                <c:pt idx="8">
                  <c:v>Двуреченское</c:v>
                </c:pt>
                <c:pt idx="9">
                  <c:v>Гамовское</c:v>
                </c:pt>
                <c:pt idx="10">
                  <c:v>Сылвенское</c:v>
                </c:pt>
                <c:pt idx="11">
                  <c:v>Усть-Качкинское</c:v>
                </c:pt>
                <c:pt idx="12">
                  <c:v>Савинское </c:v>
                </c:pt>
                <c:pt idx="13">
                  <c:v>Юго-Камское</c:v>
                </c:pt>
                <c:pt idx="14">
                  <c:v>Платошинское </c:v>
                </c:pt>
                <c:pt idx="15">
                  <c:v>Фроловское</c:v>
                </c:pt>
                <c:pt idx="16">
                  <c:v>Бершетское 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11.530040903432333</c:v>
                </c:pt>
                <c:pt idx="1">
                  <c:v>11.022654249564932</c:v>
                </c:pt>
                <c:pt idx="2">
                  <c:v>10.392973571428572</c:v>
                </c:pt>
                <c:pt idx="3">
                  <c:v>9.7803620309050761</c:v>
                </c:pt>
                <c:pt idx="4">
                  <c:v>8.0270936947554503</c:v>
                </c:pt>
                <c:pt idx="5">
                  <c:v>7.9843664883268497</c:v>
                </c:pt>
                <c:pt idx="6">
                  <c:v>7.1336446700507619</c:v>
                </c:pt>
                <c:pt idx="7">
                  <c:v>6.8278767857142846</c:v>
                </c:pt>
                <c:pt idx="8">
                  <c:v>6.0997067873303159</c:v>
                </c:pt>
                <c:pt idx="9">
                  <c:v>5.9725264928511352</c:v>
                </c:pt>
                <c:pt idx="10">
                  <c:v>5.7155281582952817</c:v>
                </c:pt>
                <c:pt idx="11">
                  <c:v>5.7142967581047381</c:v>
                </c:pt>
                <c:pt idx="12">
                  <c:v>5.1649755555555554</c:v>
                </c:pt>
                <c:pt idx="13">
                  <c:v>5.1394724077249343</c:v>
                </c:pt>
                <c:pt idx="14">
                  <c:v>5.0535947712418299</c:v>
                </c:pt>
                <c:pt idx="15">
                  <c:v>4.6177550094266877</c:v>
                </c:pt>
                <c:pt idx="16">
                  <c:v>3.2628698224852073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290560"/>
        <c:axId val="58292096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Заболотское</c:v>
                </c:pt>
                <c:pt idx="1">
                  <c:v>Кондратовское</c:v>
                </c:pt>
                <c:pt idx="2">
                  <c:v>Кукуштанское</c:v>
                </c:pt>
                <c:pt idx="3">
                  <c:v>Юговское</c:v>
                </c:pt>
                <c:pt idx="4">
                  <c:v>Култаевское</c:v>
                </c:pt>
                <c:pt idx="5">
                  <c:v>Лобановское</c:v>
                </c:pt>
                <c:pt idx="6">
                  <c:v>Пальниковское</c:v>
                </c:pt>
                <c:pt idx="7">
                  <c:v>Хохловское</c:v>
                </c:pt>
                <c:pt idx="8">
                  <c:v>Двуреченское</c:v>
                </c:pt>
                <c:pt idx="9">
                  <c:v>Гамовское</c:v>
                </c:pt>
                <c:pt idx="10">
                  <c:v>Сылвенское</c:v>
                </c:pt>
                <c:pt idx="11">
                  <c:v>Усть-Качкинское</c:v>
                </c:pt>
                <c:pt idx="12">
                  <c:v>Савинское </c:v>
                </c:pt>
                <c:pt idx="13">
                  <c:v>Юго-Камское</c:v>
                </c:pt>
                <c:pt idx="14">
                  <c:v>Платошинское </c:v>
                </c:pt>
                <c:pt idx="15">
                  <c:v>Фроловское</c:v>
                </c:pt>
                <c:pt idx="16">
                  <c:v>Бершетское 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7.4</c:v>
                </c:pt>
                <c:pt idx="1">
                  <c:v>7.4</c:v>
                </c:pt>
                <c:pt idx="2">
                  <c:v>7.4</c:v>
                </c:pt>
                <c:pt idx="3">
                  <c:v>7.4</c:v>
                </c:pt>
                <c:pt idx="4">
                  <c:v>7.4</c:v>
                </c:pt>
                <c:pt idx="5">
                  <c:v>7.4</c:v>
                </c:pt>
                <c:pt idx="6">
                  <c:v>7.4</c:v>
                </c:pt>
                <c:pt idx="7">
                  <c:v>7.4</c:v>
                </c:pt>
                <c:pt idx="8">
                  <c:v>7.4</c:v>
                </c:pt>
                <c:pt idx="9">
                  <c:v>7.4</c:v>
                </c:pt>
                <c:pt idx="10">
                  <c:v>7.4</c:v>
                </c:pt>
                <c:pt idx="11">
                  <c:v>7.4</c:v>
                </c:pt>
                <c:pt idx="12">
                  <c:v>7.4</c:v>
                </c:pt>
                <c:pt idx="13">
                  <c:v>7.4</c:v>
                </c:pt>
                <c:pt idx="14">
                  <c:v>7.4</c:v>
                </c:pt>
                <c:pt idx="15">
                  <c:v>7.4</c:v>
                </c:pt>
                <c:pt idx="16">
                  <c:v>7.4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290560"/>
        <c:axId val="58292096"/>
      </c:lineChart>
      <c:catAx>
        <c:axId val="5829056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292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8292096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2905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745210785070853"/>
          <c:y val="3.8296790977048724E-2"/>
          <c:w val="0.69154827422066034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047074797587968E-2"/>
          <c:y val="8.0933574948128875E-2"/>
          <c:w val="0.87037698160005705"/>
          <c:h val="0.61373642418109708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4.3545444986444913E-3"/>
                  <c:y val="9.5334752595057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4867169248915363E-3"/>
                  <c:y val="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4515148328814969E-3"/>
                  <c:y val="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4515148328814969E-3"/>
                  <c:y val="6.5000285253590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4.3017413606294321E-3"/>
                  <c:y val="5.571828355407957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9137868764772E-3"/>
                  <c:y val="-4.2095547942120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1429250652610213E-7"/>
                  <c:y val="7.80018436389950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5043179708965561E-3"/>
                  <c:y val="3.683149319745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1.4514005403749709E-3"/>
                  <c:y val="-1.17629572690130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1429250641965894E-7"/>
                  <c:y val="-2.5381939544253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Платошинское</c:v>
                </c:pt>
                <c:pt idx="1">
                  <c:v>Сылвенское</c:v>
                </c:pt>
                <c:pt idx="2">
                  <c:v>Гамовское</c:v>
                </c:pt>
                <c:pt idx="3">
                  <c:v>Юговское</c:v>
                </c:pt>
                <c:pt idx="4">
                  <c:v>Савинское</c:v>
                </c:pt>
                <c:pt idx="5">
                  <c:v>Кукуштанское</c:v>
                </c:pt>
                <c:pt idx="6">
                  <c:v>Фроловское</c:v>
                </c:pt>
                <c:pt idx="7">
                  <c:v>Кондратовское</c:v>
                </c:pt>
                <c:pt idx="8">
                  <c:v>Бершетское</c:v>
                </c:pt>
                <c:pt idx="9">
                  <c:v>Двуреченское</c:v>
                </c:pt>
                <c:pt idx="10">
                  <c:v>Юго-Камское</c:v>
                </c:pt>
                <c:pt idx="11">
                  <c:v>Усть-Качкинское</c:v>
                </c:pt>
                <c:pt idx="12">
                  <c:v>Култаевское</c:v>
                </c:pt>
                <c:pt idx="13">
                  <c:v>Лобановское</c:v>
                </c:pt>
                <c:pt idx="14">
                  <c:v>Заболотское</c:v>
                </c:pt>
                <c:pt idx="15">
                  <c:v>Пальниковское</c:v>
                </c:pt>
                <c:pt idx="16">
                  <c:v>Хохловское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520.24608049095832</c:v>
                </c:pt>
                <c:pt idx="1">
                  <c:v>415.24442886392399</c:v>
                </c:pt>
                <c:pt idx="2">
                  <c:v>383.60126662490717</c:v>
                </c:pt>
                <c:pt idx="3">
                  <c:v>346.51548577460181</c:v>
                </c:pt>
                <c:pt idx="4">
                  <c:v>254.78528608911532</c:v>
                </c:pt>
                <c:pt idx="5">
                  <c:v>194.38615101824769</c:v>
                </c:pt>
                <c:pt idx="6">
                  <c:v>187.98764082559023</c:v>
                </c:pt>
                <c:pt idx="7">
                  <c:v>108.10747655403381</c:v>
                </c:pt>
                <c:pt idx="8">
                  <c:v>82.894308209423798</c:v>
                </c:pt>
                <c:pt idx="9">
                  <c:v>61.392127293390871</c:v>
                </c:pt>
                <c:pt idx="10">
                  <c:v>61.06581312242033</c:v>
                </c:pt>
                <c:pt idx="11">
                  <c:v>58.583593148380345</c:v>
                </c:pt>
                <c:pt idx="12">
                  <c:v>53.207018065084554</c:v>
                </c:pt>
                <c:pt idx="13">
                  <c:v>41.025377539548714</c:v>
                </c:pt>
                <c:pt idx="14">
                  <c:v>14.734971757752588</c:v>
                </c:pt>
                <c:pt idx="15">
                  <c:v>5.0789161999142678</c:v>
                </c:pt>
                <c:pt idx="16">
                  <c:v>4.1534981894523799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187456"/>
        <c:axId val="111188992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Pt>
            <c:idx val="11"/>
            <c:bubble3D val="0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layout>
                <c:manualLayout>
                  <c:x val="5.7355867414912347E-3"/>
                  <c:y val="-1.8324082316971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Платошинское</c:v>
                </c:pt>
                <c:pt idx="1">
                  <c:v>Сылвенское</c:v>
                </c:pt>
                <c:pt idx="2">
                  <c:v>Гамовское</c:v>
                </c:pt>
                <c:pt idx="3">
                  <c:v>Юговское</c:v>
                </c:pt>
                <c:pt idx="4">
                  <c:v>Савинское</c:v>
                </c:pt>
                <c:pt idx="5">
                  <c:v>Кукуштанское</c:v>
                </c:pt>
                <c:pt idx="6">
                  <c:v>Фроловское</c:v>
                </c:pt>
                <c:pt idx="7">
                  <c:v>Кондратовское</c:v>
                </c:pt>
                <c:pt idx="8">
                  <c:v>Бершетское</c:v>
                </c:pt>
                <c:pt idx="9">
                  <c:v>Двуреченское</c:v>
                </c:pt>
                <c:pt idx="10">
                  <c:v>Юго-Камское</c:v>
                </c:pt>
                <c:pt idx="11">
                  <c:v>Усть-Качкинское</c:v>
                </c:pt>
                <c:pt idx="12">
                  <c:v>Култаевское</c:v>
                </c:pt>
                <c:pt idx="13">
                  <c:v>Лобановское</c:v>
                </c:pt>
                <c:pt idx="14">
                  <c:v>Заболотское</c:v>
                </c:pt>
                <c:pt idx="15">
                  <c:v>Пальниковское</c:v>
                </c:pt>
                <c:pt idx="16">
                  <c:v>Хохловское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119.9</c:v>
                </c:pt>
                <c:pt idx="1">
                  <c:v>119.9</c:v>
                </c:pt>
                <c:pt idx="2">
                  <c:v>119.9</c:v>
                </c:pt>
                <c:pt idx="3">
                  <c:v>119.9</c:v>
                </c:pt>
                <c:pt idx="4">
                  <c:v>119.9</c:v>
                </c:pt>
                <c:pt idx="5">
                  <c:v>119.9</c:v>
                </c:pt>
                <c:pt idx="6">
                  <c:v>119.9</c:v>
                </c:pt>
                <c:pt idx="7">
                  <c:v>119.9</c:v>
                </c:pt>
                <c:pt idx="8">
                  <c:v>119.9</c:v>
                </c:pt>
                <c:pt idx="9">
                  <c:v>119.9</c:v>
                </c:pt>
                <c:pt idx="10">
                  <c:v>119.9</c:v>
                </c:pt>
                <c:pt idx="11">
                  <c:v>119.9</c:v>
                </c:pt>
                <c:pt idx="12">
                  <c:v>119.9</c:v>
                </c:pt>
                <c:pt idx="13">
                  <c:v>119.9</c:v>
                </c:pt>
                <c:pt idx="14">
                  <c:v>119.9</c:v>
                </c:pt>
                <c:pt idx="15">
                  <c:v>119.9</c:v>
                </c:pt>
                <c:pt idx="16">
                  <c:v>119.9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187456"/>
        <c:axId val="111188992"/>
      </c:lineChart>
      <c:catAx>
        <c:axId val="11118745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118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188992"/>
        <c:scaling>
          <c:orientation val="minMax"/>
          <c:max val="525"/>
          <c:min val="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1187456"/>
        <c:crosses val="autoZero"/>
        <c:crossBetween val="between"/>
        <c:majorUnit val="100"/>
        <c:min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50316133073051"/>
          <c:y val="2.5389446217687524E-2"/>
          <c:w val="0.74815737620978628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2259607406396703E-2"/>
          <c:y val="0.10226010241286322"/>
          <c:w val="0.87037698160005705"/>
          <c:h val="0.58553847552292171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7"/>
              <c:layout>
                <c:manualLayout>
                  <c:x val="1.4635598939414613E-3"/>
                  <c:y val="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748612347545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4635598939414613E-3"/>
                  <c:y val="1.145255144810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39067968182438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2.9271197878829227E-3"/>
                  <c:y val="2.59582268636818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493176814629883E-3"/>
                  <c:y val="9.46746657778765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9271197878829227E-3"/>
                  <c:y val="7.11587601377624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Савинское</c:v>
                </c:pt>
                <c:pt idx="1">
                  <c:v>Гамовское</c:v>
                </c:pt>
                <c:pt idx="2">
                  <c:v>Платошинское</c:v>
                </c:pt>
                <c:pt idx="3">
                  <c:v>Лобановское</c:v>
                </c:pt>
                <c:pt idx="4">
                  <c:v>Фроловское</c:v>
                </c:pt>
                <c:pt idx="5">
                  <c:v>Кондратовское</c:v>
                </c:pt>
                <c:pt idx="6">
                  <c:v>Култаевское</c:v>
                </c:pt>
                <c:pt idx="7">
                  <c:v>Юговское</c:v>
                </c:pt>
                <c:pt idx="8">
                  <c:v>Кукуштанское</c:v>
                </c:pt>
                <c:pt idx="9">
                  <c:v>Бершетское</c:v>
                </c:pt>
                <c:pt idx="10">
                  <c:v>Сылвенское</c:v>
                </c:pt>
                <c:pt idx="11">
                  <c:v>Заболотское</c:v>
                </c:pt>
                <c:pt idx="12">
                  <c:v>Усть-Качкинское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Пальниковское</c:v>
                </c:pt>
                <c:pt idx="16">
                  <c:v>Хохловское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51.253150887573973</c:v>
                </c:pt>
                <c:pt idx="1">
                  <c:v>51.083826195709158</c:v>
                </c:pt>
                <c:pt idx="2">
                  <c:v>50.837520030522697</c:v>
                </c:pt>
                <c:pt idx="3">
                  <c:v>28.832916322081047</c:v>
                </c:pt>
                <c:pt idx="4">
                  <c:v>26.03017444601603</c:v>
                </c:pt>
                <c:pt idx="5">
                  <c:v>25.002062549287945</c:v>
                </c:pt>
                <c:pt idx="6">
                  <c:v>24.94477307229231</c:v>
                </c:pt>
                <c:pt idx="7">
                  <c:v>16.86548454010536</c:v>
                </c:pt>
                <c:pt idx="8">
                  <c:v>16.750645161290322</c:v>
                </c:pt>
                <c:pt idx="9">
                  <c:v>15.130137258802467</c:v>
                </c:pt>
                <c:pt idx="10">
                  <c:v>14.154164348337483</c:v>
                </c:pt>
                <c:pt idx="11">
                  <c:v>10.436474184782609</c:v>
                </c:pt>
                <c:pt idx="12">
                  <c:v>6.430260115754594</c:v>
                </c:pt>
                <c:pt idx="13">
                  <c:v>6.3698768950090701</c:v>
                </c:pt>
                <c:pt idx="14">
                  <c:v>5.6942331326933502</c:v>
                </c:pt>
                <c:pt idx="15">
                  <c:v>1.6339869281045754</c:v>
                </c:pt>
                <c:pt idx="16">
                  <c:v>1.1272801803648289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142912"/>
        <c:axId val="61165952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Савинское</c:v>
                </c:pt>
                <c:pt idx="1">
                  <c:v>Гамовское</c:v>
                </c:pt>
                <c:pt idx="2">
                  <c:v>Платошинское</c:v>
                </c:pt>
                <c:pt idx="3">
                  <c:v>Лобановское</c:v>
                </c:pt>
                <c:pt idx="4">
                  <c:v>Фроловское</c:v>
                </c:pt>
                <c:pt idx="5">
                  <c:v>Кондратовское</c:v>
                </c:pt>
                <c:pt idx="6">
                  <c:v>Култаевское</c:v>
                </c:pt>
                <c:pt idx="7">
                  <c:v>Юговское</c:v>
                </c:pt>
                <c:pt idx="8">
                  <c:v>Кукуштанское</c:v>
                </c:pt>
                <c:pt idx="9">
                  <c:v>Бершетское</c:v>
                </c:pt>
                <c:pt idx="10">
                  <c:v>Сылвенское</c:v>
                </c:pt>
                <c:pt idx="11">
                  <c:v>Заболотское</c:v>
                </c:pt>
                <c:pt idx="12">
                  <c:v>Усть-Качкинское</c:v>
                </c:pt>
                <c:pt idx="13">
                  <c:v>Двуреченское</c:v>
                </c:pt>
                <c:pt idx="14">
                  <c:v>Юго-Камское</c:v>
                </c:pt>
                <c:pt idx="15">
                  <c:v>Пальниковское</c:v>
                </c:pt>
                <c:pt idx="16">
                  <c:v>Хохловское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21</c:v>
                </c:pt>
                <c:pt idx="1">
                  <c:v>21</c:v>
                </c:pt>
                <c:pt idx="2">
                  <c:v>21</c:v>
                </c:pt>
                <c:pt idx="3">
                  <c:v>21</c:v>
                </c:pt>
                <c:pt idx="4">
                  <c:v>21</c:v>
                </c:pt>
                <c:pt idx="5">
                  <c:v>21</c:v>
                </c:pt>
                <c:pt idx="6">
                  <c:v>21</c:v>
                </c:pt>
                <c:pt idx="7">
                  <c:v>21</c:v>
                </c:pt>
                <c:pt idx="8">
                  <c:v>21</c:v>
                </c:pt>
                <c:pt idx="9">
                  <c:v>21</c:v>
                </c:pt>
                <c:pt idx="10">
                  <c:v>21</c:v>
                </c:pt>
                <c:pt idx="11">
                  <c:v>21</c:v>
                </c:pt>
                <c:pt idx="12">
                  <c:v>21</c:v>
                </c:pt>
                <c:pt idx="13">
                  <c:v>21</c:v>
                </c:pt>
                <c:pt idx="14">
                  <c:v>21</c:v>
                </c:pt>
                <c:pt idx="15">
                  <c:v>21</c:v>
                </c:pt>
                <c:pt idx="16">
                  <c:v>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142912"/>
        <c:axId val="61165952"/>
      </c:lineChart>
      <c:catAx>
        <c:axId val="6114291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61165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165952"/>
        <c:scaling>
          <c:orientation val="minMax"/>
          <c:max val="55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6114291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9443842630664784"/>
          <c:y val="1.0322001259119355E-2"/>
          <c:w val="0.75448137429887419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66424519139447E-2"/>
          <c:y val="0.12889023312655182"/>
          <c:w val="0.91624786788396062"/>
          <c:h val="0.635871369589425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01.03.2018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3487</c:v>
                </c:pt>
                <c:pt idx="1">
                  <c:v>3764</c:v>
                </c:pt>
                <c:pt idx="2">
                  <c:v>12953</c:v>
                </c:pt>
                <c:pt idx="3">
                  <c:v>6532</c:v>
                </c:pt>
                <c:pt idx="4">
                  <c:v>32016</c:v>
                </c:pt>
                <c:pt idx="5">
                  <c:v>10034</c:v>
                </c:pt>
                <c:pt idx="6">
                  <c:v>40563</c:v>
                </c:pt>
                <c:pt idx="7">
                  <c:v>11128</c:v>
                </c:pt>
                <c:pt idx="8">
                  <c:v>1195</c:v>
                </c:pt>
                <c:pt idx="9">
                  <c:v>1008</c:v>
                </c:pt>
                <c:pt idx="10">
                  <c:v>15760</c:v>
                </c:pt>
                <c:pt idx="11">
                  <c:v>8389</c:v>
                </c:pt>
                <c:pt idx="12">
                  <c:v>12132</c:v>
                </c:pt>
                <c:pt idx="13">
                  <c:v>8227</c:v>
                </c:pt>
                <c:pt idx="14">
                  <c:v>2233</c:v>
                </c:pt>
                <c:pt idx="15">
                  <c:v>10137</c:v>
                </c:pt>
                <c:pt idx="16">
                  <c:v>26729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01.03.2019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Pt>
            <c:idx val="1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4431</c:v>
                </c:pt>
                <c:pt idx="1">
                  <c:v>5044</c:v>
                </c:pt>
                <c:pt idx="2">
                  <c:v>14499</c:v>
                </c:pt>
                <c:pt idx="3">
                  <c:v>8325</c:v>
                </c:pt>
                <c:pt idx="4">
                  <c:v>37843</c:v>
                </c:pt>
                <c:pt idx="5">
                  <c:v>12547</c:v>
                </c:pt>
                <c:pt idx="6">
                  <c:v>56686</c:v>
                </c:pt>
                <c:pt idx="7">
                  <c:v>10676</c:v>
                </c:pt>
                <c:pt idx="8">
                  <c:v>1422</c:v>
                </c:pt>
                <c:pt idx="9">
                  <c:v>1208</c:v>
                </c:pt>
                <c:pt idx="10">
                  <c:v>17427</c:v>
                </c:pt>
                <c:pt idx="11">
                  <c:v>10706</c:v>
                </c:pt>
                <c:pt idx="12">
                  <c:v>15097</c:v>
                </c:pt>
                <c:pt idx="13">
                  <c:v>10457</c:v>
                </c:pt>
                <c:pt idx="14">
                  <c:v>2615</c:v>
                </c:pt>
                <c:pt idx="15">
                  <c:v>11502</c:v>
                </c:pt>
                <c:pt idx="16">
                  <c:v>24436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61242752"/>
        <c:axId val="61474688"/>
      </c:barChart>
      <c:catAx>
        <c:axId val="61242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61474688"/>
        <c:crosses val="autoZero"/>
        <c:auto val="1"/>
        <c:lblAlgn val="ctr"/>
        <c:lblOffset val="100"/>
        <c:noMultiLvlLbl val="0"/>
      </c:catAx>
      <c:valAx>
        <c:axId val="61474688"/>
        <c:scaling>
          <c:orientation val="minMax"/>
          <c:max val="60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400914110318491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2427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3827251721134928"/>
          <c:y val="8.0195869709567158E-2"/>
          <c:w val="0.44522410675191088"/>
          <c:h val="6.9265186747490687E-2"/>
        </c:manualLayout>
      </c:layout>
      <c:overlay val="0"/>
      <c:txPr>
        <a:bodyPr/>
        <a:lstStyle/>
        <a:p>
          <a:pPr>
            <a:defRPr sz="16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66424519139447E-2"/>
          <c:y val="0.13620787715506361"/>
          <c:w val="0.9281883106178167"/>
          <c:h val="0.635246967508660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01.03.2018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1231</c:v>
                </c:pt>
                <c:pt idx="1">
                  <c:v>940</c:v>
                </c:pt>
                <c:pt idx="2">
                  <c:v>7551</c:v>
                </c:pt>
                <c:pt idx="3">
                  <c:v>5266</c:v>
                </c:pt>
                <c:pt idx="4">
                  <c:v>24188</c:v>
                </c:pt>
                <c:pt idx="5">
                  <c:v>5617</c:v>
                </c:pt>
                <c:pt idx="6">
                  <c:v>31477</c:v>
                </c:pt>
                <c:pt idx="7">
                  <c:v>4968</c:v>
                </c:pt>
                <c:pt idx="8">
                  <c:v>279</c:v>
                </c:pt>
                <c:pt idx="9">
                  <c:v>180</c:v>
                </c:pt>
                <c:pt idx="10">
                  <c:v>7429</c:v>
                </c:pt>
                <c:pt idx="11">
                  <c:v>3424</c:v>
                </c:pt>
                <c:pt idx="12">
                  <c:v>9286</c:v>
                </c:pt>
                <c:pt idx="13">
                  <c:v>3925</c:v>
                </c:pt>
                <c:pt idx="14">
                  <c:v>1126</c:v>
                </c:pt>
                <c:pt idx="15">
                  <c:v>6951</c:v>
                </c:pt>
                <c:pt idx="16">
                  <c:v>24941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01.03.2019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invertIfNegative val="0"/>
          <c:dPt>
            <c:idx val="7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Pt>
            <c:idx val="1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1573</c:v>
                </c:pt>
                <c:pt idx="1">
                  <c:v>1935</c:v>
                </c:pt>
                <c:pt idx="2">
                  <c:v>7884</c:v>
                </c:pt>
                <c:pt idx="3">
                  <c:v>6811</c:v>
                </c:pt>
                <c:pt idx="4">
                  <c:v>28863</c:v>
                </c:pt>
                <c:pt idx="5">
                  <c:v>7318</c:v>
                </c:pt>
                <c:pt idx="6">
                  <c:v>45684</c:v>
                </c:pt>
                <c:pt idx="7">
                  <c:v>3511</c:v>
                </c:pt>
                <c:pt idx="8">
                  <c:v>393</c:v>
                </c:pt>
                <c:pt idx="9">
                  <c:v>287</c:v>
                </c:pt>
                <c:pt idx="10">
                  <c:v>8014</c:v>
                </c:pt>
                <c:pt idx="11">
                  <c:v>4201</c:v>
                </c:pt>
                <c:pt idx="12">
                  <c:v>11862</c:v>
                </c:pt>
                <c:pt idx="13">
                  <c:v>5344</c:v>
                </c:pt>
                <c:pt idx="14">
                  <c:v>1309</c:v>
                </c:pt>
                <c:pt idx="15">
                  <c:v>7709</c:v>
                </c:pt>
                <c:pt idx="16">
                  <c:v>22460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1448576"/>
        <c:axId val="61450112"/>
      </c:barChart>
      <c:catAx>
        <c:axId val="61448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i="0" baseline="0">
                <a:latin typeface="Calibri" panose="020F0502020204030204" pitchFamily="34" charset="0"/>
              </a:defRPr>
            </a:pPr>
            <a:endParaRPr lang="ru-RU"/>
          </a:p>
        </c:txPr>
        <c:crossAx val="61450112"/>
        <c:crosses val="autoZero"/>
        <c:auto val="1"/>
        <c:lblAlgn val="ctr"/>
        <c:lblOffset val="100"/>
        <c:noMultiLvlLbl val="0"/>
      </c:catAx>
      <c:valAx>
        <c:axId val="61450112"/>
        <c:scaling>
          <c:orientation val="minMax"/>
          <c:max val="48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3263349526820252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448576"/>
        <c:crosses val="autoZero"/>
        <c:crossBetween val="between"/>
        <c:majorUnit val="6000"/>
        <c:minorUnit val="1000"/>
      </c:valAx>
    </c:plotArea>
    <c:legend>
      <c:legendPos val="b"/>
      <c:layout>
        <c:manualLayout>
          <c:xMode val="edge"/>
          <c:yMode val="edge"/>
          <c:x val="0.52262685418466048"/>
          <c:y val="0.10149629839108786"/>
          <c:w val="0.44522410675191088"/>
          <c:h val="6.9265186747490687E-2"/>
        </c:manualLayout>
      </c:layout>
      <c:overlay val="0"/>
      <c:txPr>
        <a:bodyPr/>
        <a:lstStyle/>
        <a:p>
          <a:pPr>
            <a:defRPr sz="16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474915869562875E-2"/>
          <c:y val="0.17027921771318338"/>
          <c:w val="0.9281883106178167"/>
          <c:h val="0.58915044793002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01.03.2018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1645</c:v>
                </c:pt>
                <c:pt idx="1">
                  <c:v>2222</c:v>
                </c:pt>
                <c:pt idx="2">
                  <c:v>4547</c:v>
                </c:pt>
                <c:pt idx="3">
                  <c:v>785</c:v>
                </c:pt>
                <c:pt idx="4">
                  <c:v>5840</c:v>
                </c:pt>
                <c:pt idx="5">
                  <c:v>2999</c:v>
                </c:pt>
                <c:pt idx="6">
                  <c:v>6178</c:v>
                </c:pt>
                <c:pt idx="7">
                  <c:v>4157</c:v>
                </c:pt>
                <c:pt idx="8">
                  <c:v>807</c:v>
                </c:pt>
                <c:pt idx="9">
                  <c:v>699</c:v>
                </c:pt>
                <c:pt idx="10">
                  <c:v>7642</c:v>
                </c:pt>
                <c:pt idx="11">
                  <c:v>3515</c:v>
                </c:pt>
                <c:pt idx="12">
                  <c:v>2069</c:v>
                </c:pt>
                <c:pt idx="13">
                  <c:v>3388</c:v>
                </c:pt>
                <c:pt idx="14">
                  <c:v>641</c:v>
                </c:pt>
                <c:pt idx="15">
                  <c:v>2490</c:v>
                </c:pt>
                <c:pt idx="16">
                  <c:v>1023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01.03.2019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invertIfNegative val="0"/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1930</c:v>
                </c:pt>
                <c:pt idx="1">
                  <c:v>2471</c:v>
                </c:pt>
                <c:pt idx="2">
                  <c:v>5579</c:v>
                </c:pt>
                <c:pt idx="3">
                  <c:v>1040</c:v>
                </c:pt>
                <c:pt idx="4">
                  <c:v>7061</c:v>
                </c:pt>
                <c:pt idx="5">
                  <c:v>3466</c:v>
                </c:pt>
                <c:pt idx="6">
                  <c:v>7916</c:v>
                </c:pt>
                <c:pt idx="7">
                  <c:v>5095</c:v>
                </c:pt>
                <c:pt idx="8">
                  <c:v>874</c:v>
                </c:pt>
                <c:pt idx="9">
                  <c:v>789</c:v>
                </c:pt>
                <c:pt idx="10">
                  <c:v>8600</c:v>
                </c:pt>
                <c:pt idx="11">
                  <c:v>4438</c:v>
                </c:pt>
                <c:pt idx="12">
                  <c:v>2417</c:v>
                </c:pt>
                <c:pt idx="13">
                  <c:v>4186</c:v>
                </c:pt>
                <c:pt idx="14">
                  <c:v>791</c:v>
                </c:pt>
                <c:pt idx="15">
                  <c:v>3031</c:v>
                </c:pt>
                <c:pt idx="16">
                  <c:v>1215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1258752"/>
        <c:axId val="61260544"/>
      </c:barChart>
      <c:catAx>
        <c:axId val="61258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i="0" baseline="0">
                <a:latin typeface="Calibri" panose="020F0502020204030204" pitchFamily="34" charset="0"/>
              </a:defRPr>
            </a:pPr>
            <a:endParaRPr lang="ru-RU"/>
          </a:p>
        </c:txPr>
        <c:crossAx val="61260544"/>
        <c:crosses val="autoZero"/>
        <c:auto val="1"/>
        <c:lblAlgn val="ctr"/>
        <c:lblOffset val="100"/>
        <c:noMultiLvlLbl val="0"/>
      </c:catAx>
      <c:valAx>
        <c:axId val="61260544"/>
        <c:scaling>
          <c:orientation val="minMax"/>
          <c:max val="9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3263349526820252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258752"/>
        <c:crosses val="autoZero"/>
        <c:crossBetween val="between"/>
        <c:majorUnit val="1000"/>
        <c:minorUnit val="1000"/>
      </c:valAx>
    </c:plotArea>
    <c:legend>
      <c:legendPos val="b"/>
      <c:layout>
        <c:manualLayout>
          <c:xMode val="edge"/>
          <c:yMode val="edge"/>
          <c:x val="0.53059628679250692"/>
          <c:y val="6.942915433638687E-2"/>
          <c:w val="0.44522410675191088"/>
          <c:h val="6.9265186747490687E-2"/>
        </c:manualLayout>
      </c:layout>
      <c:overlay val="0"/>
      <c:txPr>
        <a:bodyPr/>
        <a:lstStyle/>
        <a:p>
          <a:pPr>
            <a:defRPr sz="16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718549479562976E-2"/>
          <c:y val="0.12889023312655182"/>
          <c:w val="0.91624786788396062"/>
          <c:h val="0.60305847799856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01.03.2018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611</c:v>
                </c:pt>
                <c:pt idx="1">
                  <c:v>602</c:v>
                </c:pt>
                <c:pt idx="2">
                  <c:v>855</c:v>
                </c:pt>
                <c:pt idx="3">
                  <c:v>481</c:v>
                </c:pt>
                <c:pt idx="4">
                  <c:v>1988</c:v>
                </c:pt>
                <c:pt idx="5">
                  <c:v>1418</c:v>
                </c:pt>
                <c:pt idx="6">
                  <c:v>2908</c:v>
                </c:pt>
                <c:pt idx="7">
                  <c:v>2003</c:v>
                </c:pt>
                <c:pt idx="8">
                  <c:v>109</c:v>
                </c:pt>
                <c:pt idx="9">
                  <c:v>129</c:v>
                </c:pt>
                <c:pt idx="10">
                  <c:v>689</c:v>
                </c:pt>
                <c:pt idx="11">
                  <c:v>1450</c:v>
                </c:pt>
                <c:pt idx="12">
                  <c:v>777</c:v>
                </c:pt>
                <c:pt idx="13">
                  <c:v>914</c:v>
                </c:pt>
                <c:pt idx="14">
                  <c:v>466</c:v>
                </c:pt>
                <c:pt idx="15">
                  <c:v>696</c:v>
                </c:pt>
                <c:pt idx="16">
                  <c:v>765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01.03.2019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Pt>
            <c:idx val="1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92D050"/>
                </a:solidFill>
              </a:ln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928</c:v>
                </c:pt>
                <c:pt idx="1">
                  <c:v>638</c:v>
                </c:pt>
                <c:pt idx="2">
                  <c:v>1036</c:v>
                </c:pt>
                <c:pt idx="3">
                  <c:v>474</c:v>
                </c:pt>
                <c:pt idx="4">
                  <c:v>1919</c:v>
                </c:pt>
                <c:pt idx="5">
                  <c:v>1763</c:v>
                </c:pt>
                <c:pt idx="6">
                  <c:v>3086</c:v>
                </c:pt>
                <c:pt idx="7">
                  <c:v>2070</c:v>
                </c:pt>
                <c:pt idx="8">
                  <c:v>155</c:v>
                </c:pt>
                <c:pt idx="9">
                  <c:v>132</c:v>
                </c:pt>
                <c:pt idx="10">
                  <c:v>813</c:v>
                </c:pt>
                <c:pt idx="11">
                  <c:v>2067</c:v>
                </c:pt>
                <c:pt idx="12">
                  <c:v>818</c:v>
                </c:pt>
                <c:pt idx="13">
                  <c:v>927</c:v>
                </c:pt>
                <c:pt idx="14">
                  <c:v>515</c:v>
                </c:pt>
                <c:pt idx="15">
                  <c:v>762</c:v>
                </c:pt>
                <c:pt idx="16">
                  <c:v>761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61357440"/>
        <c:axId val="61359232"/>
      </c:barChart>
      <c:catAx>
        <c:axId val="61357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61359232"/>
        <c:crosses val="autoZero"/>
        <c:auto val="1"/>
        <c:lblAlgn val="ctr"/>
        <c:lblOffset val="100"/>
        <c:noMultiLvlLbl val="0"/>
      </c:catAx>
      <c:valAx>
        <c:axId val="61359232"/>
        <c:scaling>
          <c:orientation val="minMax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0"/>
              <c:y val="3.400914110318491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613574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0698119115797169"/>
          <c:y val="6.9941841087424392E-2"/>
          <c:w val="0.44522410675191088"/>
          <c:h val="6.9265186747490687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 b="1">
          <a:latin typeface="Calibri" panose="020F0502020204030204" pitchFamily="34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7.5604273136318192E-2"/>
          <c:w val="0.87037698160005705"/>
          <c:h val="0.60074175786023776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9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0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1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2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3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4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5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Pt>
            <c:idx val="16"/>
            <c:invertIfNegative val="0"/>
            <c:bubble3D val="0"/>
            <c:spPr>
              <a:solidFill>
                <a:srgbClr val="FF8021">
                  <a:lumMod val="40000"/>
                  <a:lumOff val="60000"/>
                </a:srgbClr>
              </a:solidFill>
            </c:spPr>
          </c:dPt>
          <c:dLbls>
            <c:dLbl>
              <c:idx val="0"/>
              <c:layout>
                <c:manualLayout>
                  <c:x val="0"/>
                  <c:y val="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Усть-Качкинское</c:v>
                </c:pt>
                <c:pt idx="2">
                  <c:v>Сылвенское</c:v>
                </c:pt>
                <c:pt idx="3">
                  <c:v>Хохловское</c:v>
                </c:pt>
                <c:pt idx="4">
                  <c:v>Юговское</c:v>
                </c:pt>
                <c:pt idx="5">
                  <c:v>Савинское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Кукуштанское</c:v>
                </c:pt>
                <c:pt idx="9">
                  <c:v>Гамовское</c:v>
                </c:pt>
                <c:pt idx="10">
                  <c:v>Бершетское</c:v>
                </c:pt>
                <c:pt idx="11">
                  <c:v>Кондратовское</c:v>
                </c:pt>
                <c:pt idx="12">
                  <c:v>Заболотское</c:v>
                </c:pt>
                <c:pt idx="13">
                  <c:v>Юго-Камское</c:v>
                </c:pt>
                <c:pt idx="14">
                  <c:v>Пальниковское</c:v>
                </c:pt>
                <c:pt idx="15">
                  <c:v>Платошинское</c:v>
                </c:pt>
                <c:pt idx="16">
                  <c:v>Двуреченское</c:v>
                </c:pt>
              </c:strCache>
            </c:strRef>
          </c:cat>
          <c:val>
            <c:numRef>
              <c:f>Sheet1!$B$2:$B$18</c:f>
              <c:numCache>
                <c:formatCode>#,##0.00</c:formatCode>
                <c:ptCount val="17"/>
                <c:pt idx="0">
                  <c:v>135.44339411628548</c:v>
                </c:pt>
                <c:pt idx="1">
                  <c:v>122.55198570924115</c:v>
                </c:pt>
                <c:pt idx="2">
                  <c:v>121.16751114643061</c:v>
                </c:pt>
                <c:pt idx="3">
                  <c:v>119.00392745981718</c:v>
                </c:pt>
                <c:pt idx="4">
                  <c:v>115.3</c:v>
                </c:pt>
                <c:pt idx="5">
                  <c:v>112.99100932060473</c:v>
                </c:pt>
                <c:pt idx="6">
                  <c:v>112.53180199758464</c:v>
                </c:pt>
                <c:pt idx="7">
                  <c:v>107.79081842653089</c:v>
                </c:pt>
                <c:pt idx="8">
                  <c:v>99.352289644366934</c:v>
                </c:pt>
                <c:pt idx="9">
                  <c:v>99.17508004590178</c:v>
                </c:pt>
                <c:pt idx="10">
                  <c:v>96.312567189115256</c:v>
                </c:pt>
                <c:pt idx="11">
                  <c:v>92.27293310846521</c:v>
                </c:pt>
                <c:pt idx="12">
                  <c:v>89.492954209137878</c:v>
                </c:pt>
                <c:pt idx="13">
                  <c:v>89.280191128548495</c:v>
                </c:pt>
                <c:pt idx="14">
                  <c:v>87.995662771154386</c:v>
                </c:pt>
                <c:pt idx="15">
                  <c:v>82.616362020751453</c:v>
                </c:pt>
                <c:pt idx="16">
                  <c:v>68.023520152384506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098240"/>
        <c:axId val="61112320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Усть-Качкинское</c:v>
                </c:pt>
                <c:pt idx="2">
                  <c:v>Сылвенское</c:v>
                </c:pt>
                <c:pt idx="3">
                  <c:v>Хохловское</c:v>
                </c:pt>
                <c:pt idx="4">
                  <c:v>Юговское</c:v>
                </c:pt>
                <c:pt idx="5">
                  <c:v>Савинское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Кукуштанское</c:v>
                </c:pt>
                <c:pt idx="9">
                  <c:v>Гамовское</c:v>
                </c:pt>
                <c:pt idx="10">
                  <c:v>Бершетское</c:v>
                </c:pt>
                <c:pt idx="11">
                  <c:v>Кондратовское</c:v>
                </c:pt>
                <c:pt idx="12">
                  <c:v>Заболотское</c:v>
                </c:pt>
                <c:pt idx="13">
                  <c:v>Юго-Камское</c:v>
                </c:pt>
                <c:pt idx="14">
                  <c:v>Пальниковское</c:v>
                </c:pt>
                <c:pt idx="15">
                  <c:v>Платошинское</c:v>
                </c:pt>
                <c:pt idx="16">
                  <c:v>Двуреченское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102.6</c:v>
                </c:pt>
                <c:pt idx="1">
                  <c:v>102.6</c:v>
                </c:pt>
                <c:pt idx="2">
                  <c:v>102.6</c:v>
                </c:pt>
                <c:pt idx="3">
                  <c:v>102.6</c:v>
                </c:pt>
                <c:pt idx="4">
                  <c:v>102.6</c:v>
                </c:pt>
                <c:pt idx="5">
                  <c:v>102.6</c:v>
                </c:pt>
                <c:pt idx="6">
                  <c:v>102.6</c:v>
                </c:pt>
                <c:pt idx="7">
                  <c:v>102.6</c:v>
                </c:pt>
                <c:pt idx="8">
                  <c:v>102.6</c:v>
                </c:pt>
                <c:pt idx="9">
                  <c:v>102.6</c:v>
                </c:pt>
                <c:pt idx="10">
                  <c:v>102.6</c:v>
                </c:pt>
                <c:pt idx="11">
                  <c:v>102.6</c:v>
                </c:pt>
                <c:pt idx="12">
                  <c:v>102.6</c:v>
                </c:pt>
                <c:pt idx="13">
                  <c:v>102.6</c:v>
                </c:pt>
                <c:pt idx="14">
                  <c:v>102.6</c:v>
                </c:pt>
                <c:pt idx="15">
                  <c:v>102.6</c:v>
                </c:pt>
                <c:pt idx="16">
                  <c:v>102.6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098240"/>
        <c:axId val="61112320"/>
      </c:lineChart>
      <c:catAx>
        <c:axId val="6109824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61112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112320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6109824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9884872773847168"/>
          <c:y val="2.6844239528941223E-2"/>
          <c:w val="0.75607362506243669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121785926225E-2"/>
          <c:y val="3.877572161651708E-2"/>
          <c:w val="0.87037698160005705"/>
          <c:h val="0.65425378421156655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6"/>
              <c:layout>
                <c:manualLayout>
                  <c:x val="2.8677933707456174E-3"/>
                  <c:y val="-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Хохловское</c:v>
                </c:pt>
                <c:pt idx="1">
                  <c:v>Лобановское</c:v>
                </c:pt>
                <c:pt idx="2">
                  <c:v>Сылвенское</c:v>
                </c:pt>
                <c:pt idx="3">
                  <c:v>Фроловское</c:v>
                </c:pt>
                <c:pt idx="4">
                  <c:v>Кондратовское</c:v>
                </c:pt>
                <c:pt idx="5">
                  <c:v>Култаевское</c:v>
                </c:pt>
                <c:pt idx="6">
                  <c:v>Платошинское</c:v>
                </c:pt>
                <c:pt idx="7">
                  <c:v>Гамовское</c:v>
                </c:pt>
                <c:pt idx="8">
                  <c:v>Юго-Камское</c:v>
                </c:pt>
                <c:pt idx="9">
                  <c:v>Кукуштанское </c:v>
                </c:pt>
                <c:pt idx="10">
                  <c:v>Савинское</c:v>
                </c:pt>
                <c:pt idx="11">
                  <c:v>Бершетское</c:v>
                </c:pt>
                <c:pt idx="12">
                  <c:v>Двуреченское</c:v>
                </c:pt>
                <c:pt idx="13">
                  <c:v>Усть-Качкинское</c:v>
                </c:pt>
                <c:pt idx="14">
                  <c:v>Заболотское</c:v>
                </c:pt>
                <c:pt idx="15">
                  <c:v>Пальниковское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24.2</c:v>
                </c:pt>
                <c:pt idx="1">
                  <c:v>17.5</c:v>
                </c:pt>
                <c:pt idx="2">
                  <c:v>17.350000000000001</c:v>
                </c:pt>
                <c:pt idx="3">
                  <c:v>17.010000000000002</c:v>
                </c:pt>
                <c:pt idx="4">
                  <c:v>17</c:v>
                </c:pt>
                <c:pt idx="5">
                  <c:v>15.05</c:v>
                </c:pt>
                <c:pt idx="6">
                  <c:v>14.35</c:v>
                </c:pt>
                <c:pt idx="7">
                  <c:v>14.06</c:v>
                </c:pt>
                <c:pt idx="8">
                  <c:v>14.03</c:v>
                </c:pt>
                <c:pt idx="9">
                  <c:v>13.93</c:v>
                </c:pt>
                <c:pt idx="10">
                  <c:v>13.8</c:v>
                </c:pt>
                <c:pt idx="11">
                  <c:v>13</c:v>
                </c:pt>
                <c:pt idx="12">
                  <c:v>10.68</c:v>
                </c:pt>
                <c:pt idx="13">
                  <c:v>9.43</c:v>
                </c:pt>
                <c:pt idx="14">
                  <c:v>8.74</c:v>
                </c:pt>
                <c:pt idx="15">
                  <c:v>8.3000000000000007</c:v>
                </c:pt>
                <c:pt idx="16">
                  <c:v>8.1999999999999993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082560"/>
        <c:axId val="114084096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Хохловское</c:v>
                </c:pt>
                <c:pt idx="1">
                  <c:v>Лобановское</c:v>
                </c:pt>
                <c:pt idx="2">
                  <c:v>Сылвенское</c:v>
                </c:pt>
                <c:pt idx="3">
                  <c:v>Фроловское</c:v>
                </c:pt>
                <c:pt idx="4">
                  <c:v>Кондратовское</c:v>
                </c:pt>
                <c:pt idx="5">
                  <c:v>Култаевское</c:v>
                </c:pt>
                <c:pt idx="6">
                  <c:v>Платошинское</c:v>
                </c:pt>
                <c:pt idx="7">
                  <c:v>Гамовское</c:v>
                </c:pt>
                <c:pt idx="8">
                  <c:v>Юго-Камское</c:v>
                </c:pt>
                <c:pt idx="9">
                  <c:v>Кукуштанское </c:v>
                </c:pt>
                <c:pt idx="10">
                  <c:v>Савинское</c:v>
                </c:pt>
                <c:pt idx="11">
                  <c:v>Бершетское</c:v>
                </c:pt>
                <c:pt idx="12">
                  <c:v>Двуреченское</c:v>
                </c:pt>
                <c:pt idx="13">
                  <c:v>Усть-Качкинское</c:v>
                </c:pt>
                <c:pt idx="14">
                  <c:v>Заболотское</c:v>
                </c:pt>
                <c:pt idx="15">
                  <c:v>Пальниковское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14.28</c:v>
                </c:pt>
                <c:pt idx="1">
                  <c:v>14.28</c:v>
                </c:pt>
                <c:pt idx="2">
                  <c:v>14.28</c:v>
                </c:pt>
                <c:pt idx="3">
                  <c:v>14.28</c:v>
                </c:pt>
                <c:pt idx="4">
                  <c:v>14.28</c:v>
                </c:pt>
                <c:pt idx="5">
                  <c:v>14.28</c:v>
                </c:pt>
                <c:pt idx="6">
                  <c:v>14.28</c:v>
                </c:pt>
                <c:pt idx="7">
                  <c:v>14.28</c:v>
                </c:pt>
                <c:pt idx="8">
                  <c:v>14.28</c:v>
                </c:pt>
                <c:pt idx="9">
                  <c:v>14.28</c:v>
                </c:pt>
                <c:pt idx="10">
                  <c:v>14.28</c:v>
                </c:pt>
                <c:pt idx="11">
                  <c:v>14.28</c:v>
                </c:pt>
                <c:pt idx="12">
                  <c:v>14.28</c:v>
                </c:pt>
                <c:pt idx="13">
                  <c:v>14.28</c:v>
                </c:pt>
                <c:pt idx="14">
                  <c:v>14.28</c:v>
                </c:pt>
                <c:pt idx="15">
                  <c:v>14.28</c:v>
                </c:pt>
                <c:pt idx="16">
                  <c:v>14.28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082560"/>
        <c:axId val="114084096"/>
      </c:lineChart>
      <c:catAx>
        <c:axId val="11408256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4084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084096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40825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745210785070853"/>
          <c:y val="1.49273954545591E-2"/>
          <c:w val="0.74747024495019987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0796090407298921E-2"/>
          <c:y val="2.2092209900932049E-2"/>
          <c:w val="0.87037698160005705"/>
          <c:h val="0.65425378421156655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Исполнение плана 2019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6"/>
              <c:layout>
                <c:manualLayout>
                  <c:x val="2.8677933707456174E-3"/>
                  <c:y val="-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Кондратовское</c:v>
                </c:pt>
                <c:pt idx="2">
                  <c:v>Савинское</c:v>
                </c:pt>
                <c:pt idx="3">
                  <c:v>Двуреченское</c:v>
                </c:pt>
                <c:pt idx="4">
                  <c:v>Гамовское</c:v>
                </c:pt>
                <c:pt idx="5">
                  <c:v>Фроловское</c:v>
                </c:pt>
                <c:pt idx="6">
                  <c:v>Платошинское</c:v>
                </c:pt>
                <c:pt idx="7">
                  <c:v>Лобановское</c:v>
                </c:pt>
                <c:pt idx="8">
                  <c:v>Бершетское</c:v>
                </c:pt>
                <c:pt idx="9">
                  <c:v>Усть-Качкинское</c:v>
                </c:pt>
                <c:pt idx="10">
                  <c:v>Хохловское </c:v>
                </c:pt>
                <c:pt idx="11">
                  <c:v>Сылвенское</c:v>
                </c:pt>
                <c:pt idx="12">
                  <c:v>Култаевское</c:v>
                </c:pt>
                <c:pt idx="13">
                  <c:v>Заболотское</c:v>
                </c:pt>
                <c:pt idx="14">
                  <c:v>Кукуштанское</c:v>
                </c:pt>
                <c:pt idx="15">
                  <c:v>Юго-Камское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25.427620937263796</c:v>
                </c:pt>
                <c:pt idx="1">
                  <c:v>24.756867335091023</c:v>
                </c:pt>
                <c:pt idx="2">
                  <c:v>24.255305922768176</c:v>
                </c:pt>
                <c:pt idx="3">
                  <c:v>20.545496461968309</c:v>
                </c:pt>
                <c:pt idx="4">
                  <c:v>20.177345129106737</c:v>
                </c:pt>
                <c:pt idx="5">
                  <c:v>18.895491305241794</c:v>
                </c:pt>
                <c:pt idx="6">
                  <c:v>17.91887265059913</c:v>
                </c:pt>
                <c:pt idx="7">
                  <c:v>17.628467300964111</c:v>
                </c:pt>
                <c:pt idx="8">
                  <c:v>17.593894565116063</c:v>
                </c:pt>
                <c:pt idx="9">
                  <c:v>17.368519982252355</c:v>
                </c:pt>
                <c:pt idx="10">
                  <c:v>17.002161476332471</c:v>
                </c:pt>
                <c:pt idx="11">
                  <c:v>16.590848329993378</c:v>
                </c:pt>
                <c:pt idx="12">
                  <c:v>16.382979728021098</c:v>
                </c:pt>
                <c:pt idx="13">
                  <c:v>15.572083987134919</c:v>
                </c:pt>
                <c:pt idx="14">
                  <c:v>15.255181451127541</c:v>
                </c:pt>
                <c:pt idx="15">
                  <c:v>14.993431328992724</c:v>
                </c:pt>
                <c:pt idx="16">
                  <c:v>9.7071208018987409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53184"/>
        <c:axId val="101054720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Пальниковское</c:v>
                </c:pt>
                <c:pt idx="1">
                  <c:v>Кондратовское</c:v>
                </c:pt>
                <c:pt idx="2">
                  <c:v>Савинское</c:v>
                </c:pt>
                <c:pt idx="3">
                  <c:v>Двуреченское</c:v>
                </c:pt>
                <c:pt idx="4">
                  <c:v>Гамовское</c:v>
                </c:pt>
                <c:pt idx="5">
                  <c:v>Фроловское</c:v>
                </c:pt>
                <c:pt idx="6">
                  <c:v>Платошинское</c:v>
                </c:pt>
                <c:pt idx="7">
                  <c:v>Лобановское</c:v>
                </c:pt>
                <c:pt idx="8">
                  <c:v>Бершетское</c:v>
                </c:pt>
                <c:pt idx="9">
                  <c:v>Усть-Качкинское</c:v>
                </c:pt>
                <c:pt idx="10">
                  <c:v>Хохловское </c:v>
                </c:pt>
                <c:pt idx="11">
                  <c:v>Сылвенское</c:v>
                </c:pt>
                <c:pt idx="12">
                  <c:v>Култаевское</c:v>
                </c:pt>
                <c:pt idx="13">
                  <c:v>Заболотское</c:v>
                </c:pt>
                <c:pt idx="14">
                  <c:v>Кукуштанское</c:v>
                </c:pt>
                <c:pt idx="15">
                  <c:v>Юго-Камское</c:v>
                </c:pt>
                <c:pt idx="16">
                  <c:v>Юговское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18.899999999999999</c:v>
                </c:pt>
                <c:pt idx="1">
                  <c:v>18.899999999999999</c:v>
                </c:pt>
                <c:pt idx="2">
                  <c:v>18.899999999999999</c:v>
                </c:pt>
                <c:pt idx="3">
                  <c:v>18.899999999999999</c:v>
                </c:pt>
                <c:pt idx="4">
                  <c:v>18.899999999999999</c:v>
                </c:pt>
                <c:pt idx="5">
                  <c:v>18.899999999999999</c:v>
                </c:pt>
                <c:pt idx="6">
                  <c:v>18.899999999999999</c:v>
                </c:pt>
                <c:pt idx="7">
                  <c:v>18.899999999999999</c:v>
                </c:pt>
                <c:pt idx="8">
                  <c:v>18.899999999999999</c:v>
                </c:pt>
                <c:pt idx="9">
                  <c:v>18.899999999999999</c:v>
                </c:pt>
                <c:pt idx="10">
                  <c:v>18.899999999999999</c:v>
                </c:pt>
                <c:pt idx="11">
                  <c:v>18.899999999999999</c:v>
                </c:pt>
                <c:pt idx="12">
                  <c:v>18.899999999999999</c:v>
                </c:pt>
                <c:pt idx="13">
                  <c:v>18.899999999999999</c:v>
                </c:pt>
                <c:pt idx="14">
                  <c:v>18.899999999999999</c:v>
                </c:pt>
                <c:pt idx="15">
                  <c:v>18.899999999999999</c:v>
                </c:pt>
                <c:pt idx="16">
                  <c:v>18.899999999999999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53184"/>
        <c:axId val="101054720"/>
      </c:lineChart>
      <c:catAx>
        <c:axId val="10105318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105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54720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105318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0745210785070853"/>
          <c:y val="1.49273954545591E-2"/>
          <c:w val="0.74747024495019987"/>
          <c:h val="5.8029266589426573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3626606980434866E-2"/>
          <c:y val="5.1868876041190226E-2"/>
          <c:w val="0.87037698160005705"/>
          <c:h val="0.65425378421156655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Sheet1!$B$1</c:f>
              <c:strCache>
                <c:ptCount val="1"/>
                <c:pt idx="0">
                  <c:v>Отклонение от факта 2018  г.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2"/>
              <c:layout>
                <c:manualLayout>
                  <c:x val="1.4338966853728087E-3"/>
                  <c:y val="-4.58102057924304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Юговское</c:v>
                </c:pt>
                <c:pt idx="2">
                  <c:v>Платошинское</c:v>
                </c:pt>
                <c:pt idx="3">
                  <c:v>Лобановское</c:v>
                </c:pt>
                <c:pt idx="4">
                  <c:v>Савинское</c:v>
                </c:pt>
                <c:pt idx="5">
                  <c:v>Бершетское</c:v>
                </c:pt>
                <c:pt idx="6">
                  <c:v>Юго-Камское</c:v>
                </c:pt>
                <c:pt idx="7">
                  <c:v>Заболотское</c:v>
                </c:pt>
                <c:pt idx="8">
                  <c:v>Сылвенское</c:v>
                </c:pt>
                <c:pt idx="9">
                  <c:v>Пальниковское</c:v>
                </c:pt>
                <c:pt idx="10">
                  <c:v>Култаевское</c:v>
                </c:pt>
                <c:pt idx="11">
                  <c:v>Хохловское</c:v>
                </c:pt>
                <c:pt idx="12">
                  <c:v>Двуреченское</c:v>
                </c:pt>
                <c:pt idx="13">
                  <c:v>Кондратовское</c:v>
                </c:pt>
                <c:pt idx="14">
                  <c:v>Гамовское</c:v>
                </c:pt>
                <c:pt idx="15">
                  <c:v>Усть-Качкинское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Sheet1!$B$2:$B$18</c:f>
              <c:numCache>
                <c:formatCode>0.00</c:formatCode>
                <c:ptCount val="17"/>
                <c:pt idx="0">
                  <c:v>123.81397739646303</c:v>
                </c:pt>
                <c:pt idx="1">
                  <c:v>122.04936216045297</c:v>
                </c:pt>
                <c:pt idx="2">
                  <c:v>118.5761397384463</c:v>
                </c:pt>
                <c:pt idx="3">
                  <c:v>114.6188608194937</c:v>
                </c:pt>
                <c:pt idx="4">
                  <c:v>114.4992014752563</c:v>
                </c:pt>
                <c:pt idx="5">
                  <c:v>110.76978470070134</c:v>
                </c:pt>
                <c:pt idx="6">
                  <c:v>108.76515859397561</c:v>
                </c:pt>
                <c:pt idx="7">
                  <c:v>105.52697887503182</c:v>
                </c:pt>
                <c:pt idx="8">
                  <c:v>101.99980720828488</c:v>
                </c:pt>
                <c:pt idx="9">
                  <c:v>101.51674941974909</c:v>
                </c:pt>
                <c:pt idx="10">
                  <c:v>101.44293632114289</c:v>
                </c:pt>
                <c:pt idx="11">
                  <c:v>100.10486854917235</c:v>
                </c:pt>
                <c:pt idx="12">
                  <c:v>98.721484201229515</c:v>
                </c:pt>
                <c:pt idx="13">
                  <c:v>93.729692459491915</c:v>
                </c:pt>
                <c:pt idx="14">
                  <c:v>89.452133471135383</c:v>
                </c:pt>
                <c:pt idx="15">
                  <c:v>81.957268130005744</c:v>
                </c:pt>
                <c:pt idx="16">
                  <c:v>79.878398980972221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54272"/>
        <c:axId val="96588544"/>
      </c:bar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Среднее значение по поселениям </c:v>
                </c:pt>
              </c:strCache>
            </c:strRef>
          </c:tx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Sheet1!$A$2:$A$18</c:f>
              <c:strCache>
                <c:ptCount val="17"/>
                <c:pt idx="0">
                  <c:v>Фроловское</c:v>
                </c:pt>
                <c:pt idx="1">
                  <c:v>Юговское</c:v>
                </c:pt>
                <c:pt idx="2">
                  <c:v>Платошинское</c:v>
                </c:pt>
                <c:pt idx="3">
                  <c:v>Лобановское</c:v>
                </c:pt>
                <c:pt idx="4">
                  <c:v>Савинское</c:v>
                </c:pt>
                <c:pt idx="5">
                  <c:v>Бершетское</c:v>
                </c:pt>
                <c:pt idx="6">
                  <c:v>Юго-Камское</c:v>
                </c:pt>
                <c:pt idx="7">
                  <c:v>Заболотское</c:v>
                </c:pt>
                <c:pt idx="8">
                  <c:v>Сылвенское</c:v>
                </c:pt>
                <c:pt idx="9">
                  <c:v>Пальниковское</c:v>
                </c:pt>
                <c:pt idx="10">
                  <c:v>Култаевское</c:v>
                </c:pt>
                <c:pt idx="11">
                  <c:v>Хохловское</c:v>
                </c:pt>
                <c:pt idx="12">
                  <c:v>Двуреченское</c:v>
                </c:pt>
                <c:pt idx="13">
                  <c:v>Кондратовское</c:v>
                </c:pt>
                <c:pt idx="14">
                  <c:v>Гамовское</c:v>
                </c:pt>
                <c:pt idx="15">
                  <c:v>Усть-Качкинское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Sheet1!$C$2:$C$18</c:f>
              <c:numCache>
                <c:formatCode>0.00</c:formatCode>
                <c:ptCount val="17"/>
                <c:pt idx="0">
                  <c:v>104.2</c:v>
                </c:pt>
                <c:pt idx="1">
                  <c:v>104.2</c:v>
                </c:pt>
                <c:pt idx="2">
                  <c:v>104.2</c:v>
                </c:pt>
                <c:pt idx="3">
                  <c:v>104.2</c:v>
                </c:pt>
                <c:pt idx="4">
                  <c:v>104.2</c:v>
                </c:pt>
                <c:pt idx="5">
                  <c:v>104.2</c:v>
                </c:pt>
                <c:pt idx="6">
                  <c:v>104.2</c:v>
                </c:pt>
                <c:pt idx="7">
                  <c:v>104.2</c:v>
                </c:pt>
                <c:pt idx="8">
                  <c:v>104.2</c:v>
                </c:pt>
                <c:pt idx="9">
                  <c:v>104.2</c:v>
                </c:pt>
                <c:pt idx="10">
                  <c:v>104.2</c:v>
                </c:pt>
                <c:pt idx="11">
                  <c:v>104.2</c:v>
                </c:pt>
                <c:pt idx="12">
                  <c:v>104.2</c:v>
                </c:pt>
                <c:pt idx="13">
                  <c:v>104.2</c:v>
                </c:pt>
                <c:pt idx="14">
                  <c:v>104.2</c:v>
                </c:pt>
                <c:pt idx="15">
                  <c:v>104.2</c:v>
                </c:pt>
                <c:pt idx="16">
                  <c:v>104.2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054272"/>
        <c:axId val="96588544"/>
      </c:lineChart>
      <c:catAx>
        <c:axId val="9605427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6588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588544"/>
        <c:scaling>
          <c:orientation val="minMax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605427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4112286981663283"/>
          <c:y val="1.1452551448107497E-2"/>
          <c:w val="0.8468049620502871"/>
          <c:h val="5.8029266589426573E-2"/>
        </c:manualLayout>
      </c:layout>
      <c:overlay val="0"/>
      <c:txPr>
        <a:bodyPr/>
        <a:lstStyle/>
        <a:p>
          <a:pPr algn="just"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650473343973528E-2"/>
          <c:y val="5.0494209157135497E-2"/>
          <c:w val="0.8622161900710219"/>
          <c:h val="0.61230444092070568"/>
        </c:manualLayout>
      </c:layout>
      <c:barChart>
        <c:barDir val="col"/>
        <c:grouping val="clustered"/>
        <c:varyColors val="0"/>
        <c:ser>
          <c:idx val="17"/>
          <c:order val="0"/>
          <c:tx>
            <c:strRef>
              <c:f>Sheet1!$K$1</c:f>
              <c:strCache>
                <c:ptCount val="1"/>
                <c:pt idx="0">
                  <c:v>Факт на 01.04.18 г.</c:v>
                </c:pt>
              </c:strCache>
            </c:strRef>
          </c:tx>
          <c:spPr>
            <a:solidFill>
              <a:srgbClr val="5ECCF3">
                <a:lumMod val="75000"/>
              </a:srgbClr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Lbls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4.5810205792429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1694834268640961E-3"/>
                  <c:y val="9.1620411584859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2.8677933707456174E-3"/>
                  <c:y val="2.748684489602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4338966853728087E-3"/>
                  <c:y val="2.0614592606593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7.1694834268641481E-3"/>
                  <c:y val="6.8715308688644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Sheet1!$I$3:$I$19</c:f>
              <c:strCache>
                <c:ptCount val="17"/>
                <c:pt idx="0">
                  <c:v>Бершетское 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Sheet1!$K$3:$K$19</c:f>
              <c:numCache>
                <c:formatCode>General</c:formatCode>
                <c:ptCount val="17"/>
                <c:pt idx="0">
                  <c:v>24.5</c:v>
                </c:pt>
                <c:pt idx="1">
                  <c:v>85.1</c:v>
                </c:pt>
                <c:pt idx="2">
                  <c:v>145.1</c:v>
                </c:pt>
                <c:pt idx="3">
                  <c:v>39</c:v>
                </c:pt>
                <c:pt idx="4">
                  <c:v>355.6</c:v>
                </c:pt>
                <c:pt idx="5">
                  <c:v>158.5</c:v>
                </c:pt>
                <c:pt idx="6">
                  <c:v>36.799999999999997</c:v>
                </c:pt>
                <c:pt idx="7">
                  <c:v>283.8</c:v>
                </c:pt>
                <c:pt idx="8">
                  <c:v>4.5999999999999996</c:v>
                </c:pt>
                <c:pt idx="9">
                  <c:v>9.6999999999999993</c:v>
                </c:pt>
                <c:pt idx="10">
                  <c:v>37.1</c:v>
                </c:pt>
                <c:pt idx="11">
                  <c:v>328.3</c:v>
                </c:pt>
                <c:pt idx="12">
                  <c:v>74.3</c:v>
                </c:pt>
                <c:pt idx="13">
                  <c:v>-48.5</c:v>
                </c:pt>
                <c:pt idx="14">
                  <c:v>65.599999999999994</c:v>
                </c:pt>
                <c:pt idx="15">
                  <c:v>0.5</c:v>
                </c:pt>
                <c:pt idx="16">
                  <c:v>33.799999999999997</c:v>
                </c:pt>
              </c:numCache>
            </c:numRef>
          </c:val>
        </c:ser>
        <c:ser>
          <c:idx val="0"/>
          <c:order val="1"/>
          <c:tx>
            <c:strRef>
              <c:f>Sheet1!$L$1</c:f>
              <c:strCache>
                <c:ptCount val="1"/>
                <c:pt idx="0">
                  <c:v>Факт на 01.04.19 г.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4E67C8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4E67C8"/>
                </a:solidFill>
              </a:ln>
            </c:spPr>
          </c:dPt>
          <c:dLbls>
            <c:dLbl>
              <c:idx val="1"/>
              <c:layout>
                <c:manualLayout>
                  <c:x val="1.4338966853728087E-3"/>
                  <c:y val="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675675602439837E-3"/>
                  <c:y val="1.832408231697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8677933707456174E-3"/>
                  <c:y val="1.145255144810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1.051512088782681E-16"/>
                  <c:y val="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Sheet1!$I$3:$I$19</c:f>
              <c:strCache>
                <c:ptCount val="17"/>
                <c:pt idx="0">
                  <c:v>Бершетское 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Sheet1!$L$3:$L$19</c:f>
              <c:numCache>
                <c:formatCode>General</c:formatCode>
                <c:ptCount val="17"/>
                <c:pt idx="0">
                  <c:v>22.1</c:v>
                </c:pt>
                <c:pt idx="1">
                  <c:v>71</c:v>
                </c:pt>
                <c:pt idx="2">
                  <c:v>134.80000000000001</c:v>
                </c:pt>
                <c:pt idx="3">
                  <c:v>129.69999999999999</c:v>
                </c:pt>
                <c:pt idx="4">
                  <c:v>585.9</c:v>
                </c:pt>
                <c:pt idx="5">
                  <c:v>145.5</c:v>
                </c:pt>
                <c:pt idx="6">
                  <c:v>544.9</c:v>
                </c:pt>
                <c:pt idx="7">
                  <c:v>328.3</c:v>
                </c:pt>
                <c:pt idx="8">
                  <c:v>14.1</c:v>
                </c:pt>
                <c:pt idx="9">
                  <c:v>30.9</c:v>
                </c:pt>
                <c:pt idx="10">
                  <c:v>93</c:v>
                </c:pt>
                <c:pt idx="11">
                  <c:v>225.3</c:v>
                </c:pt>
                <c:pt idx="12">
                  <c:v>91.7</c:v>
                </c:pt>
                <c:pt idx="13">
                  <c:v>125.2</c:v>
                </c:pt>
                <c:pt idx="14">
                  <c:v>76.5</c:v>
                </c:pt>
                <c:pt idx="15">
                  <c:v>44.3</c:v>
                </c:pt>
                <c:pt idx="16">
                  <c:v>91.1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136448"/>
        <c:axId val="58137984"/>
      </c:barChart>
      <c:catAx>
        <c:axId val="581364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low"/>
        <c:spPr>
          <a:ln w="3191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137984"/>
        <c:crosses val="autoZero"/>
        <c:auto val="1"/>
        <c:lblAlgn val="ctr"/>
        <c:lblOffset val="100"/>
        <c:noMultiLvlLbl val="0"/>
      </c:catAx>
      <c:valAx>
        <c:axId val="58137984"/>
        <c:scaling>
          <c:orientation val="minMax"/>
          <c:max val="600"/>
        </c:scaling>
        <c:delete val="0"/>
        <c:axPos val="l"/>
        <c:majorGridlines>
          <c:spPr>
            <a:ln w="3191">
              <a:noFill/>
              <a:prstDash val="solid"/>
            </a:ln>
          </c:spPr>
        </c:majorGridlines>
        <c:numFmt formatCode="0" sourceLinked="0"/>
        <c:majorTickMark val="none"/>
        <c:minorTickMark val="none"/>
        <c:tickLblPos val="nextTo"/>
        <c:spPr>
          <a:ln w="319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81364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4128138878877958"/>
          <c:y val="0.90990358935587246"/>
          <c:w val="0.6916269691804795"/>
          <c:h val="7.6353348906398555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10" y="0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662EB-951F-4D08-87FD-204997A2A219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10" y="9443321"/>
            <a:ext cx="2930574" cy="497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F8AB0-1D9B-435E-93B4-59A2F666A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052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0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4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9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331</Words>
  <Application>Microsoft Office PowerPoint</Application>
  <PresentationFormat>Экран (4:3)</PresentationFormat>
  <Paragraphs>125</Paragraphs>
  <Slides>19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2_Воздушный поток</vt:lpstr>
      <vt:lpstr>Исполнение бюджетов сельских поселений  за 1 квартал 2019 года</vt:lpstr>
      <vt:lpstr>Анализ поступлений по налоговым и неналоговым доходам бюджетов поселений по состоянию на 01.04.2019 </vt:lpstr>
      <vt:lpstr>Исполнение годового плана по налоговым и неналоговым доходам бюджетов поселений по состоянию на 01.04.2019 </vt:lpstr>
      <vt:lpstr>Анализ поступлений по налогу на доходы физических лиц бюджетов поселений по состоянию на 01.04.2019 </vt:lpstr>
      <vt:lpstr>Исполнение годового плана по налогу на доходы физических лиц бюджетов поселений по состоянию на 01.04.2019 </vt:lpstr>
      <vt:lpstr>Анализ поступлений по земельному налогу бюджетов поселений по состоянию на 01.04.2019 </vt:lpstr>
      <vt:lpstr>Исполнение годового плана по земельному налогу бюджетов поселений по состоянию на 01.04.2019 </vt:lpstr>
      <vt:lpstr>Анализ поступлений по транспортному налогу бюджетов поселений по состоянию на 01.04.2019 </vt:lpstr>
      <vt:lpstr>Исполнение годового плана по транспортному налогу бюджетов поселений по состоянию на 01.04.2019 </vt:lpstr>
      <vt:lpstr>Анализ поступлений по налогу на имущество физических лиц бюджетов поселений по состоянию на 01.04.2019 </vt:lpstr>
      <vt:lpstr>Исполнение годового плана по налогу на имущество  физических лиц бюджетов поселений по состоянию на 01.04.2019 </vt:lpstr>
      <vt:lpstr>Анализ поступлений по неналоговым доходам бюджетов поселений по состоянию на 01.04.2019 </vt:lpstr>
      <vt:lpstr>Исполнение годового плана по неналоговым доходам бюджетов поселений по состоянию на 01.04.2019 </vt:lpstr>
      <vt:lpstr>Общий анализ недоимки  по имущественным налогам в разрезе сельских поселений</vt:lpstr>
      <vt:lpstr>Презентация PowerPoint</vt:lpstr>
      <vt:lpstr>Анализ недоимки по транспортному налогу   в разрезе сельских поселений</vt:lpstr>
      <vt:lpstr>Анализ недоимки  по налогу на имущество физических лиц  в разрезе сельских поселений</vt:lpstr>
      <vt:lpstr>Анализ по исполнению расходов бюджетов поселений  по состоянию на 01.04.2019 </vt:lpstr>
      <vt:lpstr>Исполнение годового плана по расходам бюджетов поселений по состоянию на 01.04.2019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feu16-01</cp:lastModifiedBy>
  <cp:revision>42</cp:revision>
  <cp:lastPrinted>2019-04-04T13:04:08Z</cp:lastPrinted>
  <dcterms:created xsi:type="dcterms:W3CDTF">2019-04-03T03:07:58Z</dcterms:created>
  <dcterms:modified xsi:type="dcterms:W3CDTF">2019-04-04T13:25:45Z</dcterms:modified>
</cp:coreProperties>
</file>