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notesSlides/notesSlide9.xml" ContentType="application/vnd.openxmlformats-officedocument.presentationml.notesSl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drawings/drawing1.xml" ContentType="application/vnd.openxmlformats-officedocument.drawingml.chartshapes+xml"/>
  <Override PartName="/ppt/notesSlides/notesSlide10.xml" ContentType="application/vnd.openxmlformats-officedocument.presentationml.notesSlide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ppt/drawings/drawing2.xml" ContentType="application/vnd.openxmlformats-officedocument.drawingml.chartshapes+xml"/>
  <Override PartName="/ppt/notesSlides/notesSlide11.xml" ContentType="application/vnd.openxmlformats-officedocument.presentationml.notesSlide+xml"/>
  <Override PartName="/ppt/charts/chart11.xml" ContentType="application/vnd.openxmlformats-officedocument.drawingml.chart+xml"/>
  <Override PartName="/ppt/theme/themeOverride1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75" r:id="rId2"/>
    <p:sldId id="257" r:id="rId3"/>
    <p:sldId id="258" r:id="rId4"/>
    <p:sldId id="259" r:id="rId5"/>
    <p:sldId id="260" r:id="rId6"/>
    <p:sldId id="265" r:id="rId7"/>
    <p:sldId id="266" r:id="rId8"/>
    <p:sldId id="263" r:id="rId9"/>
    <p:sldId id="264" r:id="rId10"/>
    <p:sldId id="261" r:id="rId11"/>
    <p:sldId id="262" r:id="rId12"/>
    <p:sldId id="267" r:id="rId13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007" autoAdjust="0"/>
  </p:normalViewPr>
  <p:slideViewPr>
    <p:cSldViewPr>
      <p:cViewPr varScale="1">
        <p:scale>
          <a:sx n="112" d="100"/>
          <a:sy n="112" d="100"/>
        </p:scale>
        <p:origin x="-15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package" Target="../embeddings/Microsoft_Excel_Worksheet10.xlsx"/><Relationship Id="rId1" Type="http://schemas.openxmlformats.org/officeDocument/2006/relationships/themeOverride" Target="../theme/themeOverride10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1.xlsx"/><Relationship Id="rId1" Type="http://schemas.openxmlformats.org/officeDocument/2006/relationships/themeOverride" Target="../theme/themeOverride1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7.xlsx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8.xlsx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9.xlsx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0796090407298921E-2"/>
          <c:y val="3.8125814303461229E-2"/>
          <c:w val="0.87037698160005705"/>
          <c:h val="0.63822021218421621"/>
        </c:manualLayout>
      </c:layout>
      <c:barChart>
        <c:barDir val="col"/>
        <c:grouping val="clustered"/>
        <c:varyColors val="0"/>
        <c:ser>
          <c:idx val="17"/>
          <c:order val="0"/>
          <c:tx>
            <c:strRef>
              <c:f>Sheet1!$B$1</c:f>
              <c:strCache>
                <c:ptCount val="1"/>
                <c:pt idx="0">
                  <c:v>Отклонение от факта 2018  г. 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1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2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3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4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5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6"/>
            <c:invertIfNegative val="0"/>
            <c:bubble3D val="0"/>
            <c:spPr>
              <a:solidFill>
                <a:srgbClr val="FF0000"/>
              </a:solidFill>
            </c:spPr>
          </c:dPt>
          <c:dLbls>
            <c:dLbl>
              <c:idx val="0"/>
              <c:layout>
                <c:manualLayout>
                  <c:x val="0"/>
                  <c:y val="6.87153086886449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0"/>
                  <c:y val="5.7262757240537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2.8677933707456174E-3"/>
                  <c:y val="5.7262757240537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1.4338966853728087E-3"/>
                  <c:y val="6.87153086886449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4.3016900561184263E-3"/>
                  <c:y val="3.66481646339439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0"/>
                  <c:y val="2.29051028962149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>
                <c:manualLayout>
                  <c:x val="0"/>
                  <c:y val="2.06145926065934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-5400000" vert="horz"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Sheet1!$A$2:$A$18</c:f>
              <c:strCache>
                <c:ptCount val="17"/>
                <c:pt idx="0">
                  <c:v>Фроловское</c:v>
                </c:pt>
                <c:pt idx="1">
                  <c:v>Гамовское</c:v>
                </c:pt>
                <c:pt idx="2">
                  <c:v>Бершетское</c:v>
                </c:pt>
                <c:pt idx="3">
                  <c:v>Пальниковское</c:v>
                </c:pt>
                <c:pt idx="4">
                  <c:v>Юговское</c:v>
                </c:pt>
                <c:pt idx="5">
                  <c:v>Савинское</c:v>
                </c:pt>
                <c:pt idx="6">
                  <c:v>Платошинское</c:v>
                </c:pt>
                <c:pt idx="7">
                  <c:v>Лобановское</c:v>
                </c:pt>
                <c:pt idx="8">
                  <c:v>Сылвенское</c:v>
                </c:pt>
                <c:pt idx="9">
                  <c:v>Двуреченское</c:v>
                </c:pt>
                <c:pt idx="10">
                  <c:v>Усть-Качкинское</c:v>
                </c:pt>
                <c:pt idx="11">
                  <c:v>Хохловское</c:v>
                </c:pt>
                <c:pt idx="12">
                  <c:v>Юго-Камское</c:v>
                </c:pt>
                <c:pt idx="13">
                  <c:v>Кондратовское</c:v>
                </c:pt>
                <c:pt idx="14">
                  <c:v>Култаевское</c:v>
                </c:pt>
                <c:pt idx="15">
                  <c:v>Кукуштанское</c:v>
                </c:pt>
                <c:pt idx="16">
                  <c:v>Заболотское</c:v>
                </c:pt>
              </c:strCache>
            </c:strRef>
          </c:cat>
          <c:val>
            <c:numRef>
              <c:f>Sheet1!$B$2:$B$18</c:f>
              <c:numCache>
                <c:formatCode>0.00</c:formatCode>
                <c:ptCount val="17"/>
                <c:pt idx="0">
                  <c:v>150</c:v>
                </c:pt>
                <c:pt idx="1">
                  <c:v>144.6</c:v>
                </c:pt>
                <c:pt idx="2">
                  <c:v>122.2</c:v>
                </c:pt>
                <c:pt idx="3">
                  <c:v>121.5</c:v>
                </c:pt>
                <c:pt idx="4">
                  <c:v>119.9</c:v>
                </c:pt>
                <c:pt idx="5">
                  <c:v>117.1</c:v>
                </c:pt>
                <c:pt idx="6">
                  <c:v>116.1</c:v>
                </c:pt>
                <c:pt idx="7">
                  <c:v>113.9</c:v>
                </c:pt>
                <c:pt idx="8">
                  <c:v>110.9</c:v>
                </c:pt>
                <c:pt idx="9">
                  <c:v>110.8</c:v>
                </c:pt>
                <c:pt idx="10">
                  <c:v>102.9</c:v>
                </c:pt>
                <c:pt idx="11">
                  <c:v>102.9</c:v>
                </c:pt>
                <c:pt idx="12">
                  <c:v>102.5</c:v>
                </c:pt>
                <c:pt idx="13">
                  <c:v>99.3</c:v>
                </c:pt>
                <c:pt idx="14">
                  <c:v>99</c:v>
                </c:pt>
                <c:pt idx="15">
                  <c:v>98.5</c:v>
                </c:pt>
                <c:pt idx="16">
                  <c:v>88.3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6059648"/>
        <c:axId val="126061184"/>
      </c:barChart>
      <c:lineChart>
        <c:grouping val="standard"/>
        <c:varyColors val="0"/>
        <c:ser>
          <c:idx val="0"/>
          <c:order val="1"/>
          <c:tx>
            <c:strRef>
              <c:f>Sheet1!$C$1</c:f>
              <c:strCache>
                <c:ptCount val="1"/>
                <c:pt idx="0">
                  <c:v>Среднее значение по поселениям</c:v>
                </c:pt>
              </c:strCache>
            </c:strRef>
          </c:tx>
          <c:marker>
            <c:symbol val="none"/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delete val="1"/>
            </c:dLbl>
            <c:dLbl>
              <c:idx val="11"/>
              <c:delete val="1"/>
            </c:dLbl>
            <c:dLbl>
              <c:idx val="12"/>
              <c:delete val="1"/>
            </c:dLbl>
            <c:dLbl>
              <c:idx val="13"/>
              <c:delete val="1"/>
            </c:dLbl>
            <c:dLbl>
              <c:idx val="14"/>
              <c:delete val="1"/>
            </c:dLbl>
            <c:dLbl>
              <c:idx val="15"/>
              <c:delete val="1"/>
            </c:dLbl>
            <c:numFmt formatCode="#,##0.0" sourceLinked="0"/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Sheet1!$A$2:$A$18</c:f>
              <c:strCache>
                <c:ptCount val="17"/>
                <c:pt idx="0">
                  <c:v>Фроловское</c:v>
                </c:pt>
                <c:pt idx="1">
                  <c:v>Гамовское</c:v>
                </c:pt>
                <c:pt idx="2">
                  <c:v>Бершетское</c:v>
                </c:pt>
                <c:pt idx="3">
                  <c:v>Пальниковское</c:v>
                </c:pt>
                <c:pt idx="4">
                  <c:v>Юговское</c:v>
                </c:pt>
                <c:pt idx="5">
                  <c:v>Савинское</c:v>
                </c:pt>
                <c:pt idx="6">
                  <c:v>Платошинское</c:v>
                </c:pt>
                <c:pt idx="7">
                  <c:v>Лобановское</c:v>
                </c:pt>
                <c:pt idx="8">
                  <c:v>Сылвенское</c:v>
                </c:pt>
                <c:pt idx="9">
                  <c:v>Двуреченское</c:v>
                </c:pt>
                <c:pt idx="10">
                  <c:v>Усть-Качкинское</c:v>
                </c:pt>
                <c:pt idx="11">
                  <c:v>Хохловское</c:v>
                </c:pt>
                <c:pt idx="12">
                  <c:v>Юго-Камское</c:v>
                </c:pt>
                <c:pt idx="13">
                  <c:v>Кондратовское</c:v>
                </c:pt>
                <c:pt idx="14">
                  <c:v>Култаевское</c:v>
                </c:pt>
                <c:pt idx="15">
                  <c:v>Кукуштанское</c:v>
                </c:pt>
                <c:pt idx="16">
                  <c:v>Заболотское</c:v>
                </c:pt>
              </c:strCache>
            </c:strRef>
          </c:cat>
          <c:val>
            <c:numRef>
              <c:f>Sheet1!$C$2:$C$18</c:f>
              <c:numCache>
                <c:formatCode>0.00</c:formatCode>
                <c:ptCount val="17"/>
                <c:pt idx="0">
                  <c:v>109.4</c:v>
                </c:pt>
                <c:pt idx="1">
                  <c:v>109.4</c:v>
                </c:pt>
                <c:pt idx="2">
                  <c:v>109.4</c:v>
                </c:pt>
                <c:pt idx="3">
                  <c:v>109.4</c:v>
                </c:pt>
                <c:pt idx="4">
                  <c:v>109.4</c:v>
                </c:pt>
                <c:pt idx="5">
                  <c:v>109.4</c:v>
                </c:pt>
                <c:pt idx="6">
                  <c:v>109.4</c:v>
                </c:pt>
                <c:pt idx="7">
                  <c:v>109.4</c:v>
                </c:pt>
                <c:pt idx="8">
                  <c:v>109.4</c:v>
                </c:pt>
                <c:pt idx="9">
                  <c:v>109.4</c:v>
                </c:pt>
                <c:pt idx="10">
                  <c:v>109.4</c:v>
                </c:pt>
                <c:pt idx="11">
                  <c:v>109.4</c:v>
                </c:pt>
                <c:pt idx="12">
                  <c:v>109.4</c:v>
                </c:pt>
                <c:pt idx="13">
                  <c:v>109.4</c:v>
                </c:pt>
                <c:pt idx="14">
                  <c:v>109.4</c:v>
                </c:pt>
                <c:pt idx="15">
                  <c:v>109.4</c:v>
                </c:pt>
                <c:pt idx="16">
                  <c:v>109.4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6059648"/>
        <c:axId val="126061184"/>
      </c:lineChart>
      <c:catAx>
        <c:axId val="126059648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low"/>
        <c:spPr>
          <a:ln w="3191">
            <a:solidFill>
              <a:schemeClr val="tx1"/>
            </a:solidFill>
            <a:prstDash val="solid"/>
          </a:ln>
        </c:spPr>
        <c:txPr>
          <a:bodyPr rot="-5400000" vert="horz"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260611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6061184"/>
        <c:scaling>
          <c:orientation val="minMax"/>
          <c:max val="150"/>
          <c:min val="0"/>
        </c:scaling>
        <c:delete val="0"/>
        <c:axPos val="l"/>
        <c:majorGridlines>
          <c:spPr>
            <a:ln w="3191">
              <a:noFill/>
              <a:prstDash val="solid"/>
            </a:ln>
          </c:spPr>
        </c:majorGridlines>
        <c:numFmt formatCode="0" sourceLinked="0"/>
        <c:majorTickMark val="out"/>
        <c:minorTickMark val="none"/>
        <c:tickLblPos val="nextTo"/>
        <c:spPr>
          <a:ln w="319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26059648"/>
        <c:crosses val="autoZero"/>
        <c:crossBetween val="between"/>
        <c:majorUnit val="20"/>
        <c:minorUnit val="4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19884872773847168"/>
          <c:y val="2.6844239528941223E-2"/>
          <c:w val="0.75607362506243669"/>
          <c:h val="5.8029266589426573E-2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9" b="1" i="0" u="none" strike="noStrike" baseline="0">
          <a:solidFill>
            <a:schemeClr val="tx1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0796090407298921E-2"/>
          <c:y val="9.0807550964755734E-2"/>
          <c:w val="0.87037698160005705"/>
          <c:h val="0.58553847552292171"/>
        </c:manualLayout>
      </c:layout>
      <c:barChart>
        <c:barDir val="col"/>
        <c:grouping val="clustered"/>
        <c:varyColors val="0"/>
        <c:ser>
          <c:idx val="17"/>
          <c:order val="0"/>
          <c:tx>
            <c:strRef>
              <c:f>Sheet1!$B$1</c:f>
              <c:strCache>
                <c:ptCount val="1"/>
                <c:pt idx="0">
                  <c:v>Исполнение плана 2019  г. 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Pt>
            <c:idx val="6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7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8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9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10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11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12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13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14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15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16"/>
            <c:invertIfNegative val="0"/>
            <c:bubble3D val="0"/>
            <c:spPr>
              <a:solidFill>
                <a:srgbClr val="FFCC00"/>
              </a:solidFill>
            </c:spPr>
          </c:dPt>
          <c:dLbls>
            <c:dLbl>
              <c:idx val="7"/>
              <c:layout>
                <c:manualLayout>
                  <c:x val="1.4338966853728612E-3"/>
                  <c:y val="5.03912263716729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"/>
                  <c:y val="2.97766337650794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8677933707456174E-3"/>
                  <c:y val="2.51956131858364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1.4338966853728087E-3"/>
                  <c:y val="2.06145926065934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0"/>
                  <c:y val="1.37430617377289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1.4338966853728087E-3"/>
                  <c:y val="1.14525514481074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-5400000" vert="horz"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Sheet1!$A$2:$A$18</c:f>
              <c:strCache>
                <c:ptCount val="17"/>
                <c:pt idx="0">
                  <c:v>Двуреченское</c:v>
                </c:pt>
                <c:pt idx="1">
                  <c:v>Гамовское</c:v>
                </c:pt>
                <c:pt idx="2">
                  <c:v>Кондратовское</c:v>
                </c:pt>
                <c:pt idx="3">
                  <c:v>Кукуштанское</c:v>
                </c:pt>
                <c:pt idx="4">
                  <c:v>Бершетское </c:v>
                </c:pt>
                <c:pt idx="5">
                  <c:v>Хохловское</c:v>
                </c:pt>
                <c:pt idx="6">
                  <c:v>Лобановское</c:v>
                </c:pt>
                <c:pt idx="7">
                  <c:v>Юговское</c:v>
                </c:pt>
                <c:pt idx="8">
                  <c:v>Савинское </c:v>
                </c:pt>
                <c:pt idx="9">
                  <c:v>Култаевское</c:v>
                </c:pt>
                <c:pt idx="10">
                  <c:v>Усть-Качкинское</c:v>
                </c:pt>
                <c:pt idx="11">
                  <c:v>Пальниковское</c:v>
                </c:pt>
                <c:pt idx="12">
                  <c:v>Сылвенское</c:v>
                </c:pt>
                <c:pt idx="13">
                  <c:v>Юго-Камское</c:v>
                </c:pt>
                <c:pt idx="14">
                  <c:v>Заболотское</c:v>
                </c:pt>
                <c:pt idx="15">
                  <c:v>Фроловское</c:v>
                </c:pt>
                <c:pt idx="16">
                  <c:v>Платошинское </c:v>
                </c:pt>
              </c:strCache>
            </c:strRef>
          </c:cat>
          <c:val>
            <c:numRef>
              <c:f>Sheet1!$B$2:$B$18</c:f>
              <c:numCache>
                <c:formatCode>#,##0.0</c:formatCode>
                <c:ptCount val="17"/>
                <c:pt idx="0">
                  <c:v>54</c:v>
                </c:pt>
                <c:pt idx="1">
                  <c:v>53</c:v>
                </c:pt>
                <c:pt idx="2">
                  <c:v>52.8</c:v>
                </c:pt>
                <c:pt idx="3">
                  <c:v>43.9</c:v>
                </c:pt>
                <c:pt idx="4">
                  <c:v>36.9</c:v>
                </c:pt>
                <c:pt idx="5">
                  <c:v>35.700000000000003</c:v>
                </c:pt>
                <c:pt idx="6">
                  <c:v>33.6</c:v>
                </c:pt>
                <c:pt idx="7">
                  <c:v>32.6</c:v>
                </c:pt>
                <c:pt idx="8">
                  <c:v>30.6</c:v>
                </c:pt>
                <c:pt idx="9">
                  <c:v>30.1</c:v>
                </c:pt>
                <c:pt idx="10">
                  <c:v>29.7</c:v>
                </c:pt>
                <c:pt idx="11">
                  <c:v>26.2</c:v>
                </c:pt>
                <c:pt idx="12">
                  <c:v>26</c:v>
                </c:pt>
                <c:pt idx="13">
                  <c:v>24.6</c:v>
                </c:pt>
                <c:pt idx="14">
                  <c:v>22.3</c:v>
                </c:pt>
                <c:pt idx="15">
                  <c:v>21.9</c:v>
                </c:pt>
                <c:pt idx="16">
                  <c:v>18.899999999999999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9011456"/>
        <c:axId val="59012992"/>
      </c:barChart>
      <c:lineChart>
        <c:grouping val="standard"/>
        <c:varyColors val="0"/>
        <c:ser>
          <c:idx val="0"/>
          <c:order val="1"/>
          <c:tx>
            <c:strRef>
              <c:f>Sheet1!$C$1</c:f>
              <c:strCache>
                <c:ptCount val="1"/>
                <c:pt idx="0">
                  <c:v>Среднее значение по поселениям</c:v>
                </c:pt>
              </c:strCache>
            </c:strRef>
          </c:tx>
          <c:marker>
            <c:symbol val="none"/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delete val="1"/>
            </c:dLbl>
            <c:dLbl>
              <c:idx val="11"/>
              <c:delete val="1"/>
            </c:dLbl>
            <c:dLbl>
              <c:idx val="12"/>
              <c:delete val="1"/>
            </c:dLbl>
            <c:dLbl>
              <c:idx val="13"/>
              <c:delete val="1"/>
            </c:dLbl>
            <c:dLbl>
              <c:idx val="14"/>
              <c:delete val="1"/>
            </c:dLbl>
            <c:dLbl>
              <c:idx val="15"/>
              <c:delete val="1"/>
            </c:dLbl>
            <c:numFmt formatCode="#,##0.0" sourceLinked="0"/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Sheet1!$A$2:$A$18</c:f>
              <c:strCache>
                <c:ptCount val="17"/>
                <c:pt idx="0">
                  <c:v>Двуреченское</c:v>
                </c:pt>
                <c:pt idx="1">
                  <c:v>Гамовское</c:v>
                </c:pt>
                <c:pt idx="2">
                  <c:v>Кондратовское</c:v>
                </c:pt>
                <c:pt idx="3">
                  <c:v>Кукуштанское</c:v>
                </c:pt>
                <c:pt idx="4">
                  <c:v>Бершетское </c:v>
                </c:pt>
                <c:pt idx="5">
                  <c:v>Хохловское</c:v>
                </c:pt>
                <c:pt idx="6">
                  <c:v>Лобановское</c:v>
                </c:pt>
                <c:pt idx="7">
                  <c:v>Юговское</c:v>
                </c:pt>
                <c:pt idx="8">
                  <c:v>Савинское </c:v>
                </c:pt>
                <c:pt idx="9">
                  <c:v>Култаевское</c:v>
                </c:pt>
                <c:pt idx="10">
                  <c:v>Усть-Качкинское</c:v>
                </c:pt>
                <c:pt idx="11">
                  <c:v>Пальниковское</c:v>
                </c:pt>
                <c:pt idx="12">
                  <c:v>Сылвенское</c:v>
                </c:pt>
                <c:pt idx="13">
                  <c:v>Юго-Камское</c:v>
                </c:pt>
                <c:pt idx="14">
                  <c:v>Заболотское</c:v>
                </c:pt>
                <c:pt idx="15">
                  <c:v>Фроловское</c:v>
                </c:pt>
                <c:pt idx="16">
                  <c:v>Платошинское </c:v>
                </c:pt>
              </c:strCache>
            </c:strRef>
          </c:cat>
          <c:val>
            <c:numRef>
              <c:f>Sheet1!$C$2:$C$18</c:f>
              <c:numCache>
                <c:formatCode>0.00</c:formatCode>
                <c:ptCount val="17"/>
                <c:pt idx="0">
                  <c:v>35</c:v>
                </c:pt>
                <c:pt idx="1">
                  <c:v>35</c:v>
                </c:pt>
                <c:pt idx="2">
                  <c:v>35</c:v>
                </c:pt>
                <c:pt idx="3">
                  <c:v>35</c:v>
                </c:pt>
                <c:pt idx="4">
                  <c:v>35</c:v>
                </c:pt>
                <c:pt idx="5">
                  <c:v>35</c:v>
                </c:pt>
                <c:pt idx="6">
                  <c:v>35</c:v>
                </c:pt>
                <c:pt idx="7">
                  <c:v>35</c:v>
                </c:pt>
                <c:pt idx="8">
                  <c:v>35</c:v>
                </c:pt>
                <c:pt idx="9">
                  <c:v>35</c:v>
                </c:pt>
                <c:pt idx="10">
                  <c:v>35</c:v>
                </c:pt>
                <c:pt idx="11">
                  <c:v>35</c:v>
                </c:pt>
                <c:pt idx="12">
                  <c:v>35</c:v>
                </c:pt>
                <c:pt idx="13">
                  <c:v>35</c:v>
                </c:pt>
                <c:pt idx="14">
                  <c:v>35</c:v>
                </c:pt>
                <c:pt idx="15">
                  <c:v>35</c:v>
                </c:pt>
                <c:pt idx="16">
                  <c:v>35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011456"/>
        <c:axId val="59012992"/>
      </c:lineChart>
      <c:catAx>
        <c:axId val="59011456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low"/>
        <c:spPr>
          <a:ln w="3191">
            <a:solidFill>
              <a:schemeClr val="tx1"/>
            </a:solidFill>
            <a:prstDash val="solid"/>
          </a:ln>
        </c:spPr>
        <c:txPr>
          <a:bodyPr rot="-5400000" vert="horz"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590129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9012992"/>
        <c:scaling>
          <c:orientation val="minMax"/>
        </c:scaling>
        <c:delete val="0"/>
        <c:axPos val="l"/>
        <c:majorGridlines>
          <c:spPr>
            <a:ln w="3191">
              <a:noFill/>
              <a:prstDash val="solid"/>
            </a:ln>
          </c:spPr>
        </c:majorGridlines>
        <c:numFmt formatCode="0" sourceLinked="0"/>
        <c:majorTickMark val="out"/>
        <c:minorTickMark val="none"/>
        <c:tickLblPos val="nextTo"/>
        <c:spPr>
          <a:ln w="319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59011456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24616731835577438"/>
          <c:y val="3.8296790977048731E-2"/>
          <c:w val="0.69154827422066034"/>
          <c:h val="5.8029266589426573E-2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9" b="1" i="0" u="none" strike="noStrike" baseline="0">
          <a:solidFill>
            <a:schemeClr val="tx1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  <c:userShapes r:id="rId3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9047074797587968E-2"/>
          <c:y val="8.0933574948128875E-2"/>
          <c:w val="0.87037698160005705"/>
          <c:h val="0.61373642418109708"/>
        </c:manualLayout>
      </c:layout>
      <c:barChart>
        <c:barDir val="col"/>
        <c:grouping val="clustered"/>
        <c:varyColors val="0"/>
        <c:ser>
          <c:idx val="17"/>
          <c:order val="0"/>
          <c:tx>
            <c:strRef>
              <c:f>Sheet1!$B$1</c:f>
              <c:strCache>
                <c:ptCount val="1"/>
                <c:pt idx="0">
                  <c:v>Отклонение от факта 2018  г. 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Pt>
            <c:idx val="8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9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0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1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2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3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4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5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6"/>
            <c:invertIfNegative val="0"/>
            <c:bubble3D val="0"/>
            <c:spPr>
              <a:solidFill>
                <a:srgbClr val="FF0000"/>
              </a:solidFill>
            </c:spPr>
          </c:dPt>
          <c:dLbls>
            <c:dLbl>
              <c:idx val="0"/>
              <c:layout>
                <c:manualLayout>
                  <c:x val="-4.3545444986444913E-3"/>
                  <c:y val="9.53347525950570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3.5202092010039452E-5"/>
                  <c:y val="2.10487123052393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1.4515148328814969E-3"/>
                  <c:y val="-9.53347525950570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1.4515148328814969E-3"/>
                  <c:y val="-1.73336596234052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2.8502265277479347E-3"/>
                  <c:y val="-1.85097676834706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1.4339137868764772E-3"/>
                  <c:y val="-2.32765053132234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1.1429250652610213E-7"/>
                  <c:y val="-3.51004543038761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-1.5043179708965561E-3"/>
                  <c:y val="-6.06678086819182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>
                <c:manualLayout>
                  <c:x val="-2.9031439582695201E-3"/>
                  <c:y val="-6.55272537285646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layout>
                <c:manualLayout>
                  <c:x val="-8.7092032897954016E-3"/>
                  <c:y val="-8.35729213270597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-5400000" vert="horz"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Sheet1!$A$2:$A$18</c:f>
              <c:strCache>
                <c:ptCount val="17"/>
                <c:pt idx="0">
                  <c:v>Гамовское</c:v>
                </c:pt>
                <c:pt idx="1">
                  <c:v>Сылвенское</c:v>
                </c:pt>
                <c:pt idx="2">
                  <c:v>Бершетское</c:v>
                </c:pt>
                <c:pt idx="3">
                  <c:v>Савинское</c:v>
                </c:pt>
                <c:pt idx="4">
                  <c:v>Усть-Качкинское</c:v>
                </c:pt>
                <c:pt idx="5">
                  <c:v>Фроловское</c:v>
                </c:pt>
                <c:pt idx="6">
                  <c:v>Платошинское</c:v>
                </c:pt>
                <c:pt idx="7">
                  <c:v>Кукуштанское</c:v>
                </c:pt>
                <c:pt idx="8">
                  <c:v>Кондратовское</c:v>
                </c:pt>
                <c:pt idx="9">
                  <c:v>Юговское</c:v>
                </c:pt>
                <c:pt idx="10">
                  <c:v>Заболотское</c:v>
                </c:pt>
                <c:pt idx="11">
                  <c:v>Култаевское</c:v>
                </c:pt>
                <c:pt idx="12">
                  <c:v>Лобановское</c:v>
                </c:pt>
                <c:pt idx="13">
                  <c:v>Двуреченское</c:v>
                </c:pt>
                <c:pt idx="14">
                  <c:v>Юго-Камское</c:v>
                </c:pt>
                <c:pt idx="15">
                  <c:v>Пальниковское</c:v>
                </c:pt>
                <c:pt idx="16">
                  <c:v>Хохловское</c:v>
                </c:pt>
              </c:strCache>
            </c:strRef>
          </c:cat>
          <c:val>
            <c:numRef>
              <c:f>Sheet1!$B$2:$B$18</c:f>
              <c:numCache>
                <c:formatCode>0.00</c:formatCode>
                <c:ptCount val="17"/>
                <c:pt idx="0">
                  <c:v>695.3</c:v>
                </c:pt>
                <c:pt idx="1">
                  <c:v>353</c:v>
                </c:pt>
                <c:pt idx="2">
                  <c:v>273.89999999999998</c:v>
                </c:pt>
                <c:pt idx="3">
                  <c:v>238.5</c:v>
                </c:pt>
                <c:pt idx="4">
                  <c:v>226</c:v>
                </c:pt>
                <c:pt idx="5">
                  <c:v>201.4</c:v>
                </c:pt>
                <c:pt idx="6">
                  <c:v>131.1</c:v>
                </c:pt>
                <c:pt idx="7">
                  <c:v>106.5</c:v>
                </c:pt>
                <c:pt idx="8">
                  <c:v>91.4</c:v>
                </c:pt>
                <c:pt idx="9">
                  <c:v>78.2</c:v>
                </c:pt>
                <c:pt idx="10">
                  <c:v>71.3</c:v>
                </c:pt>
                <c:pt idx="11">
                  <c:v>69.8</c:v>
                </c:pt>
                <c:pt idx="12">
                  <c:v>64</c:v>
                </c:pt>
                <c:pt idx="13">
                  <c:v>49.3</c:v>
                </c:pt>
                <c:pt idx="14">
                  <c:v>20.7</c:v>
                </c:pt>
                <c:pt idx="15">
                  <c:v>14.7</c:v>
                </c:pt>
                <c:pt idx="16">
                  <c:v>6.2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9074048"/>
        <c:axId val="59075584"/>
      </c:barChart>
      <c:lineChart>
        <c:grouping val="standard"/>
        <c:varyColors val="0"/>
        <c:ser>
          <c:idx val="0"/>
          <c:order val="1"/>
          <c:tx>
            <c:strRef>
              <c:f>Sheet1!$C$1</c:f>
              <c:strCache>
                <c:ptCount val="1"/>
                <c:pt idx="0">
                  <c:v>Среднее значение по поселениям</c:v>
                </c:pt>
              </c:strCache>
            </c:strRef>
          </c:tx>
          <c:marker>
            <c:symbol val="none"/>
          </c:marker>
          <c:dPt>
            <c:idx val="11"/>
            <c:bubble3D val="0"/>
          </c:dPt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delete val="1"/>
            </c:dLbl>
            <c:dLbl>
              <c:idx val="11"/>
              <c:delete val="1"/>
            </c:dLbl>
            <c:dLbl>
              <c:idx val="12"/>
              <c:delete val="1"/>
            </c:dLbl>
            <c:dLbl>
              <c:idx val="13"/>
              <c:delete val="1"/>
            </c:dLbl>
            <c:dLbl>
              <c:idx val="14"/>
              <c:delete val="1"/>
            </c:dLbl>
            <c:dLbl>
              <c:idx val="15"/>
              <c:delete val="1"/>
            </c:dLbl>
            <c:dLbl>
              <c:idx val="16"/>
              <c:layout>
                <c:manualLayout>
                  <c:x val="5.7355867414912347E-3"/>
                  <c:y val="-1.83240823169719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Sheet1!$A$2:$A$18</c:f>
              <c:strCache>
                <c:ptCount val="17"/>
                <c:pt idx="0">
                  <c:v>Гамовское</c:v>
                </c:pt>
                <c:pt idx="1">
                  <c:v>Сылвенское</c:v>
                </c:pt>
                <c:pt idx="2">
                  <c:v>Бершетское</c:v>
                </c:pt>
                <c:pt idx="3">
                  <c:v>Савинское</c:v>
                </c:pt>
                <c:pt idx="4">
                  <c:v>Усть-Качкинское</c:v>
                </c:pt>
                <c:pt idx="5">
                  <c:v>Фроловское</c:v>
                </c:pt>
                <c:pt idx="6">
                  <c:v>Платошинское</c:v>
                </c:pt>
                <c:pt idx="7">
                  <c:v>Кукуштанское</c:v>
                </c:pt>
                <c:pt idx="8">
                  <c:v>Кондратовское</c:v>
                </c:pt>
                <c:pt idx="9">
                  <c:v>Юговское</c:v>
                </c:pt>
                <c:pt idx="10">
                  <c:v>Заболотское</c:v>
                </c:pt>
                <c:pt idx="11">
                  <c:v>Култаевское</c:v>
                </c:pt>
                <c:pt idx="12">
                  <c:v>Лобановское</c:v>
                </c:pt>
                <c:pt idx="13">
                  <c:v>Двуреченское</c:v>
                </c:pt>
                <c:pt idx="14">
                  <c:v>Юго-Камское</c:v>
                </c:pt>
                <c:pt idx="15">
                  <c:v>Пальниковское</c:v>
                </c:pt>
                <c:pt idx="16">
                  <c:v>Хохловское</c:v>
                </c:pt>
              </c:strCache>
            </c:strRef>
          </c:cat>
          <c:val>
            <c:numRef>
              <c:f>Sheet1!$C$2:$C$18</c:f>
              <c:numCache>
                <c:formatCode>0.00</c:formatCode>
                <c:ptCount val="17"/>
                <c:pt idx="0">
                  <c:v>103.3</c:v>
                </c:pt>
                <c:pt idx="1">
                  <c:v>103.3</c:v>
                </c:pt>
                <c:pt idx="2">
                  <c:v>103.3</c:v>
                </c:pt>
                <c:pt idx="3">
                  <c:v>103.3</c:v>
                </c:pt>
                <c:pt idx="4">
                  <c:v>103.3</c:v>
                </c:pt>
                <c:pt idx="5">
                  <c:v>103.3</c:v>
                </c:pt>
                <c:pt idx="6">
                  <c:v>103.3</c:v>
                </c:pt>
                <c:pt idx="7">
                  <c:v>103.3</c:v>
                </c:pt>
                <c:pt idx="8">
                  <c:v>103.3</c:v>
                </c:pt>
                <c:pt idx="9">
                  <c:v>103.3</c:v>
                </c:pt>
                <c:pt idx="10">
                  <c:v>103.3</c:v>
                </c:pt>
                <c:pt idx="11">
                  <c:v>103.3</c:v>
                </c:pt>
                <c:pt idx="12">
                  <c:v>103.3</c:v>
                </c:pt>
                <c:pt idx="13">
                  <c:v>103.3</c:v>
                </c:pt>
                <c:pt idx="14">
                  <c:v>103.3</c:v>
                </c:pt>
                <c:pt idx="15">
                  <c:v>103.3</c:v>
                </c:pt>
                <c:pt idx="16">
                  <c:v>103.3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074048"/>
        <c:axId val="59075584"/>
      </c:lineChart>
      <c:catAx>
        <c:axId val="59074048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low"/>
        <c:spPr>
          <a:ln w="3191">
            <a:solidFill>
              <a:schemeClr val="tx1"/>
            </a:solidFill>
            <a:prstDash val="solid"/>
          </a:ln>
        </c:spPr>
        <c:txPr>
          <a:bodyPr rot="-5400000" vert="horz"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590755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9075584"/>
        <c:scaling>
          <c:orientation val="minMax"/>
          <c:max val="700"/>
          <c:min val="0"/>
        </c:scaling>
        <c:delete val="0"/>
        <c:axPos val="l"/>
        <c:majorGridlines>
          <c:spPr>
            <a:ln w="3191">
              <a:noFill/>
              <a:prstDash val="solid"/>
            </a:ln>
          </c:spPr>
        </c:majorGridlines>
        <c:numFmt formatCode="0" sourceLinked="0"/>
        <c:majorTickMark val="out"/>
        <c:minorTickMark val="none"/>
        <c:tickLblPos val="nextTo"/>
        <c:spPr>
          <a:ln w="319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59074048"/>
        <c:crosses val="autoZero"/>
        <c:crossBetween val="between"/>
        <c:majorUnit val="100"/>
        <c:minorUnit val="20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2050316133073051"/>
          <c:y val="2.5389446217687524E-2"/>
          <c:w val="0.74815737620978628"/>
          <c:h val="5.8029266589426573E-2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9" b="1" i="0" u="none" strike="noStrike" baseline="0">
          <a:solidFill>
            <a:schemeClr val="tx1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0796090407298921E-2"/>
          <c:y val="2.2092209900932049E-2"/>
          <c:w val="0.87037698160005705"/>
          <c:h val="0.65425378421156655"/>
        </c:manualLayout>
      </c:layout>
      <c:barChart>
        <c:barDir val="col"/>
        <c:grouping val="clustered"/>
        <c:varyColors val="0"/>
        <c:ser>
          <c:idx val="17"/>
          <c:order val="0"/>
          <c:tx>
            <c:strRef>
              <c:f>Sheet1!$B$1</c:f>
              <c:strCache>
                <c:ptCount val="1"/>
                <c:pt idx="0">
                  <c:v>Исполнение плана 2019  г. 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Pt>
            <c:idx val="6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7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8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9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10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11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12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13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14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15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16"/>
            <c:invertIfNegative val="0"/>
            <c:bubble3D val="0"/>
            <c:spPr>
              <a:solidFill>
                <a:srgbClr val="FFC000"/>
              </a:solidFill>
            </c:spPr>
          </c:dPt>
          <c:dLbls>
            <c:dLbl>
              <c:idx val="6"/>
              <c:layout>
                <c:manualLayout>
                  <c:x val="2.8677933707456174E-3"/>
                  <c:y val="-4.58102057924299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1.4338966853728087E-3"/>
                  <c:y val="-4.58102057924304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-5400000" vert="horz"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Sheet1!$A$2:$A$18</c:f>
              <c:strCache>
                <c:ptCount val="17"/>
                <c:pt idx="0">
                  <c:v>Пальниковское</c:v>
                </c:pt>
                <c:pt idx="1">
                  <c:v>Савинское</c:v>
                </c:pt>
                <c:pt idx="2">
                  <c:v>Кондратовское</c:v>
                </c:pt>
                <c:pt idx="3">
                  <c:v>Гамовское</c:v>
                </c:pt>
                <c:pt idx="4">
                  <c:v>Лобановское</c:v>
                </c:pt>
                <c:pt idx="5">
                  <c:v>Двуреченское</c:v>
                </c:pt>
                <c:pt idx="6">
                  <c:v>Платошинское</c:v>
                </c:pt>
                <c:pt idx="7">
                  <c:v>Бершетское</c:v>
                </c:pt>
                <c:pt idx="8">
                  <c:v>Сылвенское</c:v>
                </c:pt>
                <c:pt idx="9">
                  <c:v>Кукуштанское</c:v>
                </c:pt>
                <c:pt idx="10">
                  <c:v>Усть-Качкинское</c:v>
                </c:pt>
                <c:pt idx="11">
                  <c:v>Хохловское </c:v>
                </c:pt>
                <c:pt idx="12">
                  <c:v>Юго-Камское</c:v>
                </c:pt>
                <c:pt idx="13">
                  <c:v>Фроловское</c:v>
                </c:pt>
                <c:pt idx="14">
                  <c:v>Култаевское</c:v>
                </c:pt>
                <c:pt idx="15">
                  <c:v>Заболотское</c:v>
                </c:pt>
                <c:pt idx="16">
                  <c:v>Юговское</c:v>
                </c:pt>
              </c:strCache>
            </c:strRef>
          </c:cat>
          <c:val>
            <c:numRef>
              <c:f>Sheet1!$B$2:$B$18</c:f>
              <c:numCache>
                <c:formatCode>#,##0.0</c:formatCode>
                <c:ptCount val="17"/>
                <c:pt idx="0">
                  <c:v>74.7</c:v>
                </c:pt>
                <c:pt idx="1">
                  <c:v>73.900000000000006</c:v>
                </c:pt>
                <c:pt idx="2">
                  <c:v>70.599999999999994</c:v>
                </c:pt>
                <c:pt idx="3">
                  <c:v>67.3</c:v>
                </c:pt>
                <c:pt idx="4">
                  <c:v>66.3</c:v>
                </c:pt>
                <c:pt idx="5">
                  <c:v>59.6</c:v>
                </c:pt>
                <c:pt idx="6">
                  <c:v>57</c:v>
                </c:pt>
                <c:pt idx="7">
                  <c:v>55.6</c:v>
                </c:pt>
                <c:pt idx="8">
                  <c:v>55.3</c:v>
                </c:pt>
                <c:pt idx="9">
                  <c:v>54.3</c:v>
                </c:pt>
                <c:pt idx="10">
                  <c:v>52.2</c:v>
                </c:pt>
                <c:pt idx="11">
                  <c:v>51.7</c:v>
                </c:pt>
                <c:pt idx="12">
                  <c:v>49.8</c:v>
                </c:pt>
                <c:pt idx="13">
                  <c:v>49.7</c:v>
                </c:pt>
                <c:pt idx="14">
                  <c:v>44.8</c:v>
                </c:pt>
                <c:pt idx="15">
                  <c:v>41.3</c:v>
                </c:pt>
                <c:pt idx="16">
                  <c:v>29.6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7667200"/>
        <c:axId val="127689472"/>
      </c:barChart>
      <c:lineChart>
        <c:grouping val="standard"/>
        <c:varyColors val="0"/>
        <c:ser>
          <c:idx val="0"/>
          <c:order val="1"/>
          <c:tx>
            <c:strRef>
              <c:f>Sheet1!$C$1</c:f>
              <c:strCache>
                <c:ptCount val="1"/>
                <c:pt idx="0">
                  <c:v>Среднее значение по поселениям</c:v>
                </c:pt>
              </c:strCache>
            </c:strRef>
          </c:tx>
          <c:marker>
            <c:symbol val="none"/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delete val="1"/>
            </c:dLbl>
            <c:dLbl>
              <c:idx val="11"/>
              <c:delete val="1"/>
            </c:dLbl>
            <c:dLbl>
              <c:idx val="12"/>
              <c:delete val="1"/>
            </c:dLbl>
            <c:dLbl>
              <c:idx val="13"/>
              <c:delete val="1"/>
            </c:dLbl>
            <c:dLbl>
              <c:idx val="14"/>
              <c:delete val="1"/>
            </c:dLbl>
            <c:dLbl>
              <c:idx val="15"/>
              <c:delete val="1"/>
            </c:dLbl>
            <c:numFmt formatCode="#,##0.0" sourceLinked="0"/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Sheet1!$A$2:$A$18</c:f>
              <c:strCache>
                <c:ptCount val="17"/>
                <c:pt idx="0">
                  <c:v>Пальниковское</c:v>
                </c:pt>
                <c:pt idx="1">
                  <c:v>Савинское</c:v>
                </c:pt>
                <c:pt idx="2">
                  <c:v>Кондратовское</c:v>
                </c:pt>
                <c:pt idx="3">
                  <c:v>Гамовское</c:v>
                </c:pt>
                <c:pt idx="4">
                  <c:v>Лобановское</c:v>
                </c:pt>
                <c:pt idx="5">
                  <c:v>Двуреченское</c:v>
                </c:pt>
                <c:pt idx="6">
                  <c:v>Платошинское</c:v>
                </c:pt>
                <c:pt idx="7">
                  <c:v>Бершетское</c:v>
                </c:pt>
                <c:pt idx="8">
                  <c:v>Сылвенское</c:v>
                </c:pt>
                <c:pt idx="9">
                  <c:v>Кукуштанское</c:v>
                </c:pt>
                <c:pt idx="10">
                  <c:v>Усть-Качкинское</c:v>
                </c:pt>
                <c:pt idx="11">
                  <c:v>Хохловское </c:v>
                </c:pt>
                <c:pt idx="12">
                  <c:v>Юго-Камское</c:v>
                </c:pt>
                <c:pt idx="13">
                  <c:v>Фроловское</c:v>
                </c:pt>
                <c:pt idx="14">
                  <c:v>Култаевское</c:v>
                </c:pt>
                <c:pt idx="15">
                  <c:v>Заболотское</c:v>
                </c:pt>
                <c:pt idx="16">
                  <c:v>Юговское</c:v>
                </c:pt>
              </c:strCache>
            </c:strRef>
          </c:cat>
          <c:val>
            <c:numRef>
              <c:f>Sheet1!$C$2:$C$18</c:f>
              <c:numCache>
                <c:formatCode>0.00</c:formatCode>
                <c:ptCount val="17"/>
                <c:pt idx="0">
                  <c:v>57</c:v>
                </c:pt>
                <c:pt idx="1">
                  <c:v>57</c:v>
                </c:pt>
                <c:pt idx="2">
                  <c:v>57</c:v>
                </c:pt>
                <c:pt idx="3">
                  <c:v>57</c:v>
                </c:pt>
                <c:pt idx="4">
                  <c:v>57</c:v>
                </c:pt>
                <c:pt idx="5">
                  <c:v>57</c:v>
                </c:pt>
                <c:pt idx="6">
                  <c:v>57</c:v>
                </c:pt>
                <c:pt idx="7">
                  <c:v>57</c:v>
                </c:pt>
                <c:pt idx="8">
                  <c:v>57</c:v>
                </c:pt>
                <c:pt idx="9">
                  <c:v>57</c:v>
                </c:pt>
                <c:pt idx="10">
                  <c:v>57</c:v>
                </c:pt>
                <c:pt idx="11">
                  <c:v>57</c:v>
                </c:pt>
                <c:pt idx="12">
                  <c:v>57</c:v>
                </c:pt>
                <c:pt idx="13">
                  <c:v>57</c:v>
                </c:pt>
                <c:pt idx="14">
                  <c:v>57</c:v>
                </c:pt>
                <c:pt idx="15">
                  <c:v>57</c:v>
                </c:pt>
                <c:pt idx="16">
                  <c:v>57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7667200"/>
        <c:axId val="127689472"/>
      </c:lineChart>
      <c:catAx>
        <c:axId val="127667200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low"/>
        <c:spPr>
          <a:ln w="3191">
            <a:solidFill>
              <a:schemeClr val="tx1"/>
            </a:solidFill>
            <a:prstDash val="solid"/>
          </a:ln>
        </c:spPr>
        <c:txPr>
          <a:bodyPr rot="-5400000" vert="horz"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276894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7689472"/>
        <c:scaling>
          <c:orientation val="minMax"/>
        </c:scaling>
        <c:delete val="0"/>
        <c:axPos val="l"/>
        <c:majorGridlines>
          <c:spPr>
            <a:ln w="3191">
              <a:noFill/>
              <a:prstDash val="solid"/>
            </a:ln>
          </c:spPr>
        </c:majorGridlines>
        <c:numFmt formatCode="0" sourceLinked="0"/>
        <c:majorTickMark val="out"/>
        <c:minorTickMark val="none"/>
        <c:tickLblPos val="nextTo"/>
        <c:spPr>
          <a:ln w="319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27667200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20745210785070853"/>
          <c:y val="1.49273954545591E-2"/>
          <c:w val="0.74747024495019987"/>
          <c:h val="5.8029266589426573E-2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9" b="1" i="0" u="none" strike="noStrike" baseline="0">
          <a:solidFill>
            <a:schemeClr val="tx1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3626606980434866E-2"/>
          <c:y val="5.1868876041190226E-2"/>
          <c:w val="0.87037698160005705"/>
          <c:h val="0.65425378421156655"/>
        </c:manualLayout>
      </c:layout>
      <c:barChart>
        <c:barDir val="col"/>
        <c:grouping val="clustered"/>
        <c:varyColors val="0"/>
        <c:ser>
          <c:idx val="17"/>
          <c:order val="0"/>
          <c:tx>
            <c:strRef>
              <c:f>Sheet1!$B$1</c:f>
              <c:strCache>
                <c:ptCount val="1"/>
                <c:pt idx="0">
                  <c:v>Отклонение от факта 2018  г. 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Pt>
            <c:idx val="8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9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0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1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2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3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4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5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6"/>
            <c:invertIfNegative val="0"/>
            <c:bubble3D val="0"/>
            <c:spPr>
              <a:solidFill>
                <a:srgbClr val="FF0000"/>
              </a:solidFill>
            </c:spPr>
          </c:dPt>
          <c:dLbls>
            <c:dLbl>
              <c:idx val="12"/>
              <c:layout>
                <c:manualLayout>
                  <c:x val="1.4338966853728087E-3"/>
                  <c:y val="-4.58102057924304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-5400000" vert="horz"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Sheet1!$A$2:$A$18</c:f>
              <c:strCache>
                <c:ptCount val="17"/>
                <c:pt idx="0">
                  <c:v>Фроловское</c:v>
                </c:pt>
                <c:pt idx="1">
                  <c:v>Юговское</c:v>
                </c:pt>
                <c:pt idx="2">
                  <c:v>Савинское</c:v>
                </c:pt>
                <c:pt idx="3">
                  <c:v>Заболотское</c:v>
                </c:pt>
                <c:pt idx="4">
                  <c:v>Платошинское</c:v>
                </c:pt>
                <c:pt idx="5">
                  <c:v>Лобановское</c:v>
                </c:pt>
                <c:pt idx="6">
                  <c:v>Гамовское</c:v>
                </c:pt>
                <c:pt idx="7">
                  <c:v>Бершетское</c:v>
                </c:pt>
                <c:pt idx="8">
                  <c:v>Юго-Камское</c:v>
                </c:pt>
                <c:pt idx="9">
                  <c:v>Култаевское</c:v>
                </c:pt>
                <c:pt idx="10">
                  <c:v>Двуреченское</c:v>
                </c:pt>
                <c:pt idx="11">
                  <c:v>Кондратовское</c:v>
                </c:pt>
                <c:pt idx="12">
                  <c:v>Сылвенское</c:v>
                </c:pt>
                <c:pt idx="13">
                  <c:v>Пальниковское</c:v>
                </c:pt>
                <c:pt idx="14">
                  <c:v>Хохловское</c:v>
                </c:pt>
                <c:pt idx="15">
                  <c:v>Усть-Качкинское</c:v>
                </c:pt>
                <c:pt idx="16">
                  <c:v>Кукуштанское</c:v>
                </c:pt>
              </c:strCache>
            </c:strRef>
          </c:cat>
          <c:val>
            <c:numRef>
              <c:f>Sheet1!$B$2:$B$18</c:f>
              <c:numCache>
                <c:formatCode>0.00</c:formatCode>
                <c:ptCount val="17"/>
                <c:pt idx="0">
                  <c:v>153.80000000000001</c:v>
                </c:pt>
                <c:pt idx="1">
                  <c:v>137</c:v>
                </c:pt>
                <c:pt idx="2">
                  <c:v>116</c:v>
                </c:pt>
                <c:pt idx="3">
                  <c:v>114.6</c:v>
                </c:pt>
                <c:pt idx="4">
                  <c:v>111.1</c:v>
                </c:pt>
                <c:pt idx="5">
                  <c:v>110.7</c:v>
                </c:pt>
                <c:pt idx="6">
                  <c:v>110.5</c:v>
                </c:pt>
                <c:pt idx="7">
                  <c:v>110</c:v>
                </c:pt>
                <c:pt idx="8">
                  <c:v>108.4</c:v>
                </c:pt>
                <c:pt idx="9">
                  <c:v>106.8</c:v>
                </c:pt>
                <c:pt idx="10">
                  <c:v>102.7</c:v>
                </c:pt>
                <c:pt idx="11">
                  <c:v>101.6</c:v>
                </c:pt>
                <c:pt idx="12">
                  <c:v>100.6</c:v>
                </c:pt>
                <c:pt idx="13">
                  <c:v>98.9</c:v>
                </c:pt>
                <c:pt idx="14">
                  <c:v>97.3</c:v>
                </c:pt>
                <c:pt idx="15">
                  <c:v>92.9</c:v>
                </c:pt>
                <c:pt idx="16">
                  <c:v>76.8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7745408"/>
        <c:axId val="57828480"/>
      </c:barChart>
      <c:lineChart>
        <c:grouping val="standard"/>
        <c:varyColors val="0"/>
        <c:ser>
          <c:idx val="0"/>
          <c:order val="1"/>
          <c:tx>
            <c:strRef>
              <c:f>Sheet1!$C$1</c:f>
              <c:strCache>
                <c:ptCount val="1"/>
                <c:pt idx="0">
                  <c:v>Среднее значение по поселениям </c:v>
                </c:pt>
              </c:strCache>
            </c:strRef>
          </c:tx>
          <c:marker>
            <c:symbol val="none"/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delete val="1"/>
            </c:dLbl>
            <c:dLbl>
              <c:idx val="11"/>
              <c:delete val="1"/>
            </c:dLbl>
            <c:dLbl>
              <c:idx val="12"/>
              <c:delete val="1"/>
            </c:dLbl>
            <c:dLbl>
              <c:idx val="13"/>
              <c:delete val="1"/>
            </c:dLbl>
            <c:dLbl>
              <c:idx val="14"/>
              <c:delete val="1"/>
            </c:dLbl>
            <c:dLbl>
              <c:idx val="15"/>
              <c:delete val="1"/>
            </c:dLbl>
            <c:numFmt formatCode="#,##0.0" sourceLinked="0"/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Sheet1!$A$2:$A$18</c:f>
              <c:strCache>
                <c:ptCount val="17"/>
                <c:pt idx="0">
                  <c:v>Фроловское</c:v>
                </c:pt>
                <c:pt idx="1">
                  <c:v>Юговское</c:v>
                </c:pt>
                <c:pt idx="2">
                  <c:v>Савинское</c:v>
                </c:pt>
                <c:pt idx="3">
                  <c:v>Заболотское</c:v>
                </c:pt>
                <c:pt idx="4">
                  <c:v>Платошинское</c:v>
                </c:pt>
                <c:pt idx="5">
                  <c:v>Лобановское</c:v>
                </c:pt>
                <c:pt idx="6">
                  <c:v>Гамовское</c:v>
                </c:pt>
                <c:pt idx="7">
                  <c:v>Бершетское</c:v>
                </c:pt>
                <c:pt idx="8">
                  <c:v>Юго-Камское</c:v>
                </c:pt>
                <c:pt idx="9">
                  <c:v>Култаевское</c:v>
                </c:pt>
                <c:pt idx="10">
                  <c:v>Двуреченское</c:v>
                </c:pt>
                <c:pt idx="11">
                  <c:v>Кондратовское</c:v>
                </c:pt>
                <c:pt idx="12">
                  <c:v>Сылвенское</c:v>
                </c:pt>
                <c:pt idx="13">
                  <c:v>Пальниковское</c:v>
                </c:pt>
                <c:pt idx="14">
                  <c:v>Хохловское</c:v>
                </c:pt>
                <c:pt idx="15">
                  <c:v>Усть-Качкинское</c:v>
                </c:pt>
                <c:pt idx="16">
                  <c:v>Кукуштанское</c:v>
                </c:pt>
              </c:strCache>
            </c:strRef>
          </c:cat>
          <c:val>
            <c:numRef>
              <c:f>Sheet1!$C$2:$C$18</c:f>
              <c:numCache>
                <c:formatCode>0.00</c:formatCode>
                <c:ptCount val="17"/>
                <c:pt idx="0">
                  <c:v>109</c:v>
                </c:pt>
                <c:pt idx="1">
                  <c:v>109</c:v>
                </c:pt>
                <c:pt idx="2">
                  <c:v>109</c:v>
                </c:pt>
                <c:pt idx="3">
                  <c:v>109</c:v>
                </c:pt>
                <c:pt idx="4">
                  <c:v>109</c:v>
                </c:pt>
                <c:pt idx="5">
                  <c:v>109</c:v>
                </c:pt>
                <c:pt idx="6">
                  <c:v>109</c:v>
                </c:pt>
                <c:pt idx="7">
                  <c:v>109</c:v>
                </c:pt>
                <c:pt idx="8">
                  <c:v>109</c:v>
                </c:pt>
                <c:pt idx="9">
                  <c:v>109</c:v>
                </c:pt>
                <c:pt idx="10">
                  <c:v>109</c:v>
                </c:pt>
                <c:pt idx="11">
                  <c:v>109</c:v>
                </c:pt>
                <c:pt idx="12">
                  <c:v>109</c:v>
                </c:pt>
                <c:pt idx="13">
                  <c:v>109</c:v>
                </c:pt>
                <c:pt idx="14">
                  <c:v>109</c:v>
                </c:pt>
                <c:pt idx="15">
                  <c:v>109</c:v>
                </c:pt>
                <c:pt idx="16">
                  <c:v>109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7745408"/>
        <c:axId val="57828480"/>
      </c:lineChart>
      <c:catAx>
        <c:axId val="127745408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low"/>
        <c:spPr>
          <a:ln w="3191">
            <a:solidFill>
              <a:schemeClr val="tx1"/>
            </a:solidFill>
            <a:prstDash val="solid"/>
          </a:ln>
        </c:spPr>
        <c:txPr>
          <a:bodyPr rot="-5400000" vert="horz"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578284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7828480"/>
        <c:scaling>
          <c:orientation val="minMax"/>
          <c:max val="160"/>
        </c:scaling>
        <c:delete val="0"/>
        <c:axPos val="l"/>
        <c:majorGridlines>
          <c:spPr>
            <a:ln w="3191">
              <a:noFill/>
              <a:prstDash val="solid"/>
            </a:ln>
          </c:spPr>
        </c:majorGridlines>
        <c:numFmt formatCode="0" sourceLinked="0"/>
        <c:majorTickMark val="out"/>
        <c:minorTickMark val="none"/>
        <c:tickLblPos val="nextTo"/>
        <c:spPr>
          <a:ln w="319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27745408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4112286981663283"/>
          <c:y val="1.1452551448107497E-2"/>
          <c:w val="0.8468049620502871"/>
          <c:h val="5.8029266589426573E-2"/>
        </c:manualLayout>
      </c:layout>
      <c:overlay val="0"/>
      <c:txPr>
        <a:bodyPr/>
        <a:lstStyle/>
        <a:p>
          <a:pPr algn="just">
            <a:defRPr sz="1600"/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9" b="1" i="0" u="none" strike="noStrike" baseline="0">
          <a:solidFill>
            <a:schemeClr val="tx1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0796090407298921E-2"/>
          <c:y val="9.0807550964755734E-2"/>
          <c:w val="0.87037698160005705"/>
          <c:h val="0.58553847552292171"/>
        </c:manualLayout>
      </c:layout>
      <c:barChart>
        <c:barDir val="col"/>
        <c:grouping val="clustered"/>
        <c:varyColors val="0"/>
        <c:ser>
          <c:idx val="17"/>
          <c:order val="0"/>
          <c:tx>
            <c:strRef>
              <c:f>Sheet1!$B$1</c:f>
              <c:strCache>
                <c:ptCount val="1"/>
                <c:pt idx="0">
                  <c:v>Исполнение плана 2019  г. 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Pt>
            <c:idx val="6"/>
            <c:invertIfNegative val="0"/>
            <c:bubble3D val="0"/>
          </c:dPt>
          <c:dPt>
            <c:idx val="7"/>
            <c:invertIfNegative val="0"/>
            <c:bubble3D val="0"/>
          </c:dPt>
          <c:dPt>
            <c:idx val="8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9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10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11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12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13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14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15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16"/>
            <c:invertIfNegative val="0"/>
            <c:bubble3D val="0"/>
            <c:spPr>
              <a:solidFill>
                <a:srgbClr val="FFCC00"/>
              </a:solidFill>
            </c:spPr>
          </c:dPt>
          <c:dLbls>
            <c:dLbl>
              <c:idx val="0"/>
              <c:layout>
                <c:manualLayout>
                  <c:x val="0"/>
                  <c:y val="2.06145926065934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2.51956131858364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4338966853728087E-3"/>
                  <c:y val="1.83240823169719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3016900561184263E-3"/>
                  <c:y val="1.3743061737728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1.4338966853728612E-3"/>
                  <c:y val="1.14525514481074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8677933707456174E-3"/>
                  <c:y val="3.89386749235654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1.4338966853728087E-3"/>
                  <c:y val="3.43576543443224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0"/>
                  <c:y val="2.7486123475457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1.4338966853728087E-3"/>
                  <c:y val="2.7486123475457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4.3016900561184263E-3"/>
                  <c:y val="2.97766337650794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0"/>
                  <c:y val="1.83240823169719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>
                <c:manualLayout>
                  <c:x val="0"/>
                  <c:y val="1.60335720273504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layout>
                <c:manualLayout>
                  <c:x val="-2.8677933707456174E-3"/>
                  <c:y val="1.60335720273504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-5400000" vert="horz"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Sheet1!$A$2:$A$18</c:f>
              <c:strCache>
                <c:ptCount val="17"/>
                <c:pt idx="0">
                  <c:v>Юговское</c:v>
                </c:pt>
                <c:pt idx="1">
                  <c:v>Савинское</c:v>
                </c:pt>
                <c:pt idx="2">
                  <c:v>Кондратовское</c:v>
                </c:pt>
                <c:pt idx="3">
                  <c:v>Платошинское</c:v>
                </c:pt>
                <c:pt idx="4">
                  <c:v>Бершетское</c:v>
                </c:pt>
                <c:pt idx="5">
                  <c:v>Сылвенское</c:v>
                </c:pt>
                <c:pt idx="6">
                  <c:v>Лобановское</c:v>
                </c:pt>
                <c:pt idx="7">
                  <c:v>Хохловское</c:v>
                </c:pt>
                <c:pt idx="8">
                  <c:v>Гамовское</c:v>
                </c:pt>
                <c:pt idx="9">
                  <c:v>Заболотское</c:v>
                </c:pt>
                <c:pt idx="10">
                  <c:v>Пальниковское</c:v>
                </c:pt>
                <c:pt idx="11">
                  <c:v>Култаевское</c:v>
                </c:pt>
                <c:pt idx="12">
                  <c:v>Фроловское</c:v>
                </c:pt>
                <c:pt idx="13">
                  <c:v>Юго-Камское</c:v>
                </c:pt>
                <c:pt idx="14">
                  <c:v>Двуреченское</c:v>
                </c:pt>
                <c:pt idx="15">
                  <c:v>Усть-Качкинское</c:v>
                </c:pt>
                <c:pt idx="16">
                  <c:v>Кукуштанское</c:v>
                </c:pt>
              </c:strCache>
            </c:strRef>
          </c:cat>
          <c:val>
            <c:numRef>
              <c:f>Sheet1!$B$2:$B$18</c:f>
              <c:numCache>
                <c:formatCode>#,##0.0</c:formatCode>
                <c:ptCount val="17"/>
                <c:pt idx="0">
                  <c:v>88.5</c:v>
                </c:pt>
                <c:pt idx="1">
                  <c:v>86.9</c:v>
                </c:pt>
                <c:pt idx="2">
                  <c:v>85.9</c:v>
                </c:pt>
                <c:pt idx="3">
                  <c:v>79.400000000000006</c:v>
                </c:pt>
                <c:pt idx="4">
                  <c:v>77.900000000000006</c:v>
                </c:pt>
                <c:pt idx="5">
                  <c:v>75.7</c:v>
                </c:pt>
                <c:pt idx="6">
                  <c:v>75.5</c:v>
                </c:pt>
                <c:pt idx="7">
                  <c:v>75.099999999999994</c:v>
                </c:pt>
                <c:pt idx="8">
                  <c:v>74.2</c:v>
                </c:pt>
                <c:pt idx="9">
                  <c:v>70.099999999999994</c:v>
                </c:pt>
                <c:pt idx="10">
                  <c:v>69.3</c:v>
                </c:pt>
                <c:pt idx="11">
                  <c:v>68.099999999999994</c:v>
                </c:pt>
                <c:pt idx="12">
                  <c:v>67.7</c:v>
                </c:pt>
                <c:pt idx="13">
                  <c:v>66.400000000000006</c:v>
                </c:pt>
                <c:pt idx="14">
                  <c:v>64.400000000000006</c:v>
                </c:pt>
                <c:pt idx="15">
                  <c:v>59.7</c:v>
                </c:pt>
                <c:pt idx="16">
                  <c:v>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7921920"/>
        <c:axId val="57923456"/>
      </c:barChart>
      <c:lineChart>
        <c:grouping val="standard"/>
        <c:varyColors val="0"/>
        <c:ser>
          <c:idx val="0"/>
          <c:order val="1"/>
          <c:tx>
            <c:strRef>
              <c:f>Sheet1!$C$1</c:f>
              <c:strCache>
                <c:ptCount val="1"/>
                <c:pt idx="0">
                  <c:v>Среднее значение по поселениям</c:v>
                </c:pt>
              </c:strCache>
            </c:strRef>
          </c:tx>
          <c:marker>
            <c:symbol val="none"/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delete val="1"/>
            </c:dLbl>
            <c:dLbl>
              <c:idx val="11"/>
              <c:delete val="1"/>
            </c:dLbl>
            <c:dLbl>
              <c:idx val="12"/>
              <c:delete val="1"/>
            </c:dLbl>
            <c:dLbl>
              <c:idx val="13"/>
              <c:delete val="1"/>
            </c:dLbl>
            <c:dLbl>
              <c:idx val="14"/>
              <c:delete val="1"/>
            </c:dLbl>
            <c:dLbl>
              <c:idx val="15"/>
              <c:delete val="1"/>
            </c:dLbl>
            <c:numFmt formatCode="#,##0.0" sourceLinked="0"/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Sheet1!$A$2:$A$18</c:f>
              <c:strCache>
                <c:ptCount val="17"/>
                <c:pt idx="0">
                  <c:v>Юговское</c:v>
                </c:pt>
                <c:pt idx="1">
                  <c:v>Савинское</c:v>
                </c:pt>
                <c:pt idx="2">
                  <c:v>Кондратовское</c:v>
                </c:pt>
                <c:pt idx="3">
                  <c:v>Платошинское</c:v>
                </c:pt>
                <c:pt idx="4">
                  <c:v>Бершетское</c:v>
                </c:pt>
                <c:pt idx="5">
                  <c:v>Сылвенское</c:v>
                </c:pt>
                <c:pt idx="6">
                  <c:v>Лобановское</c:v>
                </c:pt>
                <c:pt idx="7">
                  <c:v>Хохловское</c:v>
                </c:pt>
                <c:pt idx="8">
                  <c:v>Гамовское</c:v>
                </c:pt>
                <c:pt idx="9">
                  <c:v>Заболотское</c:v>
                </c:pt>
                <c:pt idx="10">
                  <c:v>Пальниковское</c:v>
                </c:pt>
                <c:pt idx="11">
                  <c:v>Култаевское</c:v>
                </c:pt>
                <c:pt idx="12">
                  <c:v>Фроловское</c:v>
                </c:pt>
                <c:pt idx="13">
                  <c:v>Юго-Камское</c:v>
                </c:pt>
                <c:pt idx="14">
                  <c:v>Двуреченское</c:v>
                </c:pt>
                <c:pt idx="15">
                  <c:v>Усть-Качкинское</c:v>
                </c:pt>
                <c:pt idx="16">
                  <c:v>Кукуштанское</c:v>
                </c:pt>
              </c:strCache>
            </c:strRef>
          </c:cat>
          <c:val>
            <c:numRef>
              <c:f>Sheet1!$C$2:$C$18</c:f>
              <c:numCache>
                <c:formatCode>0.00</c:formatCode>
                <c:ptCount val="17"/>
                <c:pt idx="0">
                  <c:v>74.7</c:v>
                </c:pt>
                <c:pt idx="1">
                  <c:v>74.7</c:v>
                </c:pt>
                <c:pt idx="2">
                  <c:v>74.7</c:v>
                </c:pt>
                <c:pt idx="3">
                  <c:v>74.7</c:v>
                </c:pt>
                <c:pt idx="4">
                  <c:v>74.7</c:v>
                </c:pt>
                <c:pt idx="5">
                  <c:v>74.7</c:v>
                </c:pt>
                <c:pt idx="6">
                  <c:v>74.7</c:v>
                </c:pt>
                <c:pt idx="7">
                  <c:v>74.7</c:v>
                </c:pt>
                <c:pt idx="8">
                  <c:v>74.7</c:v>
                </c:pt>
                <c:pt idx="9">
                  <c:v>74.7</c:v>
                </c:pt>
                <c:pt idx="10">
                  <c:v>74.7</c:v>
                </c:pt>
                <c:pt idx="11">
                  <c:v>74.7</c:v>
                </c:pt>
                <c:pt idx="12">
                  <c:v>74.7</c:v>
                </c:pt>
                <c:pt idx="13">
                  <c:v>74.7</c:v>
                </c:pt>
                <c:pt idx="14">
                  <c:v>74.7</c:v>
                </c:pt>
                <c:pt idx="15">
                  <c:v>74.7</c:v>
                </c:pt>
                <c:pt idx="16">
                  <c:v>74.7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921920"/>
        <c:axId val="57923456"/>
      </c:lineChart>
      <c:catAx>
        <c:axId val="57921920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low"/>
        <c:spPr>
          <a:ln w="3191">
            <a:solidFill>
              <a:schemeClr val="tx1"/>
            </a:solidFill>
            <a:prstDash val="solid"/>
          </a:ln>
        </c:spPr>
        <c:txPr>
          <a:bodyPr rot="-5400000" vert="horz"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579234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7923456"/>
        <c:scaling>
          <c:orientation val="minMax"/>
          <c:max val="90"/>
        </c:scaling>
        <c:delete val="0"/>
        <c:axPos val="l"/>
        <c:majorGridlines>
          <c:spPr>
            <a:ln w="3191">
              <a:noFill/>
              <a:prstDash val="solid"/>
            </a:ln>
          </c:spPr>
        </c:majorGridlines>
        <c:numFmt formatCode="0" sourceLinked="0"/>
        <c:majorTickMark val="out"/>
        <c:minorTickMark val="none"/>
        <c:tickLblPos val="nextTo"/>
        <c:spPr>
          <a:ln w="319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57921920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15869962054803305"/>
          <c:y val="1.7682198370455229E-2"/>
          <c:w val="0.69154827422066034"/>
          <c:h val="5.8029266589426573E-2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9" b="1" i="0" u="none" strike="noStrike" baseline="0">
          <a:solidFill>
            <a:schemeClr val="tx1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9047074797587968E-2"/>
          <c:y val="8.0933574948128875E-2"/>
          <c:w val="0.8602163785733552"/>
          <c:h val="0.61373642418109708"/>
        </c:manualLayout>
      </c:layout>
      <c:barChart>
        <c:barDir val="col"/>
        <c:grouping val="clustered"/>
        <c:varyColors val="0"/>
        <c:ser>
          <c:idx val="17"/>
          <c:order val="0"/>
          <c:tx>
            <c:strRef>
              <c:f>Sheet1!$B$1</c:f>
              <c:strCache>
                <c:ptCount val="1"/>
                <c:pt idx="0">
                  <c:v>Отклонение от факта 2018  г. 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Pt>
            <c:idx val="9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0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1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2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3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4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5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6"/>
            <c:invertIfNegative val="0"/>
            <c:bubble3D val="0"/>
            <c:spPr>
              <a:solidFill>
                <a:srgbClr val="FF0000"/>
              </a:solidFill>
            </c:spPr>
          </c:dPt>
          <c:dLbls>
            <c:dLbl>
              <c:idx val="0"/>
              <c:layout>
                <c:manualLayout>
                  <c:x val="-4.35454449864449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1.4867169248915363E-3"/>
                  <c:y val="6.87153086886449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4.35454449864449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2575741644074852E-3"/>
                  <c:y val="-7.800184363899506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5.2803138015059182E-5"/>
                  <c:y val="-8.976292423964905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1.4339137868764772E-3"/>
                  <c:y val="4.82245591330692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1.1429250652610213E-7"/>
                  <c:y val="4.1167347772169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-1.5043179708965561E-3"/>
                  <c:y val="1.32164369124151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>
                <c:manualLayout>
                  <c:x val="-1.451629125388023E-3"/>
                  <c:y val="1.07405483474809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layout>
                <c:manualLayout>
                  <c:x val="2.9029153732565744E-3"/>
                  <c:y val="1.17620189348330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-5400000" vert="horz"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Sheet1!$A$2:$A$18</c:f>
              <c:strCache>
                <c:ptCount val="17"/>
                <c:pt idx="0">
                  <c:v>Пальниковское</c:v>
                </c:pt>
                <c:pt idx="1">
                  <c:v>Юговское</c:v>
                </c:pt>
                <c:pt idx="2">
                  <c:v>Фроловское </c:v>
                </c:pt>
                <c:pt idx="3">
                  <c:v>Юго-Камское</c:v>
                </c:pt>
                <c:pt idx="4">
                  <c:v>Лобановское</c:v>
                </c:pt>
                <c:pt idx="5">
                  <c:v>Хохловское</c:v>
                </c:pt>
                <c:pt idx="6">
                  <c:v>Платошинское</c:v>
                </c:pt>
                <c:pt idx="7">
                  <c:v>Двуреченское</c:v>
                </c:pt>
                <c:pt idx="8">
                  <c:v>Кондратовское</c:v>
                </c:pt>
                <c:pt idx="9">
                  <c:v>Бершетское</c:v>
                </c:pt>
                <c:pt idx="10">
                  <c:v>Савинское</c:v>
                </c:pt>
                <c:pt idx="11">
                  <c:v>Гамовское</c:v>
                </c:pt>
                <c:pt idx="12">
                  <c:v>Усть-Качкинское</c:v>
                </c:pt>
                <c:pt idx="13">
                  <c:v>Кукуштанское</c:v>
                </c:pt>
                <c:pt idx="14">
                  <c:v>Култаевское</c:v>
                </c:pt>
                <c:pt idx="15">
                  <c:v>Заболотское</c:v>
                </c:pt>
                <c:pt idx="16">
                  <c:v>Сылвенское</c:v>
                </c:pt>
              </c:strCache>
            </c:strRef>
          </c:cat>
          <c:val>
            <c:numRef>
              <c:f>Sheet1!$B$2:$B$18</c:f>
              <c:numCache>
                <c:formatCode>0.00</c:formatCode>
                <c:ptCount val="17"/>
                <c:pt idx="0">
                  <c:v>203.8</c:v>
                </c:pt>
                <c:pt idx="1">
                  <c:v>180.6</c:v>
                </c:pt>
                <c:pt idx="2">
                  <c:v>153.30000000000001</c:v>
                </c:pt>
                <c:pt idx="3">
                  <c:v>141.80000000000001</c:v>
                </c:pt>
                <c:pt idx="4">
                  <c:v>130.1</c:v>
                </c:pt>
                <c:pt idx="5">
                  <c:v>127.5</c:v>
                </c:pt>
                <c:pt idx="6">
                  <c:v>123.4</c:v>
                </c:pt>
                <c:pt idx="7">
                  <c:v>118</c:v>
                </c:pt>
                <c:pt idx="8">
                  <c:v>112.7</c:v>
                </c:pt>
                <c:pt idx="9">
                  <c:v>102</c:v>
                </c:pt>
                <c:pt idx="10">
                  <c:v>101.1</c:v>
                </c:pt>
                <c:pt idx="11">
                  <c:v>100.2</c:v>
                </c:pt>
                <c:pt idx="12">
                  <c:v>99.1</c:v>
                </c:pt>
                <c:pt idx="13">
                  <c:v>96.6</c:v>
                </c:pt>
                <c:pt idx="14">
                  <c:v>85.3</c:v>
                </c:pt>
                <c:pt idx="15">
                  <c:v>83.5</c:v>
                </c:pt>
                <c:pt idx="16">
                  <c:v>80.8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8077568"/>
        <c:axId val="58079104"/>
      </c:barChart>
      <c:lineChart>
        <c:grouping val="standard"/>
        <c:varyColors val="0"/>
        <c:ser>
          <c:idx val="0"/>
          <c:order val="1"/>
          <c:tx>
            <c:strRef>
              <c:f>Sheet1!$C$1</c:f>
              <c:strCache>
                <c:ptCount val="1"/>
                <c:pt idx="0">
                  <c:v>Среднее значение по поселениям</c:v>
                </c:pt>
              </c:strCache>
            </c:strRef>
          </c:tx>
          <c:marker>
            <c:symbol val="none"/>
          </c:marker>
          <c:dPt>
            <c:idx val="11"/>
            <c:bubble3D val="0"/>
          </c:dPt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delete val="1"/>
            </c:dLbl>
            <c:dLbl>
              <c:idx val="11"/>
              <c:delete val="1"/>
            </c:dLbl>
            <c:dLbl>
              <c:idx val="12"/>
              <c:delete val="1"/>
            </c:dLbl>
            <c:dLbl>
              <c:idx val="13"/>
              <c:delete val="1"/>
            </c:dLbl>
            <c:dLbl>
              <c:idx val="14"/>
              <c:delete val="1"/>
            </c:dLbl>
            <c:dLbl>
              <c:idx val="15"/>
              <c:delete val="1"/>
            </c:dLbl>
            <c:dLbl>
              <c:idx val="16"/>
              <c:layout>
                <c:manualLayout>
                  <c:x val="1.734765951805136E-2"/>
                  <c:y val="-1.83241651828475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Sheet1!$A$2:$A$18</c:f>
              <c:strCache>
                <c:ptCount val="17"/>
                <c:pt idx="0">
                  <c:v>Пальниковское</c:v>
                </c:pt>
                <c:pt idx="1">
                  <c:v>Юговское</c:v>
                </c:pt>
                <c:pt idx="2">
                  <c:v>Фроловское </c:v>
                </c:pt>
                <c:pt idx="3">
                  <c:v>Юго-Камское</c:v>
                </c:pt>
                <c:pt idx="4">
                  <c:v>Лобановское</c:v>
                </c:pt>
                <c:pt idx="5">
                  <c:v>Хохловское</c:v>
                </c:pt>
                <c:pt idx="6">
                  <c:v>Платошинское</c:v>
                </c:pt>
                <c:pt idx="7">
                  <c:v>Двуреченское</c:v>
                </c:pt>
                <c:pt idx="8">
                  <c:v>Кондратовское</c:v>
                </c:pt>
                <c:pt idx="9">
                  <c:v>Бершетское</c:v>
                </c:pt>
                <c:pt idx="10">
                  <c:v>Савинское</c:v>
                </c:pt>
                <c:pt idx="11">
                  <c:v>Гамовское</c:v>
                </c:pt>
                <c:pt idx="12">
                  <c:v>Усть-Качкинское</c:v>
                </c:pt>
                <c:pt idx="13">
                  <c:v>Кукуштанское</c:v>
                </c:pt>
                <c:pt idx="14">
                  <c:v>Култаевское</c:v>
                </c:pt>
                <c:pt idx="15">
                  <c:v>Заболотское</c:v>
                </c:pt>
                <c:pt idx="16">
                  <c:v>Сылвенское</c:v>
                </c:pt>
              </c:strCache>
            </c:strRef>
          </c:cat>
          <c:val>
            <c:numRef>
              <c:f>Sheet1!$C$2:$C$18</c:f>
              <c:numCache>
                <c:formatCode>0.00</c:formatCode>
                <c:ptCount val="17"/>
                <c:pt idx="0">
                  <c:v>107</c:v>
                </c:pt>
                <c:pt idx="1">
                  <c:v>107</c:v>
                </c:pt>
                <c:pt idx="2">
                  <c:v>107</c:v>
                </c:pt>
                <c:pt idx="3">
                  <c:v>107</c:v>
                </c:pt>
                <c:pt idx="4">
                  <c:v>107</c:v>
                </c:pt>
                <c:pt idx="5">
                  <c:v>107</c:v>
                </c:pt>
                <c:pt idx="6">
                  <c:v>107</c:v>
                </c:pt>
                <c:pt idx="7">
                  <c:v>107</c:v>
                </c:pt>
                <c:pt idx="8">
                  <c:v>107</c:v>
                </c:pt>
                <c:pt idx="9">
                  <c:v>107</c:v>
                </c:pt>
                <c:pt idx="10">
                  <c:v>107</c:v>
                </c:pt>
                <c:pt idx="11">
                  <c:v>107</c:v>
                </c:pt>
                <c:pt idx="12">
                  <c:v>107</c:v>
                </c:pt>
                <c:pt idx="13">
                  <c:v>107</c:v>
                </c:pt>
                <c:pt idx="14">
                  <c:v>107</c:v>
                </c:pt>
                <c:pt idx="15">
                  <c:v>107</c:v>
                </c:pt>
                <c:pt idx="16">
                  <c:v>107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8077568"/>
        <c:axId val="58079104"/>
      </c:lineChart>
      <c:catAx>
        <c:axId val="58077568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low"/>
        <c:spPr>
          <a:ln w="3191">
            <a:solidFill>
              <a:schemeClr val="tx1"/>
            </a:solidFill>
            <a:prstDash val="solid"/>
          </a:ln>
        </c:spPr>
        <c:txPr>
          <a:bodyPr rot="-5400000" vert="horz"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580791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8079104"/>
        <c:scaling>
          <c:orientation val="minMax"/>
          <c:max val="250"/>
          <c:min val="0"/>
        </c:scaling>
        <c:delete val="0"/>
        <c:axPos val="l"/>
        <c:majorGridlines>
          <c:spPr>
            <a:ln w="3191">
              <a:noFill/>
              <a:prstDash val="solid"/>
            </a:ln>
          </c:spPr>
        </c:majorGridlines>
        <c:numFmt formatCode="0" sourceLinked="0"/>
        <c:majorTickMark val="out"/>
        <c:minorTickMark val="none"/>
        <c:tickLblPos val="nextTo"/>
        <c:spPr>
          <a:ln w="319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58077568"/>
        <c:crosses val="autoZero"/>
        <c:crossBetween val="between"/>
        <c:majorUnit val="40"/>
        <c:minorUnit val="20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1519027416486466"/>
          <c:y val="7.1501064446292751E-3"/>
          <c:w val="0.85090416801912805"/>
          <c:h val="6.0381804424133052E-2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9" b="1" i="0" u="none" strike="noStrike" baseline="0">
          <a:solidFill>
            <a:schemeClr val="tx1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0796090407298921E-2"/>
          <c:y val="9.0807550964755734E-2"/>
          <c:w val="0.87037698160005705"/>
          <c:h val="0.58553847552292171"/>
        </c:manualLayout>
      </c:layout>
      <c:barChart>
        <c:barDir val="col"/>
        <c:grouping val="clustered"/>
        <c:varyColors val="0"/>
        <c:ser>
          <c:idx val="17"/>
          <c:order val="0"/>
          <c:tx>
            <c:strRef>
              <c:f>Sheet1!$B$1</c:f>
              <c:strCache>
                <c:ptCount val="1"/>
                <c:pt idx="0">
                  <c:v>Исполнение плана 2019  г. 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Pt>
            <c:idx val="10"/>
            <c:invertIfNegative val="0"/>
            <c:bubble3D val="0"/>
          </c:dPt>
          <c:dPt>
            <c:idx val="11"/>
            <c:invertIfNegative val="0"/>
            <c:bubble3D val="0"/>
          </c:dPt>
          <c:dPt>
            <c:idx val="12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13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14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15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16"/>
            <c:invertIfNegative val="0"/>
            <c:bubble3D val="0"/>
            <c:spPr>
              <a:solidFill>
                <a:srgbClr val="FFCC00"/>
              </a:solidFill>
            </c:spPr>
          </c:dPt>
          <c:dLbls>
            <c:dLbl>
              <c:idx val="11"/>
              <c:layout>
                <c:manualLayout>
                  <c:x val="-2.9271197878829227E-3"/>
                  <c:y val="1.14525514481074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2.8975028671945008E-3"/>
                  <c:y val="5.26817366612944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1.4635598939414613E-3"/>
                  <c:y val="4.58102057924299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0"/>
                  <c:y val="3.20671440547009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>
                <c:manualLayout>
                  <c:x val="1.0732648571098571E-16"/>
                  <c:y val="2.7486123475457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-5400000" vert="horz"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Sheet1!$A$2:$A$18</c:f>
              <c:strCache>
                <c:ptCount val="17"/>
                <c:pt idx="0">
                  <c:v>Пальниковское</c:v>
                </c:pt>
                <c:pt idx="1">
                  <c:v>Лобановское</c:v>
                </c:pt>
                <c:pt idx="2">
                  <c:v>Хохловское</c:v>
                </c:pt>
                <c:pt idx="3">
                  <c:v>Бершетское</c:v>
                </c:pt>
                <c:pt idx="4">
                  <c:v>Кондратовское</c:v>
                </c:pt>
                <c:pt idx="5">
                  <c:v>Двуреченское</c:v>
                </c:pt>
                <c:pt idx="6">
                  <c:v>Гамовское</c:v>
                </c:pt>
                <c:pt idx="7">
                  <c:v>Юго-Камское</c:v>
                </c:pt>
                <c:pt idx="8">
                  <c:v>Усть-Качкинское</c:v>
                </c:pt>
                <c:pt idx="9">
                  <c:v>Сылвенское</c:v>
                </c:pt>
                <c:pt idx="10">
                  <c:v>Кукуштанское</c:v>
                </c:pt>
                <c:pt idx="11">
                  <c:v>Платошинское</c:v>
                </c:pt>
                <c:pt idx="12">
                  <c:v>Савинское</c:v>
                </c:pt>
                <c:pt idx="13">
                  <c:v>Фроловское </c:v>
                </c:pt>
                <c:pt idx="14">
                  <c:v>Култаевское</c:v>
                </c:pt>
                <c:pt idx="15">
                  <c:v>Заболотское</c:v>
                </c:pt>
                <c:pt idx="16">
                  <c:v>Юговское</c:v>
                </c:pt>
              </c:strCache>
            </c:strRef>
          </c:cat>
          <c:val>
            <c:numRef>
              <c:f>Sheet1!$B$2:$B$18</c:f>
              <c:numCache>
                <c:formatCode>#,##0.0</c:formatCode>
                <c:ptCount val="17"/>
                <c:pt idx="0">
                  <c:v>105.6</c:v>
                </c:pt>
                <c:pt idx="1">
                  <c:v>69.2</c:v>
                </c:pt>
                <c:pt idx="2">
                  <c:v>67.900000000000006</c:v>
                </c:pt>
                <c:pt idx="3">
                  <c:v>64.3</c:v>
                </c:pt>
                <c:pt idx="4">
                  <c:v>63.4</c:v>
                </c:pt>
                <c:pt idx="5">
                  <c:v>61.1</c:v>
                </c:pt>
                <c:pt idx="6">
                  <c:v>57.4</c:v>
                </c:pt>
                <c:pt idx="7">
                  <c:v>53.9</c:v>
                </c:pt>
                <c:pt idx="8">
                  <c:v>50.6</c:v>
                </c:pt>
                <c:pt idx="9">
                  <c:v>50</c:v>
                </c:pt>
                <c:pt idx="10">
                  <c:v>47.8</c:v>
                </c:pt>
                <c:pt idx="11">
                  <c:v>46.7</c:v>
                </c:pt>
                <c:pt idx="12">
                  <c:v>42.5</c:v>
                </c:pt>
                <c:pt idx="13">
                  <c:v>41.3</c:v>
                </c:pt>
                <c:pt idx="14">
                  <c:v>35.700000000000003</c:v>
                </c:pt>
                <c:pt idx="15">
                  <c:v>34.6</c:v>
                </c:pt>
                <c:pt idx="16">
                  <c:v>13.4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4688128"/>
        <c:axId val="134734976"/>
      </c:barChart>
      <c:lineChart>
        <c:grouping val="standard"/>
        <c:varyColors val="0"/>
        <c:ser>
          <c:idx val="0"/>
          <c:order val="1"/>
          <c:tx>
            <c:strRef>
              <c:f>Sheet1!$C$1</c:f>
              <c:strCache>
                <c:ptCount val="1"/>
                <c:pt idx="0">
                  <c:v>Среднее значение по поселениям</c:v>
                </c:pt>
              </c:strCache>
            </c:strRef>
          </c:tx>
          <c:marker>
            <c:symbol val="none"/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delete val="1"/>
            </c:dLbl>
            <c:dLbl>
              <c:idx val="11"/>
              <c:delete val="1"/>
            </c:dLbl>
            <c:dLbl>
              <c:idx val="12"/>
              <c:delete val="1"/>
            </c:dLbl>
            <c:dLbl>
              <c:idx val="13"/>
              <c:delete val="1"/>
            </c:dLbl>
            <c:dLbl>
              <c:idx val="14"/>
              <c:delete val="1"/>
            </c:dLbl>
            <c:dLbl>
              <c:idx val="15"/>
              <c:delete val="1"/>
            </c:dLbl>
            <c:numFmt formatCode="#,##0.0" sourceLinked="0"/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Sheet1!$A$2:$A$18</c:f>
              <c:strCache>
                <c:ptCount val="17"/>
                <c:pt idx="0">
                  <c:v>Пальниковское</c:v>
                </c:pt>
                <c:pt idx="1">
                  <c:v>Лобановское</c:v>
                </c:pt>
                <c:pt idx="2">
                  <c:v>Хохловское</c:v>
                </c:pt>
                <c:pt idx="3">
                  <c:v>Бершетское</c:v>
                </c:pt>
                <c:pt idx="4">
                  <c:v>Кондратовское</c:v>
                </c:pt>
                <c:pt idx="5">
                  <c:v>Двуреченское</c:v>
                </c:pt>
                <c:pt idx="6">
                  <c:v>Гамовское</c:v>
                </c:pt>
                <c:pt idx="7">
                  <c:v>Юго-Камское</c:v>
                </c:pt>
                <c:pt idx="8">
                  <c:v>Усть-Качкинское</c:v>
                </c:pt>
                <c:pt idx="9">
                  <c:v>Сылвенское</c:v>
                </c:pt>
                <c:pt idx="10">
                  <c:v>Кукуштанское</c:v>
                </c:pt>
                <c:pt idx="11">
                  <c:v>Платошинское</c:v>
                </c:pt>
                <c:pt idx="12">
                  <c:v>Савинское</c:v>
                </c:pt>
                <c:pt idx="13">
                  <c:v>Фроловское </c:v>
                </c:pt>
                <c:pt idx="14">
                  <c:v>Култаевское</c:v>
                </c:pt>
                <c:pt idx="15">
                  <c:v>Заболотское</c:v>
                </c:pt>
                <c:pt idx="16">
                  <c:v>Юговское</c:v>
                </c:pt>
              </c:strCache>
            </c:strRef>
          </c:cat>
          <c:val>
            <c:numRef>
              <c:f>Sheet1!$C$2:$C$18</c:f>
              <c:numCache>
                <c:formatCode>0.00</c:formatCode>
                <c:ptCount val="17"/>
                <c:pt idx="0">
                  <c:v>45.9</c:v>
                </c:pt>
                <c:pt idx="1">
                  <c:v>45.9</c:v>
                </c:pt>
                <c:pt idx="2">
                  <c:v>45.9</c:v>
                </c:pt>
                <c:pt idx="3">
                  <c:v>45.9</c:v>
                </c:pt>
                <c:pt idx="4">
                  <c:v>45.9</c:v>
                </c:pt>
                <c:pt idx="5">
                  <c:v>45.9</c:v>
                </c:pt>
                <c:pt idx="6">
                  <c:v>45.9</c:v>
                </c:pt>
                <c:pt idx="7">
                  <c:v>45.9</c:v>
                </c:pt>
                <c:pt idx="8">
                  <c:v>45.9</c:v>
                </c:pt>
                <c:pt idx="9">
                  <c:v>45.9</c:v>
                </c:pt>
                <c:pt idx="10">
                  <c:v>45.9</c:v>
                </c:pt>
                <c:pt idx="11">
                  <c:v>45.9</c:v>
                </c:pt>
                <c:pt idx="12">
                  <c:v>45.9</c:v>
                </c:pt>
                <c:pt idx="13">
                  <c:v>45.9</c:v>
                </c:pt>
                <c:pt idx="14">
                  <c:v>45.9</c:v>
                </c:pt>
                <c:pt idx="15">
                  <c:v>45.9</c:v>
                </c:pt>
                <c:pt idx="16">
                  <c:v>45.9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4688128"/>
        <c:axId val="134734976"/>
      </c:lineChart>
      <c:catAx>
        <c:axId val="134688128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low"/>
        <c:spPr>
          <a:ln w="3191">
            <a:solidFill>
              <a:schemeClr val="tx1"/>
            </a:solidFill>
            <a:prstDash val="solid"/>
          </a:ln>
        </c:spPr>
        <c:txPr>
          <a:bodyPr rot="-5400000" vert="horz"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347349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34734976"/>
        <c:scaling>
          <c:orientation val="minMax"/>
          <c:max val="110"/>
        </c:scaling>
        <c:delete val="0"/>
        <c:axPos val="l"/>
        <c:majorGridlines>
          <c:spPr>
            <a:ln w="3191">
              <a:noFill/>
              <a:prstDash val="solid"/>
            </a:ln>
          </c:spPr>
        </c:majorGridlines>
        <c:numFmt formatCode="0" sourceLinked="0"/>
        <c:majorTickMark val="out"/>
        <c:minorTickMark val="none"/>
        <c:tickLblPos val="nextTo"/>
        <c:spPr>
          <a:ln w="319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34688128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169557908109643"/>
          <c:y val="1.6486263431047343E-3"/>
          <c:w val="0.69154827422066034"/>
          <c:h val="5.8029266589426573E-2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9" b="1" i="0" u="none" strike="noStrike" baseline="0">
          <a:solidFill>
            <a:schemeClr val="tx1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9047074797587968E-2"/>
          <c:y val="6.561193777891923E-2"/>
          <c:w val="0.87037698160005705"/>
          <c:h val="0.64051072247383767"/>
        </c:manualLayout>
      </c:layout>
      <c:barChart>
        <c:barDir val="col"/>
        <c:grouping val="clustered"/>
        <c:varyColors val="0"/>
        <c:ser>
          <c:idx val="17"/>
          <c:order val="0"/>
          <c:tx>
            <c:strRef>
              <c:f>Sheet1!$B$1</c:f>
              <c:strCache>
                <c:ptCount val="1"/>
                <c:pt idx="0">
                  <c:v>Отклонение от факта 2018  г. 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Pt>
            <c:idx val="8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9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0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1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2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3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4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5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6"/>
            <c:invertIfNegative val="0"/>
            <c:bubble3D val="0"/>
            <c:spPr>
              <a:solidFill>
                <a:srgbClr val="FF0000"/>
              </a:solidFill>
            </c:spPr>
          </c:dPt>
          <c:dLbls>
            <c:dLbl>
              <c:idx val="8"/>
              <c:layout>
                <c:manualLayout>
                  <c:x val="2.8678275737529543E-3"/>
                  <c:y val="4.58102057924299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"/>
                  <c:y val="2.29051028962149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1.4515148328814969E-3"/>
                  <c:y val="-1.60337523824914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2.955832803778053E-3"/>
                  <c:y val="-3.2067324409841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4.3721455446495104E-3"/>
                  <c:y val="-3.4357834699463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1.1429250652610213E-7"/>
                  <c:y val="-3.43576543443224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-8.7618921353040408E-3"/>
                  <c:y val="-4.12293655683279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>
                <c:manualLayout>
                  <c:x val="-1.0160718122677005E-2"/>
                  <c:y val="-4.35198758579494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layout>
                <c:manualLayout>
                  <c:x val="-4.3546587911509104E-3"/>
                  <c:y val="-4.81007160820514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-5400000" vert="horz"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Sheet1!$A$2:$A$18</c:f>
              <c:strCache>
                <c:ptCount val="17"/>
                <c:pt idx="0">
                  <c:v>Заболотское</c:v>
                </c:pt>
                <c:pt idx="1">
                  <c:v>Юго-Камское</c:v>
                </c:pt>
                <c:pt idx="2">
                  <c:v>Фроловское </c:v>
                </c:pt>
                <c:pt idx="3">
                  <c:v>Култаевское</c:v>
                </c:pt>
                <c:pt idx="4">
                  <c:v>Сылвенское</c:v>
                </c:pt>
                <c:pt idx="5">
                  <c:v>Лобановское</c:v>
                </c:pt>
                <c:pt idx="6">
                  <c:v>Кукуштанское</c:v>
                </c:pt>
                <c:pt idx="7">
                  <c:v>Пальниковское</c:v>
                </c:pt>
                <c:pt idx="8">
                  <c:v>Кондратовское</c:v>
                </c:pt>
                <c:pt idx="9">
                  <c:v>Савинское</c:v>
                </c:pt>
                <c:pt idx="10">
                  <c:v>Двуреченское</c:v>
                </c:pt>
                <c:pt idx="11">
                  <c:v>Юговское</c:v>
                </c:pt>
                <c:pt idx="12">
                  <c:v>Усть-Качкинское</c:v>
                </c:pt>
                <c:pt idx="13">
                  <c:v>Платошинское</c:v>
                </c:pt>
                <c:pt idx="14">
                  <c:v>Хохловское</c:v>
                </c:pt>
                <c:pt idx="15">
                  <c:v>Бершетское</c:v>
                </c:pt>
                <c:pt idx="16">
                  <c:v>Гамовское</c:v>
                </c:pt>
              </c:strCache>
            </c:strRef>
          </c:cat>
          <c:val>
            <c:numRef>
              <c:f>Sheet1!$B$2:$B$18</c:f>
              <c:numCache>
                <c:formatCode>0.00</c:formatCode>
                <c:ptCount val="17"/>
                <c:pt idx="0">
                  <c:v>210.7</c:v>
                </c:pt>
                <c:pt idx="1">
                  <c:v>144.19999999999999</c:v>
                </c:pt>
                <c:pt idx="2">
                  <c:v>143.1</c:v>
                </c:pt>
                <c:pt idx="3">
                  <c:v>140.5</c:v>
                </c:pt>
                <c:pt idx="4">
                  <c:v>134.6</c:v>
                </c:pt>
                <c:pt idx="5">
                  <c:v>134.30000000000001</c:v>
                </c:pt>
                <c:pt idx="6">
                  <c:v>132.19999999999999</c:v>
                </c:pt>
                <c:pt idx="7">
                  <c:v>130.4</c:v>
                </c:pt>
                <c:pt idx="8">
                  <c:v>126.7</c:v>
                </c:pt>
                <c:pt idx="9">
                  <c:v>124.5</c:v>
                </c:pt>
                <c:pt idx="10">
                  <c:v>121.4</c:v>
                </c:pt>
                <c:pt idx="11">
                  <c:v>115.6</c:v>
                </c:pt>
                <c:pt idx="12">
                  <c:v>115</c:v>
                </c:pt>
                <c:pt idx="13">
                  <c:v>114.5</c:v>
                </c:pt>
                <c:pt idx="14">
                  <c:v>112.5</c:v>
                </c:pt>
                <c:pt idx="15">
                  <c:v>111.8</c:v>
                </c:pt>
                <c:pt idx="16">
                  <c:v>109.9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6882944"/>
        <c:axId val="146884480"/>
      </c:barChart>
      <c:lineChart>
        <c:grouping val="standard"/>
        <c:varyColors val="0"/>
        <c:ser>
          <c:idx val="0"/>
          <c:order val="1"/>
          <c:tx>
            <c:strRef>
              <c:f>Sheet1!$C$1</c:f>
              <c:strCache>
                <c:ptCount val="1"/>
                <c:pt idx="0">
                  <c:v>Среднее значение по поселениям</c:v>
                </c:pt>
              </c:strCache>
            </c:strRef>
          </c:tx>
          <c:marker>
            <c:symbol val="none"/>
          </c:marker>
          <c:dPt>
            <c:idx val="11"/>
            <c:bubble3D val="0"/>
          </c:dPt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delete val="1"/>
            </c:dLbl>
            <c:dLbl>
              <c:idx val="11"/>
              <c:delete val="1"/>
            </c:dLbl>
            <c:dLbl>
              <c:idx val="12"/>
              <c:delete val="1"/>
            </c:dLbl>
            <c:dLbl>
              <c:idx val="13"/>
              <c:delete val="1"/>
            </c:dLbl>
            <c:dLbl>
              <c:idx val="14"/>
              <c:delete val="1"/>
            </c:dLbl>
            <c:dLbl>
              <c:idx val="15"/>
              <c:delete val="1"/>
            </c:dLbl>
            <c:dLbl>
              <c:idx val="16"/>
              <c:layout>
                <c:manualLayout>
                  <c:x val="5.7355867414912347E-3"/>
                  <c:y val="-1.83240823169719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Sheet1!$A$2:$A$18</c:f>
              <c:strCache>
                <c:ptCount val="17"/>
                <c:pt idx="0">
                  <c:v>Заболотское</c:v>
                </c:pt>
                <c:pt idx="1">
                  <c:v>Юго-Камское</c:v>
                </c:pt>
                <c:pt idx="2">
                  <c:v>Фроловское </c:v>
                </c:pt>
                <c:pt idx="3">
                  <c:v>Култаевское</c:v>
                </c:pt>
                <c:pt idx="4">
                  <c:v>Сылвенское</c:v>
                </c:pt>
                <c:pt idx="5">
                  <c:v>Лобановское</c:v>
                </c:pt>
                <c:pt idx="6">
                  <c:v>Кукуштанское</c:v>
                </c:pt>
                <c:pt idx="7">
                  <c:v>Пальниковское</c:v>
                </c:pt>
                <c:pt idx="8">
                  <c:v>Кондратовское</c:v>
                </c:pt>
                <c:pt idx="9">
                  <c:v>Савинское</c:v>
                </c:pt>
                <c:pt idx="10">
                  <c:v>Двуреченское</c:v>
                </c:pt>
                <c:pt idx="11">
                  <c:v>Юговское</c:v>
                </c:pt>
                <c:pt idx="12">
                  <c:v>Усть-Качкинское</c:v>
                </c:pt>
                <c:pt idx="13">
                  <c:v>Платошинское</c:v>
                </c:pt>
                <c:pt idx="14">
                  <c:v>Хохловское</c:v>
                </c:pt>
                <c:pt idx="15">
                  <c:v>Бершетское</c:v>
                </c:pt>
                <c:pt idx="16">
                  <c:v>Гамовское</c:v>
                </c:pt>
              </c:strCache>
            </c:strRef>
          </c:cat>
          <c:val>
            <c:numRef>
              <c:f>Sheet1!$C$2:$C$18</c:f>
              <c:numCache>
                <c:formatCode>0.00</c:formatCode>
                <c:ptCount val="17"/>
                <c:pt idx="0">
                  <c:v>129.4</c:v>
                </c:pt>
                <c:pt idx="1">
                  <c:v>129.4</c:v>
                </c:pt>
                <c:pt idx="2">
                  <c:v>129.4</c:v>
                </c:pt>
                <c:pt idx="3">
                  <c:v>129.4</c:v>
                </c:pt>
                <c:pt idx="4">
                  <c:v>129.4</c:v>
                </c:pt>
                <c:pt idx="5">
                  <c:v>129.4</c:v>
                </c:pt>
                <c:pt idx="6">
                  <c:v>129.4</c:v>
                </c:pt>
                <c:pt idx="7">
                  <c:v>129.4</c:v>
                </c:pt>
                <c:pt idx="8">
                  <c:v>129.4</c:v>
                </c:pt>
                <c:pt idx="9">
                  <c:v>129.4</c:v>
                </c:pt>
                <c:pt idx="10">
                  <c:v>129.4</c:v>
                </c:pt>
                <c:pt idx="11">
                  <c:v>129.4</c:v>
                </c:pt>
                <c:pt idx="12">
                  <c:v>129.4</c:v>
                </c:pt>
                <c:pt idx="13">
                  <c:v>129.4</c:v>
                </c:pt>
                <c:pt idx="14">
                  <c:v>129.4</c:v>
                </c:pt>
                <c:pt idx="15">
                  <c:v>129.4</c:v>
                </c:pt>
                <c:pt idx="16">
                  <c:v>129.4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6882944"/>
        <c:axId val="146884480"/>
      </c:lineChart>
      <c:catAx>
        <c:axId val="146882944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low"/>
        <c:spPr>
          <a:ln w="3191">
            <a:solidFill>
              <a:schemeClr val="tx1"/>
            </a:solidFill>
            <a:prstDash val="solid"/>
          </a:ln>
        </c:spPr>
        <c:txPr>
          <a:bodyPr rot="-5400000" vert="horz"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468844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46884480"/>
        <c:scaling>
          <c:orientation val="minMax"/>
          <c:max val="240"/>
          <c:min val="0"/>
        </c:scaling>
        <c:delete val="0"/>
        <c:axPos val="l"/>
        <c:majorGridlines>
          <c:spPr>
            <a:ln w="3191">
              <a:noFill/>
              <a:prstDash val="solid"/>
            </a:ln>
          </c:spPr>
        </c:majorGridlines>
        <c:numFmt formatCode="0" sourceLinked="0"/>
        <c:majorTickMark val="out"/>
        <c:minorTickMark val="none"/>
        <c:tickLblPos val="nextTo"/>
        <c:spPr>
          <a:ln w="319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46882944"/>
        <c:crosses val="autoZero"/>
        <c:crossBetween val="between"/>
        <c:majorUnit val="40"/>
        <c:minorUnit val="20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3405996699232411"/>
          <c:y val="6.4134288109401985E-2"/>
          <c:w val="0.85090416801912805"/>
          <c:h val="5.8029266589426573E-2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9" b="1" i="0" u="none" strike="noStrike" baseline="0">
          <a:solidFill>
            <a:schemeClr val="tx1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0796090407298921E-2"/>
          <c:y val="9.0807550964755734E-2"/>
          <c:w val="0.87037698160005705"/>
          <c:h val="0.58553847552292171"/>
        </c:manualLayout>
      </c:layout>
      <c:barChart>
        <c:barDir val="col"/>
        <c:grouping val="clustered"/>
        <c:varyColors val="0"/>
        <c:ser>
          <c:idx val="17"/>
          <c:order val="0"/>
          <c:tx>
            <c:strRef>
              <c:f>Sheet1!$B$1</c:f>
              <c:strCache>
                <c:ptCount val="1"/>
                <c:pt idx="0">
                  <c:v>Исполнение плана 2019  г. 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Pt>
            <c:idx val="5"/>
            <c:invertIfNegative val="0"/>
            <c:bubble3D val="0"/>
          </c:dPt>
          <c:dPt>
            <c:idx val="6"/>
            <c:invertIfNegative val="0"/>
            <c:bubble3D val="0"/>
          </c:dPt>
          <c:dPt>
            <c:idx val="7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8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9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10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11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12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13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14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15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16"/>
            <c:invertIfNegative val="0"/>
            <c:bubble3D val="0"/>
            <c:spPr>
              <a:solidFill>
                <a:srgbClr val="FFCC00"/>
              </a:solidFill>
            </c:spPr>
          </c:dPt>
          <c:dLbls>
            <c:dLbl>
              <c:idx val="10"/>
              <c:layout>
                <c:manualLayout>
                  <c:x val="-1.4635598939414613E-3"/>
                  <c:y val="-1.3743061737728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2.9271197878829227E-3"/>
                  <c:y val="-2.06145926065934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2.9567367085713441E-3"/>
                  <c:y val="3.20671440547009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1.4635598939414613E-3"/>
                  <c:y val="1.83240823169719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0"/>
                  <c:y val="-4.199220354554213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-5400000" vert="horz"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Sheet1!$A$2:$A$18</c:f>
              <c:strCache>
                <c:ptCount val="17"/>
                <c:pt idx="0">
                  <c:v>Савинское</c:v>
                </c:pt>
                <c:pt idx="1">
                  <c:v>Заболотское</c:v>
                </c:pt>
                <c:pt idx="2">
                  <c:v>Лобановское</c:v>
                </c:pt>
                <c:pt idx="3">
                  <c:v>Пальниковское</c:v>
                </c:pt>
                <c:pt idx="4">
                  <c:v>Сылвенское</c:v>
                </c:pt>
                <c:pt idx="5">
                  <c:v>Кукуштанское</c:v>
                </c:pt>
                <c:pt idx="6">
                  <c:v>Юго-Камское</c:v>
                </c:pt>
                <c:pt idx="7">
                  <c:v>Хохловское</c:v>
                </c:pt>
                <c:pt idx="8">
                  <c:v>Двуреченское</c:v>
                </c:pt>
                <c:pt idx="9">
                  <c:v>Бершетское</c:v>
                </c:pt>
                <c:pt idx="10">
                  <c:v>Култаевское</c:v>
                </c:pt>
                <c:pt idx="11">
                  <c:v>Юговское</c:v>
                </c:pt>
                <c:pt idx="12">
                  <c:v>Фроловское </c:v>
                </c:pt>
                <c:pt idx="13">
                  <c:v>Гамовское</c:v>
                </c:pt>
                <c:pt idx="14">
                  <c:v>Усть-Качкинское</c:v>
                </c:pt>
                <c:pt idx="15">
                  <c:v>Кондратовское</c:v>
                </c:pt>
                <c:pt idx="16">
                  <c:v>Платошинское</c:v>
                </c:pt>
              </c:strCache>
            </c:strRef>
          </c:cat>
          <c:val>
            <c:numRef>
              <c:f>Sheet1!$B$2:$B$18</c:f>
              <c:numCache>
                <c:formatCode>#,##0.0</c:formatCode>
                <c:ptCount val="17"/>
                <c:pt idx="0">
                  <c:v>92.8</c:v>
                </c:pt>
                <c:pt idx="1">
                  <c:v>80.3</c:v>
                </c:pt>
                <c:pt idx="2">
                  <c:v>60.6</c:v>
                </c:pt>
                <c:pt idx="3">
                  <c:v>54.8</c:v>
                </c:pt>
                <c:pt idx="4">
                  <c:v>54.2</c:v>
                </c:pt>
                <c:pt idx="5">
                  <c:v>54.1</c:v>
                </c:pt>
                <c:pt idx="6">
                  <c:v>53.3</c:v>
                </c:pt>
                <c:pt idx="7">
                  <c:v>52.2</c:v>
                </c:pt>
                <c:pt idx="8">
                  <c:v>51.8</c:v>
                </c:pt>
                <c:pt idx="9">
                  <c:v>50.6</c:v>
                </c:pt>
                <c:pt idx="10">
                  <c:v>49.8</c:v>
                </c:pt>
                <c:pt idx="11">
                  <c:v>48.7</c:v>
                </c:pt>
                <c:pt idx="12">
                  <c:v>46.8</c:v>
                </c:pt>
                <c:pt idx="13">
                  <c:v>44.5</c:v>
                </c:pt>
                <c:pt idx="14">
                  <c:v>41.1</c:v>
                </c:pt>
                <c:pt idx="15">
                  <c:v>40.5</c:v>
                </c:pt>
                <c:pt idx="16">
                  <c:v>33.1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8571008"/>
        <c:axId val="58576896"/>
      </c:barChart>
      <c:lineChart>
        <c:grouping val="standard"/>
        <c:varyColors val="0"/>
        <c:ser>
          <c:idx val="0"/>
          <c:order val="1"/>
          <c:tx>
            <c:strRef>
              <c:f>Sheet1!$C$1</c:f>
              <c:strCache>
                <c:ptCount val="1"/>
                <c:pt idx="0">
                  <c:v>Среднее значение по поселениям</c:v>
                </c:pt>
              </c:strCache>
            </c:strRef>
          </c:tx>
          <c:marker>
            <c:symbol val="none"/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delete val="1"/>
            </c:dLbl>
            <c:dLbl>
              <c:idx val="11"/>
              <c:delete val="1"/>
            </c:dLbl>
            <c:dLbl>
              <c:idx val="12"/>
              <c:delete val="1"/>
            </c:dLbl>
            <c:dLbl>
              <c:idx val="13"/>
              <c:delete val="1"/>
            </c:dLbl>
            <c:dLbl>
              <c:idx val="14"/>
              <c:delete val="1"/>
            </c:dLbl>
            <c:dLbl>
              <c:idx val="15"/>
              <c:delete val="1"/>
            </c:dLbl>
            <c:numFmt formatCode="#,##0.0" sourceLinked="0"/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Sheet1!$A$2:$A$18</c:f>
              <c:strCache>
                <c:ptCount val="17"/>
                <c:pt idx="0">
                  <c:v>Савинское</c:v>
                </c:pt>
                <c:pt idx="1">
                  <c:v>Заболотское</c:v>
                </c:pt>
                <c:pt idx="2">
                  <c:v>Лобановское</c:v>
                </c:pt>
                <c:pt idx="3">
                  <c:v>Пальниковское</c:v>
                </c:pt>
                <c:pt idx="4">
                  <c:v>Сылвенское</c:v>
                </c:pt>
                <c:pt idx="5">
                  <c:v>Кукуштанское</c:v>
                </c:pt>
                <c:pt idx="6">
                  <c:v>Юго-Камское</c:v>
                </c:pt>
                <c:pt idx="7">
                  <c:v>Хохловское</c:v>
                </c:pt>
                <c:pt idx="8">
                  <c:v>Двуреченское</c:v>
                </c:pt>
                <c:pt idx="9">
                  <c:v>Бершетское</c:v>
                </c:pt>
                <c:pt idx="10">
                  <c:v>Култаевское</c:v>
                </c:pt>
                <c:pt idx="11">
                  <c:v>Юговское</c:v>
                </c:pt>
                <c:pt idx="12">
                  <c:v>Фроловское </c:v>
                </c:pt>
                <c:pt idx="13">
                  <c:v>Гамовское</c:v>
                </c:pt>
                <c:pt idx="14">
                  <c:v>Усть-Качкинское</c:v>
                </c:pt>
                <c:pt idx="15">
                  <c:v>Кондратовское</c:v>
                </c:pt>
                <c:pt idx="16">
                  <c:v>Платошинское</c:v>
                </c:pt>
              </c:strCache>
            </c:strRef>
          </c:cat>
          <c:val>
            <c:numRef>
              <c:f>Sheet1!$C$2:$C$18</c:f>
              <c:numCache>
                <c:formatCode>0.00</c:formatCode>
                <c:ptCount val="17"/>
                <c:pt idx="0">
                  <c:v>52.7</c:v>
                </c:pt>
                <c:pt idx="1">
                  <c:v>52.7</c:v>
                </c:pt>
                <c:pt idx="2">
                  <c:v>52.7</c:v>
                </c:pt>
                <c:pt idx="3">
                  <c:v>52.7</c:v>
                </c:pt>
                <c:pt idx="4">
                  <c:v>52.7</c:v>
                </c:pt>
                <c:pt idx="5">
                  <c:v>52.7</c:v>
                </c:pt>
                <c:pt idx="6">
                  <c:v>52.7</c:v>
                </c:pt>
                <c:pt idx="7">
                  <c:v>52.7</c:v>
                </c:pt>
                <c:pt idx="8">
                  <c:v>52.7</c:v>
                </c:pt>
                <c:pt idx="9">
                  <c:v>52.7</c:v>
                </c:pt>
                <c:pt idx="10">
                  <c:v>52.7</c:v>
                </c:pt>
                <c:pt idx="11">
                  <c:v>52.7</c:v>
                </c:pt>
                <c:pt idx="12">
                  <c:v>52.7</c:v>
                </c:pt>
                <c:pt idx="13">
                  <c:v>52.7</c:v>
                </c:pt>
                <c:pt idx="14">
                  <c:v>52.7</c:v>
                </c:pt>
                <c:pt idx="15">
                  <c:v>52.7</c:v>
                </c:pt>
                <c:pt idx="16">
                  <c:v>52.7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8571008"/>
        <c:axId val="58576896"/>
      </c:lineChart>
      <c:catAx>
        <c:axId val="58571008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low"/>
        <c:spPr>
          <a:ln w="3191">
            <a:solidFill>
              <a:schemeClr val="tx1"/>
            </a:solidFill>
            <a:prstDash val="solid"/>
          </a:ln>
        </c:spPr>
        <c:txPr>
          <a:bodyPr rot="-5400000" vert="horz"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585768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8576896"/>
        <c:scaling>
          <c:orientation val="minMax"/>
        </c:scaling>
        <c:delete val="0"/>
        <c:axPos val="l"/>
        <c:majorGridlines>
          <c:spPr>
            <a:ln w="3191">
              <a:noFill/>
              <a:prstDash val="solid"/>
            </a:ln>
          </c:spPr>
        </c:majorGridlines>
        <c:numFmt formatCode="0" sourceLinked="0"/>
        <c:majorTickMark val="out"/>
        <c:minorTickMark val="none"/>
        <c:tickLblPos val="nextTo"/>
        <c:spPr>
          <a:ln w="319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58571008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21200114503394538"/>
          <c:y val="4.5168321845913233E-2"/>
          <c:w val="0.69154827422066034"/>
          <c:h val="5.8029266589426573E-2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9" b="1" i="0" u="none" strike="noStrike" baseline="0">
          <a:solidFill>
            <a:schemeClr val="tx1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3348783287855102E-2"/>
          <c:y val="5.0494209157135497E-2"/>
          <c:w val="0.8622161900710219"/>
          <c:h val="0.61230444092070568"/>
        </c:manualLayout>
      </c:layout>
      <c:barChart>
        <c:barDir val="col"/>
        <c:grouping val="clustered"/>
        <c:varyColors val="0"/>
        <c:ser>
          <c:idx val="17"/>
          <c:order val="0"/>
          <c:tx>
            <c:strRef>
              <c:f>Sheet1!$K$1</c:f>
              <c:strCache>
                <c:ptCount val="1"/>
                <c:pt idx="0">
                  <c:v>Факт на 01.10.18 г.</c:v>
                </c:pt>
              </c:strCache>
            </c:strRef>
          </c:tx>
          <c:spPr>
            <a:solidFill>
              <a:srgbClr val="5ECCF3">
                <a:lumMod val="75000"/>
              </a:srgbClr>
            </a:solidFill>
          </c:spPr>
          <c:invertIfNegative val="0"/>
          <c:dPt>
            <c:idx val="11"/>
            <c:invertIfNegative val="0"/>
            <c:bubble3D val="0"/>
          </c:dPt>
          <c:dPt>
            <c:idx val="12"/>
            <c:invertIfNegative val="0"/>
            <c:bubble3D val="0"/>
          </c:dPt>
          <c:dPt>
            <c:idx val="13"/>
            <c:invertIfNegative val="0"/>
            <c:bubble3D val="0"/>
          </c:dPt>
          <c:dPt>
            <c:idx val="14"/>
            <c:invertIfNegative val="0"/>
            <c:bubble3D val="0"/>
          </c:dPt>
          <c:dPt>
            <c:idx val="15"/>
            <c:invertIfNegative val="0"/>
            <c:bubble3D val="0"/>
          </c:dPt>
          <c:dPt>
            <c:idx val="16"/>
            <c:invertIfNegative val="0"/>
            <c:bubble3D val="0"/>
          </c:dPt>
          <c:dLbls>
            <c:dLbl>
              <c:idx val="1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4.58102057924299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7.1694834268640961E-3"/>
                  <c:y val="9.162041158485997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2.8677933707456174E-3"/>
                  <c:y val="2.74868448960216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-1.4338966853728087E-3"/>
                  <c:y val="2.06145926065934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>
                <c:manualLayout>
                  <c:x val="-7.1694834268641481E-3"/>
                  <c:y val="6.87153086886449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11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Sheet1!$I$3:$I$19</c:f>
              <c:strCache>
                <c:ptCount val="17"/>
                <c:pt idx="0">
                  <c:v>Бершетское </c:v>
                </c:pt>
                <c:pt idx="1">
                  <c:v>Гамовское</c:v>
                </c:pt>
                <c:pt idx="2">
                  <c:v>Двуреченское</c:v>
                </c:pt>
                <c:pt idx="3">
                  <c:v>Заболотское</c:v>
                </c:pt>
                <c:pt idx="4">
                  <c:v>Кондратовское</c:v>
                </c:pt>
                <c:pt idx="5">
                  <c:v>Кукуштанское</c:v>
                </c:pt>
                <c:pt idx="6">
                  <c:v>Култаевское</c:v>
                </c:pt>
                <c:pt idx="7">
                  <c:v>Лобановское</c:v>
                </c:pt>
                <c:pt idx="8">
                  <c:v>Пальниковское</c:v>
                </c:pt>
                <c:pt idx="9">
                  <c:v>Платошинское </c:v>
                </c:pt>
                <c:pt idx="10">
                  <c:v>Савинское </c:v>
                </c:pt>
                <c:pt idx="11">
                  <c:v>Сылвенское</c:v>
                </c:pt>
                <c:pt idx="12">
                  <c:v>Усть-Качкинское</c:v>
                </c:pt>
                <c:pt idx="13">
                  <c:v>Фроловское</c:v>
                </c:pt>
                <c:pt idx="14">
                  <c:v>Хохловское</c:v>
                </c:pt>
                <c:pt idx="15">
                  <c:v>Юговское</c:v>
                </c:pt>
                <c:pt idx="16">
                  <c:v>Юго-Камское</c:v>
                </c:pt>
              </c:strCache>
            </c:strRef>
          </c:cat>
          <c:val>
            <c:numRef>
              <c:f>Sheet1!$K$3:$K$19</c:f>
              <c:numCache>
                <c:formatCode>General</c:formatCode>
                <c:ptCount val="17"/>
                <c:pt idx="0">
                  <c:v>229.3</c:v>
                </c:pt>
                <c:pt idx="1">
                  <c:v>559.1</c:v>
                </c:pt>
                <c:pt idx="2">
                  <c:v>662.7</c:v>
                </c:pt>
                <c:pt idx="3">
                  <c:v>655.8</c:v>
                </c:pt>
                <c:pt idx="4">
                  <c:v>2132.6</c:v>
                </c:pt>
                <c:pt idx="5">
                  <c:v>839.6</c:v>
                </c:pt>
                <c:pt idx="6">
                  <c:v>1477.1</c:v>
                </c:pt>
                <c:pt idx="7">
                  <c:v>1472.2</c:v>
                </c:pt>
                <c:pt idx="8">
                  <c:v>63.4</c:v>
                </c:pt>
                <c:pt idx="9">
                  <c:v>118.1</c:v>
                </c:pt>
                <c:pt idx="10">
                  <c:v>384.1</c:v>
                </c:pt>
                <c:pt idx="11">
                  <c:v>1638.8</c:v>
                </c:pt>
                <c:pt idx="12">
                  <c:v>521.5</c:v>
                </c:pt>
                <c:pt idx="13">
                  <c:v>317.8</c:v>
                </c:pt>
                <c:pt idx="14">
                  <c:v>445.5</c:v>
                </c:pt>
                <c:pt idx="15">
                  <c:v>145</c:v>
                </c:pt>
                <c:pt idx="16">
                  <c:v>485.5</c:v>
                </c:pt>
              </c:numCache>
            </c:numRef>
          </c:val>
        </c:ser>
        <c:ser>
          <c:idx val="0"/>
          <c:order val="1"/>
          <c:tx>
            <c:strRef>
              <c:f>Sheet1!$L$1</c:f>
              <c:strCache>
                <c:ptCount val="1"/>
                <c:pt idx="0">
                  <c:v>Факт на 01.10.19 г.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rgbClr val="4E67C8"/>
              </a:solidFill>
            </a:ln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4E67C8"/>
                </a:solidFill>
              </a:ln>
            </c:spPr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4E67C8"/>
                </a:solidFill>
              </a:ln>
            </c:spPr>
          </c:dPt>
          <c:dPt>
            <c:idx val="8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4E67C8"/>
                </a:solidFill>
              </a:ln>
            </c:spPr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4E67C8"/>
                </a:solidFill>
              </a:ln>
            </c:spPr>
          </c:dPt>
          <c:dPt>
            <c:idx val="11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4E67C8"/>
                </a:solidFill>
              </a:ln>
            </c:spPr>
          </c:dPt>
          <c:dPt>
            <c:idx val="12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4E67C8"/>
                </a:solidFill>
              </a:ln>
            </c:spPr>
          </c:dPt>
          <c:dPt>
            <c:idx val="14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4E67C8"/>
                </a:solidFill>
              </a:ln>
            </c:spPr>
          </c:dPt>
          <c:dPt>
            <c:idx val="16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4E67C8"/>
                </a:solidFill>
              </a:ln>
            </c:spPr>
          </c:dPt>
          <c:dLbls>
            <c:dLbl>
              <c:idx val="1"/>
              <c:layout>
                <c:manualLayout>
                  <c:x val="1.4338966853728087E-3"/>
                  <c:y val="1.3743061737728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8675675602439837E-3"/>
                  <c:y val="1.83240823169719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2.8677933707456174E-3"/>
                  <c:y val="1.14525514481074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1.051512088782681E-16"/>
                  <c:y val="1.3743061737728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11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Sheet1!$I$3:$I$19</c:f>
              <c:strCache>
                <c:ptCount val="17"/>
                <c:pt idx="0">
                  <c:v>Бершетское </c:v>
                </c:pt>
                <c:pt idx="1">
                  <c:v>Гамовское</c:v>
                </c:pt>
                <c:pt idx="2">
                  <c:v>Двуреченское</c:v>
                </c:pt>
                <c:pt idx="3">
                  <c:v>Заболотское</c:v>
                </c:pt>
                <c:pt idx="4">
                  <c:v>Кондратовское</c:v>
                </c:pt>
                <c:pt idx="5">
                  <c:v>Кукуштанское</c:v>
                </c:pt>
                <c:pt idx="6">
                  <c:v>Култаевское</c:v>
                </c:pt>
                <c:pt idx="7">
                  <c:v>Лобановское</c:v>
                </c:pt>
                <c:pt idx="8">
                  <c:v>Пальниковское</c:v>
                </c:pt>
                <c:pt idx="9">
                  <c:v>Платошинское </c:v>
                </c:pt>
                <c:pt idx="10">
                  <c:v>Савинское </c:v>
                </c:pt>
                <c:pt idx="11">
                  <c:v>Сылвенское</c:v>
                </c:pt>
                <c:pt idx="12">
                  <c:v>Усть-Качкинское</c:v>
                </c:pt>
                <c:pt idx="13">
                  <c:v>Фроловское</c:v>
                </c:pt>
                <c:pt idx="14">
                  <c:v>Хохловское</c:v>
                </c:pt>
                <c:pt idx="15">
                  <c:v>Юговское</c:v>
                </c:pt>
                <c:pt idx="16">
                  <c:v>Юго-Камское</c:v>
                </c:pt>
              </c:strCache>
            </c:strRef>
          </c:cat>
          <c:val>
            <c:numRef>
              <c:f>Sheet1!$L$3:$L$19</c:f>
              <c:numCache>
                <c:formatCode>General</c:formatCode>
                <c:ptCount val="17"/>
                <c:pt idx="0">
                  <c:v>249.4</c:v>
                </c:pt>
                <c:pt idx="1">
                  <c:v>630.29999999999995</c:v>
                </c:pt>
                <c:pt idx="2">
                  <c:v>1192.9000000000001</c:v>
                </c:pt>
                <c:pt idx="3">
                  <c:v>250.5</c:v>
                </c:pt>
                <c:pt idx="4">
                  <c:v>2805.5</c:v>
                </c:pt>
                <c:pt idx="5">
                  <c:v>614.20000000000005</c:v>
                </c:pt>
                <c:pt idx="6">
                  <c:v>2041.2</c:v>
                </c:pt>
                <c:pt idx="7">
                  <c:v>1382.7</c:v>
                </c:pt>
                <c:pt idx="8">
                  <c:v>51.6</c:v>
                </c:pt>
                <c:pt idx="9">
                  <c:v>115.7</c:v>
                </c:pt>
                <c:pt idx="10">
                  <c:v>550.4</c:v>
                </c:pt>
                <c:pt idx="11">
                  <c:v>1025.5999999999999</c:v>
                </c:pt>
                <c:pt idx="12">
                  <c:v>476.3</c:v>
                </c:pt>
                <c:pt idx="13">
                  <c:v>594.70000000000005</c:v>
                </c:pt>
                <c:pt idx="14">
                  <c:v>399.3</c:v>
                </c:pt>
                <c:pt idx="15">
                  <c:v>147.80000000000001</c:v>
                </c:pt>
                <c:pt idx="16">
                  <c:v>435.6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8640640"/>
        <c:axId val="58642432"/>
      </c:barChart>
      <c:catAx>
        <c:axId val="58640640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low"/>
        <c:spPr>
          <a:ln w="3191">
            <a:solidFill>
              <a:schemeClr val="tx1"/>
            </a:solidFill>
            <a:prstDash val="solid"/>
          </a:ln>
        </c:spPr>
        <c:txPr>
          <a:bodyPr rot="-5400000" vert="horz"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58642432"/>
        <c:crosses val="autoZero"/>
        <c:auto val="1"/>
        <c:lblAlgn val="ctr"/>
        <c:lblOffset val="100"/>
        <c:noMultiLvlLbl val="0"/>
      </c:catAx>
      <c:valAx>
        <c:axId val="58642432"/>
        <c:scaling>
          <c:orientation val="minMax"/>
          <c:max val="3000"/>
        </c:scaling>
        <c:delete val="0"/>
        <c:axPos val="l"/>
        <c:majorGridlines>
          <c:spPr>
            <a:ln w="3191">
              <a:noFill/>
              <a:prstDash val="solid"/>
            </a:ln>
          </c:spPr>
        </c:majorGridlines>
        <c:numFmt formatCode="0" sourceLinked="0"/>
        <c:majorTickMark val="none"/>
        <c:minorTickMark val="none"/>
        <c:tickLblPos val="nextTo"/>
        <c:spPr>
          <a:ln w="319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58640640"/>
        <c:crosses val="autoZero"/>
        <c:crossBetween val="between"/>
        <c:majorUnit val="300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14128138878877958"/>
          <c:y val="0.90990358935587246"/>
          <c:w val="0.6916269691804795"/>
          <c:h val="7.6353348906398555E-2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9" b="1" i="0" u="none" strike="noStrike" baseline="0">
          <a:solidFill>
            <a:schemeClr val="tx1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0.51632</cdr:x>
      <cdr:y>0.93506</cdr:y>
    </cdr:from>
    <cdr:to>
      <cdr:x>0.53258</cdr:x>
      <cdr:y>0.96104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4573016" y="5184576"/>
          <a:ext cx="144016" cy="144016"/>
        </a:xfrm>
        <a:prstGeom xmlns:a="http://schemas.openxmlformats.org/drawingml/2006/main" prst="rect">
          <a:avLst/>
        </a:prstGeom>
        <a:solidFill xmlns:a="http://schemas.openxmlformats.org/drawingml/2006/main">
          <a:srgbClr val="FF0000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 sz="70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0.02038</cdr:x>
      <cdr:y>0.01299</cdr:y>
    </cdr:from>
    <cdr:to>
      <cdr:x>0.08542</cdr:x>
      <cdr:y>0.03896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80528" y="72008"/>
          <a:ext cx="576064" cy="144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662EB-951F-4D08-87FD-204997A2A219}" type="datetimeFigureOut">
              <a:rPr lang="ru-RU" smtClean="0"/>
              <a:t>15.01.2020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1F8AB0-1D9B-435E-93B4-59A2F666A0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10528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56ECA8-AEB1-44F1-AEBE-54EDCF7548F2}" type="datetimeFigureOut">
              <a:rPr lang="ru-RU" smtClean="0"/>
              <a:t>15.01.2020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30092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30092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152167-787A-439D-A73E-72EFFDA719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5961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smtClean="0"/>
              <a:t>	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dirty="0" smtClean="0"/>
              <a:t>	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smtClean="0"/>
              <a:t>	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smtClean="0"/>
              <a:t>	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smtClean="0"/>
              <a:t>	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smtClean="0"/>
              <a:t>	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smtClean="0"/>
              <a:t>	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dirty="0" smtClean="0"/>
              <a:t>	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smtClean="0"/>
              <a:t>	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dirty="0" smtClean="0"/>
              <a:t>	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smtClean="0"/>
              <a:t>	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E9F7CB-6615-40C7-B592-1ECD162292A9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0509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8C071C-5A1B-4FA4-847A-0D2F72C29A62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622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D4EFE-C9A4-4BD0-ACB5-B646316048DE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3002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5AED14-DAC1-4BC5-925C-ADBC9A76BC46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8255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67632C-711D-4A0C-BF39-D529AFE68804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51545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88DD0C-E197-4013-8D6C-057E7C6CBB04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1883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C9C337-D853-4C7A-98E1-86D8A1E9CB9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7987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91726F-12AF-4064-9829-38904F936B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7965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66761A-CFB7-4164-B9A2-7A8523ED5C71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5867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9DF95D-302D-41A0-AF71-4C441F4AB341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7380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26655F-2B0B-4217-A95D-49F9C2854826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4733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27.11.2013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1E70AF3-EC4B-439A-8621-69E618DFC03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298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75419" y="1412776"/>
            <a:ext cx="7772400" cy="2448272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Исполнение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бюджетов сельских поселений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01.10.2019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года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19464" y="4293096"/>
            <a:ext cx="4824536" cy="1296144"/>
          </a:xfrm>
        </p:spPr>
        <p:txBody>
          <a:bodyPr>
            <a:normAutofit lnSpcReduction="10000"/>
          </a:bodyPr>
          <a:lstStyle/>
          <a:p>
            <a:pPr algn="l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Докладчик: Заместитель главы администрации</a:t>
            </a:r>
          </a:p>
          <a:p>
            <a:pPr algn="l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Пермского муниципального района по </a:t>
            </a:r>
          </a:p>
          <a:p>
            <a:pPr algn="l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экономическому развитию </a:t>
            </a:r>
          </a:p>
          <a:p>
            <a:pPr algn="l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Гладких Татьяна Николаевна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60" descr="C:\Documents and Settings\b_alex\Рабочий стол\ger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15888"/>
            <a:ext cx="72072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одзаголовок 2"/>
          <p:cNvSpPr txBox="1">
            <a:spLocks/>
          </p:cNvSpPr>
          <p:nvPr/>
        </p:nvSpPr>
        <p:spPr>
          <a:xfrm>
            <a:off x="3275856" y="6093296"/>
            <a:ext cx="2771526" cy="5036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2019 год</a:t>
            </a:r>
          </a:p>
          <a:p>
            <a:endParaRPr lang="ru-RU" sz="1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8634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88640"/>
            <a:ext cx="8640959" cy="49403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</a:rPr>
              <a:t>Анализ поступлений по налогу на имущество физических лиц бюджетов поселений по состоянию на 01.10.2019 </a:t>
            </a:r>
            <a:endParaRPr lang="ru-RU" sz="2400" b="1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aphicFrame>
        <p:nvGraphicFramePr>
          <p:cNvPr id="2" name="Object 7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710591714"/>
              </p:ext>
            </p:extLst>
          </p:nvPr>
        </p:nvGraphicFramePr>
        <p:xfrm>
          <a:off x="611560" y="1196752"/>
          <a:ext cx="8856984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56320" y="980728"/>
            <a:ext cx="12241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</a:t>
            </a:r>
            <a:r>
              <a:rPr lang="ru-RU" sz="1200" b="1" dirty="0" smtClean="0"/>
              <a:t>.</a:t>
            </a:r>
            <a:endParaRPr lang="ru-RU" sz="1200" b="1" dirty="0"/>
          </a:p>
        </p:txBody>
      </p:sp>
    </p:spTree>
    <p:extLst>
      <p:ext uri="{BB962C8B-B14F-4D97-AF65-F5344CB8AC3E}">
        <p14:creationId xmlns:p14="http://schemas.microsoft.com/office/powerpoint/2010/main" val="6622985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640"/>
            <a:ext cx="9144000" cy="49403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</a:rPr>
              <a:t>Исполнение годового плана по налогу на имущество  физических лиц бюджетов поселений по состоянию на 01.10.2019 </a:t>
            </a:r>
            <a:endParaRPr lang="ru-RU" sz="2400" b="1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aphicFrame>
        <p:nvGraphicFramePr>
          <p:cNvPr id="2" name="Object 7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656823880"/>
              </p:ext>
            </p:extLst>
          </p:nvPr>
        </p:nvGraphicFramePr>
        <p:xfrm>
          <a:off x="287016" y="1196752"/>
          <a:ext cx="8856984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7504" y="1268760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100" b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%</a:t>
            </a:r>
            <a:endParaRPr lang="ru-RU" sz="11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6189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88640"/>
            <a:ext cx="8640959" cy="49403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</a:rPr>
              <a:t>Анализ поступлений по неналоговым доходам бюджетов поселений по состоянию на 01.10.2019 </a:t>
            </a:r>
            <a:endParaRPr lang="ru-RU" sz="2400" b="1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aphicFrame>
        <p:nvGraphicFramePr>
          <p:cNvPr id="2" name="Object 7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918158269"/>
              </p:ext>
            </p:extLst>
          </p:nvPr>
        </p:nvGraphicFramePr>
        <p:xfrm>
          <a:off x="251520" y="1196752"/>
          <a:ext cx="8749480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7504" y="1143416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endParaRPr lang="ru-RU" sz="1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74209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359" y="188640"/>
            <a:ext cx="8229600" cy="49403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</a:rPr>
              <a:t>Анализ поступлений по налоговым 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</a:rPr>
              <a:t>и 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</a:rPr>
              <a:t>неналоговым доходам 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</a:rPr>
              <a:t>бюджетов 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</a:rPr>
              <a:t>поселений по состоянию на 01.10.2019 </a:t>
            </a:r>
            <a:endParaRPr lang="ru-RU" sz="2400" b="1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aphicFrame>
        <p:nvGraphicFramePr>
          <p:cNvPr id="2" name="Object 7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897401040"/>
              </p:ext>
            </p:extLst>
          </p:nvPr>
        </p:nvGraphicFramePr>
        <p:xfrm>
          <a:off x="287016" y="1196752"/>
          <a:ext cx="8856984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7504" y="898847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%</a:t>
            </a:r>
            <a:endParaRPr lang="ru-RU" sz="1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59637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359" y="188640"/>
            <a:ext cx="8229600" cy="49403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</a:rPr>
              <a:t>Исполнение годового плана по налоговым 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</a:rPr>
              <a:t>и 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</a:rPr>
              <a:t>неналоговым доходам 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</a:rPr>
              <a:t>бюджетов 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</a:rPr>
              <a:t>поселений по состоянию на 01.10.2019 </a:t>
            </a:r>
            <a:endParaRPr lang="ru-RU" sz="2400" b="1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aphicFrame>
        <p:nvGraphicFramePr>
          <p:cNvPr id="2" name="Object 7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4175411116"/>
              </p:ext>
            </p:extLst>
          </p:nvPr>
        </p:nvGraphicFramePr>
        <p:xfrm>
          <a:off x="287016" y="1412776"/>
          <a:ext cx="8856984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7504" y="1052736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%</a:t>
            </a:r>
            <a:endParaRPr lang="ru-RU" sz="1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5931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359" y="188640"/>
            <a:ext cx="8229600" cy="49403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</a:rPr>
              <a:t>Анализ поступлений по налогу на доходы физических лиц бюджетов поселений по состоянию на 01.10.2019 </a:t>
            </a:r>
            <a:endParaRPr lang="ru-RU" sz="2400" b="1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aphicFrame>
        <p:nvGraphicFramePr>
          <p:cNvPr id="2" name="Object 7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399879575"/>
              </p:ext>
            </p:extLst>
          </p:nvPr>
        </p:nvGraphicFramePr>
        <p:xfrm>
          <a:off x="287016" y="1196752"/>
          <a:ext cx="8856984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23528" y="972973"/>
            <a:ext cx="432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25827863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188640"/>
            <a:ext cx="8712967" cy="49403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</a:rPr>
              <a:t>Исполнение годового плана по налогу на доходы физических лиц бюджетов поселений по состоянию на 01.10.2019 </a:t>
            </a:r>
            <a:endParaRPr lang="ru-RU" sz="2400" b="1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aphicFrame>
        <p:nvGraphicFramePr>
          <p:cNvPr id="2" name="Object 7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062490457"/>
              </p:ext>
            </p:extLst>
          </p:nvPr>
        </p:nvGraphicFramePr>
        <p:xfrm>
          <a:off x="287016" y="1196752"/>
          <a:ext cx="8856984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95536" y="1286011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endParaRPr lang="ru-RU" sz="1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18454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88640"/>
            <a:ext cx="8640959" cy="49403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</a:rPr>
              <a:t>Анализ поступлений по земельному налогу бюджетов поселений по состоянию на 01.10.2019 </a:t>
            </a:r>
            <a:endParaRPr lang="ru-RU" sz="2400" b="1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aphicFrame>
        <p:nvGraphicFramePr>
          <p:cNvPr id="2" name="Object 7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45511962"/>
              </p:ext>
            </p:extLst>
          </p:nvPr>
        </p:nvGraphicFramePr>
        <p:xfrm>
          <a:off x="251520" y="1300768"/>
          <a:ext cx="8749480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95536" y="1300768"/>
            <a:ext cx="432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28074252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640"/>
            <a:ext cx="9144000" cy="49403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</a:rPr>
              <a:t>Исполнение годового плана по земельному налогу бюджетов поселений по состоянию на 01.10.2019 </a:t>
            </a:r>
            <a:endParaRPr lang="ru-RU" sz="2400" b="1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aphicFrame>
        <p:nvGraphicFramePr>
          <p:cNvPr id="2" name="Object 7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320507624"/>
              </p:ext>
            </p:extLst>
          </p:nvPr>
        </p:nvGraphicFramePr>
        <p:xfrm>
          <a:off x="287016" y="1196752"/>
          <a:ext cx="8677472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96912" y="1193495"/>
            <a:ext cx="5306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%</a:t>
            </a:r>
            <a:endParaRPr lang="ru-RU" sz="1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7733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88640"/>
            <a:ext cx="8640959" cy="49403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</a:rPr>
              <a:t>Анализ поступлений по транспортному налогу бюджетов поселений по состоянию на 01.10.2019 </a:t>
            </a:r>
            <a:endParaRPr lang="ru-RU" sz="2400" b="1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aphicFrame>
        <p:nvGraphicFramePr>
          <p:cNvPr id="2" name="Object 7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111635017"/>
              </p:ext>
            </p:extLst>
          </p:nvPr>
        </p:nvGraphicFramePr>
        <p:xfrm>
          <a:off x="287016" y="1196752"/>
          <a:ext cx="8749480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7504" y="980728"/>
            <a:ext cx="79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endParaRPr lang="ru-RU" sz="1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4834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640"/>
            <a:ext cx="9144000" cy="49403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</a:rPr>
              <a:t>Исполнение годового плана по транспортному налогу бюджетов поселений по состоянию на 01.10.2019 </a:t>
            </a:r>
            <a:endParaRPr lang="ru-RU" sz="2400" b="1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aphicFrame>
        <p:nvGraphicFramePr>
          <p:cNvPr id="2" name="Object 7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784791354"/>
              </p:ext>
            </p:extLst>
          </p:nvPr>
        </p:nvGraphicFramePr>
        <p:xfrm>
          <a:off x="287016" y="1196752"/>
          <a:ext cx="8677472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7504" y="1196752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1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8504186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Overr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Overr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Overr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Overr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Overr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Overr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Overr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Overr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Overr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Overr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Overr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2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  <a:fontScheme name="Городская">
    <a:majorFont>
      <a:latin typeface="Trebuchet MS"/>
      <a:ea typeface=""/>
      <a:cs typeface=""/>
      <a:font script="Jpan" typeface="HGｺﾞｼｯｸM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Georgia"/>
      <a:ea typeface=""/>
      <a:cs typeface=""/>
      <a:font script="Jpan" typeface="HG明朝B"/>
      <a:font script="Hang" typeface="맑은 고딕"/>
      <a:font script="Hans" typeface="宋体"/>
      <a:font script="Hant" typeface="新細明體"/>
      <a:font script="Arab" typeface="Arial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Городская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ppt/theme/themeOverride10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  <a:fontScheme name="Городская">
    <a:majorFont>
      <a:latin typeface="Trebuchet MS"/>
      <a:ea typeface=""/>
      <a:cs typeface=""/>
      <a:font script="Jpan" typeface="HGｺﾞｼｯｸM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Georgia"/>
      <a:ea typeface=""/>
      <a:cs typeface=""/>
      <a:font script="Jpan" typeface="HG明朝B"/>
      <a:font script="Hang" typeface="맑은 고딕"/>
      <a:font script="Hans" typeface="宋体"/>
      <a:font script="Hant" typeface="新細明體"/>
      <a:font script="Arab" typeface="Arial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Городская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ppt/theme/themeOverride11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  <a:fontScheme name="Городская">
    <a:majorFont>
      <a:latin typeface="Trebuchet MS"/>
      <a:ea typeface=""/>
      <a:cs typeface=""/>
      <a:font script="Jpan" typeface="HGｺﾞｼｯｸM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Georgia"/>
      <a:ea typeface=""/>
      <a:cs typeface=""/>
      <a:font script="Jpan" typeface="HG明朝B"/>
      <a:font script="Hang" typeface="맑은 고딕"/>
      <a:font script="Hans" typeface="宋体"/>
      <a:font script="Hant" typeface="新細明體"/>
      <a:font script="Arab" typeface="Arial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Городская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  <a:fontScheme name="Городская">
    <a:majorFont>
      <a:latin typeface="Trebuchet MS"/>
      <a:ea typeface=""/>
      <a:cs typeface=""/>
      <a:font script="Jpan" typeface="HGｺﾞｼｯｸM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Georgia"/>
      <a:ea typeface=""/>
      <a:cs typeface=""/>
      <a:font script="Jpan" typeface="HG明朝B"/>
      <a:font script="Hang" typeface="맑은 고딕"/>
      <a:font script="Hans" typeface="宋体"/>
      <a:font script="Hant" typeface="新細明體"/>
      <a:font script="Arab" typeface="Arial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Городская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ppt/theme/themeOverride3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  <a:fontScheme name="Городская">
    <a:majorFont>
      <a:latin typeface="Trebuchet MS"/>
      <a:ea typeface=""/>
      <a:cs typeface=""/>
      <a:font script="Jpan" typeface="HGｺﾞｼｯｸM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Georgia"/>
      <a:ea typeface=""/>
      <a:cs typeface=""/>
      <a:font script="Jpan" typeface="HG明朝B"/>
      <a:font script="Hang" typeface="맑은 고딕"/>
      <a:font script="Hans" typeface="宋体"/>
      <a:font script="Hant" typeface="新細明體"/>
      <a:font script="Arab" typeface="Arial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Городская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ppt/theme/themeOverride4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  <a:fontScheme name="Городская">
    <a:majorFont>
      <a:latin typeface="Trebuchet MS"/>
      <a:ea typeface=""/>
      <a:cs typeface=""/>
      <a:font script="Jpan" typeface="HGｺﾞｼｯｸM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Georgia"/>
      <a:ea typeface=""/>
      <a:cs typeface=""/>
      <a:font script="Jpan" typeface="HG明朝B"/>
      <a:font script="Hang" typeface="맑은 고딕"/>
      <a:font script="Hans" typeface="宋体"/>
      <a:font script="Hant" typeface="新細明體"/>
      <a:font script="Arab" typeface="Arial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Городская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ppt/theme/themeOverride5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  <a:fontScheme name="Городская">
    <a:majorFont>
      <a:latin typeface="Trebuchet MS"/>
      <a:ea typeface=""/>
      <a:cs typeface=""/>
      <a:font script="Jpan" typeface="HGｺﾞｼｯｸM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Georgia"/>
      <a:ea typeface=""/>
      <a:cs typeface=""/>
      <a:font script="Jpan" typeface="HG明朝B"/>
      <a:font script="Hang" typeface="맑은 고딕"/>
      <a:font script="Hans" typeface="宋体"/>
      <a:font script="Hant" typeface="新細明體"/>
      <a:font script="Arab" typeface="Arial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Городская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ppt/theme/themeOverride6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  <a:fontScheme name="Городская">
    <a:majorFont>
      <a:latin typeface="Trebuchet MS"/>
      <a:ea typeface=""/>
      <a:cs typeface=""/>
      <a:font script="Jpan" typeface="HGｺﾞｼｯｸM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Georgia"/>
      <a:ea typeface=""/>
      <a:cs typeface=""/>
      <a:font script="Jpan" typeface="HG明朝B"/>
      <a:font script="Hang" typeface="맑은 고딕"/>
      <a:font script="Hans" typeface="宋体"/>
      <a:font script="Hant" typeface="新細明體"/>
      <a:font script="Arab" typeface="Arial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Городская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ppt/theme/themeOverride7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  <a:fontScheme name="Городская">
    <a:majorFont>
      <a:latin typeface="Trebuchet MS"/>
      <a:ea typeface=""/>
      <a:cs typeface=""/>
      <a:font script="Jpan" typeface="HGｺﾞｼｯｸM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Georgia"/>
      <a:ea typeface=""/>
      <a:cs typeface=""/>
      <a:font script="Jpan" typeface="HG明朝B"/>
      <a:font script="Hang" typeface="맑은 고딕"/>
      <a:font script="Hans" typeface="宋体"/>
      <a:font script="Hant" typeface="新細明體"/>
      <a:font script="Arab" typeface="Arial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Городская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ppt/theme/themeOverride8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  <a:fontScheme name="Городская">
    <a:majorFont>
      <a:latin typeface="Trebuchet MS"/>
      <a:ea typeface=""/>
      <a:cs typeface=""/>
      <a:font script="Jpan" typeface="HGｺﾞｼｯｸM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Georgia"/>
      <a:ea typeface=""/>
      <a:cs typeface=""/>
      <a:font script="Jpan" typeface="HG明朝B"/>
      <a:font script="Hang" typeface="맑은 고딕"/>
      <a:font script="Hans" typeface="宋体"/>
      <a:font script="Hant" typeface="新細明體"/>
      <a:font script="Arab" typeface="Arial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Городская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ppt/theme/themeOverride9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  <a:fontScheme name="Городская">
    <a:majorFont>
      <a:latin typeface="Trebuchet MS"/>
      <a:ea typeface=""/>
      <a:cs typeface=""/>
      <a:font script="Jpan" typeface="HGｺﾞｼｯｸM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Georgia"/>
      <a:ea typeface=""/>
      <a:cs typeface=""/>
      <a:font script="Jpan" typeface="HG明朝B"/>
      <a:font script="Hang" typeface="맑은 고딕"/>
      <a:font script="Hans" typeface="宋体"/>
      <a:font script="Hant" typeface="新細明體"/>
      <a:font script="Arab" typeface="Arial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Городская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267</Words>
  <Application>Microsoft Office PowerPoint</Application>
  <PresentationFormat>Экран (4:3)</PresentationFormat>
  <Paragraphs>120</Paragraphs>
  <Slides>12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2_Воздушный поток</vt:lpstr>
      <vt:lpstr>Исполнение бюджетов сельских поселений  на 01.10.2019 года</vt:lpstr>
      <vt:lpstr>Анализ поступлений по налоговым и неналоговым доходам бюджетов поселений по состоянию на 01.10.2019 </vt:lpstr>
      <vt:lpstr>Исполнение годового плана по налоговым и неналоговым доходам бюджетов поселений по состоянию на 01.10.2019 </vt:lpstr>
      <vt:lpstr>Анализ поступлений по налогу на доходы физических лиц бюджетов поселений по состоянию на 01.10.2019 </vt:lpstr>
      <vt:lpstr>Исполнение годового плана по налогу на доходы физических лиц бюджетов поселений по состоянию на 01.10.2019 </vt:lpstr>
      <vt:lpstr>Анализ поступлений по земельному налогу бюджетов поселений по состоянию на 01.10.2019 </vt:lpstr>
      <vt:lpstr>Исполнение годового плана по земельному налогу бюджетов поселений по состоянию на 01.10.2019 </vt:lpstr>
      <vt:lpstr>Анализ поступлений по транспортному налогу бюджетов поселений по состоянию на 01.10.2019 </vt:lpstr>
      <vt:lpstr>Исполнение годового плана по транспортному налогу бюджетов поселений по состоянию на 01.10.2019 </vt:lpstr>
      <vt:lpstr>Анализ поступлений по налогу на имущество физических лиц бюджетов поселений по состоянию на 01.10.2019 </vt:lpstr>
      <vt:lpstr>Исполнение годового плана по налогу на имущество  физических лиц бюджетов поселений по состоянию на 01.10.2019 </vt:lpstr>
      <vt:lpstr>Анализ поступлений по неналоговым доходам бюджетов поселений по состоянию на 01.10.2019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feu21-01</dc:creator>
  <cp:lastModifiedBy>feu21-02</cp:lastModifiedBy>
  <cp:revision>57</cp:revision>
  <cp:lastPrinted>2019-11-05T06:08:40Z</cp:lastPrinted>
  <dcterms:created xsi:type="dcterms:W3CDTF">2019-04-03T03:07:58Z</dcterms:created>
  <dcterms:modified xsi:type="dcterms:W3CDTF">2020-01-15T06:50:16Z</dcterms:modified>
</cp:coreProperties>
</file>